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charts/chart1.xml" ContentType="application/vnd.openxmlformats-officedocument.drawingml.char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charts/chart2.xml" ContentType="application/vnd.openxmlformats-officedocument.drawingml.char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810" r:id="rId5"/>
    <p:sldMasterId id="2147483905" r:id="rId6"/>
    <p:sldMasterId id="2147483932" r:id="rId7"/>
    <p:sldMasterId id="2147483947" r:id="rId8"/>
    <p:sldMasterId id="2147483967" r:id="rId9"/>
  </p:sldMasterIdLst>
  <p:notesMasterIdLst>
    <p:notesMasterId r:id="rId216"/>
  </p:notesMasterIdLst>
  <p:handoutMasterIdLst>
    <p:handoutMasterId r:id="rId217"/>
  </p:handoutMasterIdLst>
  <p:sldIdLst>
    <p:sldId id="2147308791" r:id="rId10"/>
    <p:sldId id="673" r:id="rId11"/>
    <p:sldId id="419" r:id="rId12"/>
    <p:sldId id="433" r:id="rId13"/>
    <p:sldId id="2147308747" r:id="rId14"/>
    <p:sldId id="695" r:id="rId15"/>
    <p:sldId id="654" r:id="rId16"/>
    <p:sldId id="2147308607" r:id="rId17"/>
    <p:sldId id="866" r:id="rId18"/>
    <p:sldId id="876" r:id="rId19"/>
    <p:sldId id="2147308608" r:id="rId20"/>
    <p:sldId id="422" r:id="rId21"/>
    <p:sldId id="2147308777" r:id="rId22"/>
    <p:sldId id="4223" r:id="rId23"/>
    <p:sldId id="2147308774" r:id="rId24"/>
    <p:sldId id="496" r:id="rId25"/>
    <p:sldId id="2147308732" r:id="rId26"/>
    <p:sldId id="2147308733" r:id="rId27"/>
    <p:sldId id="2147308745" r:id="rId28"/>
    <p:sldId id="2147308775" r:id="rId29"/>
    <p:sldId id="2147308776" r:id="rId30"/>
    <p:sldId id="2147308778" r:id="rId31"/>
    <p:sldId id="2147308809" r:id="rId32"/>
    <p:sldId id="2147308810" r:id="rId33"/>
    <p:sldId id="476" r:id="rId34"/>
    <p:sldId id="2147308723" r:id="rId35"/>
    <p:sldId id="874" r:id="rId36"/>
    <p:sldId id="964" r:id="rId37"/>
    <p:sldId id="2147308605" r:id="rId38"/>
    <p:sldId id="965" r:id="rId39"/>
    <p:sldId id="2147308699" r:id="rId40"/>
    <p:sldId id="2147308698" r:id="rId41"/>
    <p:sldId id="348" r:id="rId42"/>
    <p:sldId id="473" r:id="rId43"/>
    <p:sldId id="971" r:id="rId44"/>
    <p:sldId id="2147308618" r:id="rId45"/>
    <p:sldId id="2147308694" r:id="rId46"/>
    <p:sldId id="2147308748" r:id="rId47"/>
    <p:sldId id="2147308749" r:id="rId48"/>
    <p:sldId id="2147308737" r:id="rId49"/>
    <p:sldId id="2147308738" r:id="rId50"/>
    <p:sldId id="2147308751" r:id="rId51"/>
    <p:sldId id="2147308735" r:id="rId52"/>
    <p:sldId id="350" r:id="rId53"/>
    <p:sldId id="973" r:id="rId54"/>
    <p:sldId id="2147308659" r:id="rId55"/>
    <p:sldId id="2147308660" r:id="rId56"/>
    <p:sldId id="2147308726" r:id="rId57"/>
    <p:sldId id="2147308727" r:id="rId58"/>
    <p:sldId id="2147308729" r:id="rId59"/>
    <p:sldId id="2147308728" r:id="rId60"/>
    <p:sldId id="2147308664" r:id="rId61"/>
    <p:sldId id="2147308665" r:id="rId62"/>
    <p:sldId id="2147308666" r:id="rId63"/>
    <p:sldId id="2147308668" r:id="rId64"/>
    <p:sldId id="2147308746" r:id="rId65"/>
    <p:sldId id="2147308667" r:id="rId66"/>
    <p:sldId id="2147308731" r:id="rId67"/>
    <p:sldId id="461" r:id="rId68"/>
    <p:sldId id="966" r:id="rId69"/>
    <p:sldId id="968" r:id="rId70"/>
    <p:sldId id="969" r:id="rId71"/>
    <p:sldId id="2147308600" r:id="rId72"/>
    <p:sldId id="987" r:id="rId73"/>
    <p:sldId id="2147308645" r:id="rId74"/>
    <p:sldId id="988" r:id="rId75"/>
    <p:sldId id="2147308720" r:id="rId76"/>
    <p:sldId id="2147308695" r:id="rId77"/>
    <p:sldId id="925" r:id="rId78"/>
    <p:sldId id="2147308696" r:id="rId79"/>
    <p:sldId id="926" r:id="rId80"/>
    <p:sldId id="2147308697" r:id="rId81"/>
    <p:sldId id="927" r:id="rId82"/>
    <p:sldId id="2147308644" r:id="rId83"/>
    <p:sldId id="462" r:id="rId84"/>
    <p:sldId id="2147308719" r:id="rId85"/>
    <p:sldId id="944" r:id="rId86"/>
    <p:sldId id="2147308722" r:id="rId87"/>
    <p:sldId id="945" r:id="rId88"/>
    <p:sldId id="946" r:id="rId89"/>
    <p:sldId id="599" r:id="rId90"/>
    <p:sldId id="487" r:id="rId91"/>
    <p:sldId id="2147308647" r:id="rId92"/>
    <p:sldId id="2147308648" r:id="rId93"/>
    <p:sldId id="2147308724" r:id="rId94"/>
    <p:sldId id="2147308649" r:id="rId95"/>
    <p:sldId id="2147308650" r:id="rId96"/>
    <p:sldId id="2147308651" r:id="rId97"/>
    <p:sldId id="471" r:id="rId98"/>
    <p:sldId id="2147308652" r:id="rId99"/>
    <p:sldId id="2147308653" r:id="rId100"/>
    <p:sldId id="2147308754" r:id="rId101"/>
    <p:sldId id="2147308752" r:id="rId102"/>
    <p:sldId id="2147308753" r:id="rId103"/>
    <p:sldId id="2147308655" r:id="rId104"/>
    <p:sldId id="2147308654" r:id="rId105"/>
    <p:sldId id="2147308656" r:id="rId106"/>
    <p:sldId id="884" r:id="rId107"/>
    <p:sldId id="2147308772" r:id="rId108"/>
    <p:sldId id="902" r:id="rId109"/>
    <p:sldId id="903" r:id="rId110"/>
    <p:sldId id="2147308783" r:id="rId111"/>
    <p:sldId id="904" r:id="rId112"/>
    <p:sldId id="906" r:id="rId113"/>
    <p:sldId id="2147308784" r:id="rId114"/>
    <p:sldId id="905" r:id="rId115"/>
    <p:sldId id="815" r:id="rId116"/>
    <p:sldId id="963" r:id="rId117"/>
    <p:sldId id="2147308700" r:id="rId118"/>
    <p:sldId id="2147308701" r:id="rId119"/>
    <p:sldId id="494" r:id="rId120"/>
    <p:sldId id="913" r:id="rId121"/>
    <p:sldId id="914" r:id="rId122"/>
    <p:sldId id="2147308721" r:id="rId123"/>
    <p:sldId id="916" r:id="rId124"/>
    <p:sldId id="4199" r:id="rId125"/>
    <p:sldId id="4220" r:id="rId126"/>
    <p:sldId id="917" r:id="rId127"/>
    <p:sldId id="918" r:id="rId128"/>
    <p:sldId id="920" r:id="rId129"/>
    <p:sldId id="854" r:id="rId130"/>
    <p:sldId id="855" r:id="rId131"/>
    <p:sldId id="2147308725" r:id="rId132"/>
    <p:sldId id="477" r:id="rId133"/>
    <p:sldId id="2147308779" r:id="rId134"/>
    <p:sldId id="2147308780" r:id="rId135"/>
    <p:sldId id="892" r:id="rId136"/>
    <p:sldId id="2147308641" r:id="rId137"/>
    <p:sldId id="893" r:id="rId138"/>
    <p:sldId id="2147308642" r:id="rId139"/>
    <p:sldId id="2147308693" r:id="rId140"/>
    <p:sldId id="2147308643" r:id="rId141"/>
    <p:sldId id="890" r:id="rId142"/>
    <p:sldId id="908" r:id="rId143"/>
    <p:sldId id="810" r:id="rId144"/>
    <p:sldId id="2147308781" r:id="rId145"/>
    <p:sldId id="2147308782" r:id="rId146"/>
    <p:sldId id="630" r:id="rId147"/>
    <p:sldId id="2147308702" r:id="rId148"/>
    <p:sldId id="2147308703" r:id="rId149"/>
    <p:sldId id="2147308759" r:id="rId150"/>
    <p:sldId id="2147308705" r:id="rId151"/>
    <p:sldId id="2147308706" r:id="rId152"/>
    <p:sldId id="2147308707" r:id="rId153"/>
    <p:sldId id="2147308708" r:id="rId154"/>
    <p:sldId id="2147308709" r:id="rId155"/>
    <p:sldId id="2147308710" r:id="rId156"/>
    <p:sldId id="435" r:id="rId157"/>
    <p:sldId id="2147308712" r:id="rId158"/>
    <p:sldId id="2147308713" r:id="rId159"/>
    <p:sldId id="2147308714" r:id="rId160"/>
    <p:sldId id="2147308715" r:id="rId161"/>
    <p:sldId id="2147308716" r:id="rId162"/>
    <p:sldId id="2147308717" r:id="rId163"/>
    <p:sldId id="2147308718" r:id="rId164"/>
    <p:sldId id="685" r:id="rId165"/>
    <p:sldId id="510" r:id="rId166"/>
    <p:sldId id="553" r:id="rId167"/>
    <p:sldId id="2147308657" r:id="rId168"/>
    <p:sldId id="563" r:id="rId169"/>
    <p:sldId id="2147308757" r:id="rId170"/>
    <p:sldId id="2147308688" r:id="rId171"/>
    <p:sldId id="2147308689" r:id="rId172"/>
    <p:sldId id="2147308690" r:id="rId173"/>
    <p:sldId id="684" r:id="rId174"/>
    <p:sldId id="897" r:id="rId175"/>
    <p:sldId id="898" r:id="rId176"/>
    <p:sldId id="2147308807" r:id="rId177"/>
    <p:sldId id="851" r:id="rId178"/>
    <p:sldId id="2147308806" r:id="rId179"/>
    <p:sldId id="2147308808" r:id="rId180"/>
    <p:sldId id="2147308805" r:id="rId181"/>
    <p:sldId id="4246" r:id="rId182"/>
    <p:sldId id="4245" r:id="rId183"/>
    <p:sldId id="263" r:id="rId184"/>
    <p:sldId id="2134096145" r:id="rId185"/>
    <p:sldId id="331" r:id="rId186"/>
    <p:sldId id="2134096146" r:id="rId187"/>
    <p:sldId id="2134096165" r:id="rId188"/>
    <p:sldId id="2134096162" r:id="rId189"/>
    <p:sldId id="2134096163" r:id="rId190"/>
    <p:sldId id="2134096164" r:id="rId191"/>
    <p:sldId id="2134096166" r:id="rId192"/>
    <p:sldId id="260" r:id="rId193"/>
    <p:sldId id="308" r:id="rId194"/>
    <p:sldId id="1679" r:id="rId195"/>
    <p:sldId id="257" r:id="rId196"/>
    <p:sldId id="2147308692" r:id="rId197"/>
    <p:sldId id="2134096156" r:id="rId198"/>
    <p:sldId id="2134096192" r:id="rId199"/>
    <p:sldId id="2134096187" r:id="rId200"/>
    <p:sldId id="2134096191" r:id="rId201"/>
    <p:sldId id="2147308640" r:id="rId202"/>
    <p:sldId id="2147308811" r:id="rId203"/>
    <p:sldId id="919" r:id="rId204"/>
    <p:sldId id="739" r:id="rId205"/>
    <p:sldId id="549" r:id="rId206"/>
    <p:sldId id="708" r:id="rId207"/>
    <p:sldId id="551" r:id="rId208"/>
    <p:sldId id="552" r:id="rId209"/>
    <p:sldId id="2147308756" r:id="rId210"/>
    <p:sldId id="2147308661" r:id="rId211"/>
    <p:sldId id="2147308771" r:id="rId212"/>
    <p:sldId id="2147308711" r:id="rId213"/>
    <p:sldId id="2147308750" r:id="rId214"/>
    <p:sldId id="2147308773" r:id="rId215"/>
  </p:sldIdLst>
  <p:sldSz cx="12192000" cy="6858000"/>
  <p:notesSz cx="6858000" cy="9144000"/>
  <p:custShowLst>
    <p:custShow name="ERB" id="0">
      <p:sldLst/>
    </p:custShow>
    <p:custShow name="MTL RVP schedule" id="1">
      <p:sldLst/>
    </p:custShow>
    <p:custShow name="MTL M Interposer learning" id="2">
      <p:sldLst/>
    </p:custShow>
    <p:custShow name="Pressure Paper test" id="3">
      <p:sldLst/>
    </p:custShow>
    <p:custShow name="MTL M validation" id="4">
      <p:sldLst/>
    </p:custShow>
    <p:custShow name="PMIC schedule" id="5">
      <p:sldLst/>
    </p:custShow>
    <p:custShow name="MTL M package respin" id="6">
      <p:sldLst/>
    </p:custShow>
    <p:custShow name="MEC1728 Intercept schedule" id="7">
      <p:sldLst/>
    </p:custShow>
    <p:custShow name="TYCHE debug" id="8">
      <p:sldLst/>
    </p:custShow>
    <p:custShow name="MCF impact" id="9">
      <p:sldLst/>
    </p:custShow>
    <p:custShow name="MTL RVP schedule1" id="10">
      <p:sldLst/>
    </p:custShow>
  </p:custShow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Intro" id="{6F750F9D-1778-4AE5-9739-70C43EBE82AE}">
          <p14:sldIdLst>
            <p14:sldId id="2147308791"/>
            <p14:sldId id="673"/>
            <p14:sldId id="419"/>
            <p14:sldId id="433"/>
            <p14:sldId id="2147308747"/>
          </p14:sldIdLst>
        </p14:section>
        <p14:section name="SKU offerings" id="{752DB890-5998-419E-AFFF-B1BBC0B1EA6A}">
          <p14:sldIdLst>
            <p14:sldId id="695"/>
            <p14:sldId id="654"/>
            <p14:sldId id="2147308607"/>
            <p14:sldId id="866"/>
            <p14:sldId id="876"/>
            <p14:sldId id="2147308608"/>
            <p14:sldId id="422"/>
          </p14:sldIdLst>
        </p14:section>
        <p14:section name="Overview" id="{AF6DD894-EB58-4814-A75B-F531F5C3C0D7}">
          <p14:sldIdLst>
            <p14:sldId id="2147308777"/>
            <p14:sldId id="4223"/>
            <p14:sldId id="2147308774"/>
          </p14:sldIdLst>
        </p14:section>
        <p14:section name="Layout" id="{56907ECB-4635-49B0-AFF1-FBC040AD0090}">
          <p14:sldIdLst>
            <p14:sldId id="496"/>
            <p14:sldId id="2147308732"/>
            <p14:sldId id="2147308733"/>
            <p14:sldId id="2147308745"/>
            <p14:sldId id="2147308775"/>
            <p14:sldId id="2147308776"/>
            <p14:sldId id="2147308778"/>
            <p14:sldId id="2147308809"/>
            <p14:sldId id="2147308810"/>
          </p14:sldIdLst>
        </p14:section>
        <p14:section name="Memory" id="{BC149BF1-33A4-4AF3-96CD-C0CE4F09A4D1}">
          <p14:sldIdLst>
            <p14:sldId id="476"/>
            <p14:sldId id="2147308723"/>
            <p14:sldId id="874"/>
            <p14:sldId id="964"/>
            <p14:sldId id="2147308605"/>
            <p14:sldId id="965"/>
            <p14:sldId id="2147308699"/>
            <p14:sldId id="2147308698"/>
            <p14:sldId id="348"/>
          </p14:sldIdLst>
        </p14:section>
        <p14:section name="Display" id="{FCC49A3D-DD19-48E9-B4C6-A1D603F8A433}">
          <p14:sldIdLst>
            <p14:sldId id="473"/>
            <p14:sldId id="971"/>
            <p14:sldId id="2147308618"/>
          </p14:sldIdLst>
        </p14:section>
        <p14:section name="MOD TCSS" id="{A272FA20-8A45-440E-86BE-6D4378901C9D}">
          <p14:sldIdLst>
            <p14:sldId id="2147308694"/>
            <p14:sldId id="2147308748"/>
            <p14:sldId id="2147308749"/>
            <p14:sldId id="2147308737"/>
            <p14:sldId id="2147308738"/>
            <p14:sldId id="2147308751"/>
            <p14:sldId id="2147308735"/>
            <p14:sldId id="350"/>
          </p14:sldIdLst>
        </p14:section>
        <p14:section name="TBT TCSS" id="{E2FF2C25-B4D0-436D-8139-B58549F0B59E}">
          <p14:sldIdLst>
            <p14:sldId id="973"/>
            <p14:sldId id="2147308659"/>
            <p14:sldId id="2147308660"/>
            <p14:sldId id="2147308726"/>
            <p14:sldId id="2147308727"/>
            <p14:sldId id="2147308729"/>
            <p14:sldId id="2147308728"/>
            <p14:sldId id="2147308664"/>
            <p14:sldId id="2147308665"/>
            <p14:sldId id="2147308666"/>
            <p14:sldId id="2147308668"/>
            <p14:sldId id="2147308746"/>
            <p14:sldId id="2147308667"/>
            <p14:sldId id="2147308731"/>
          </p14:sldIdLst>
        </p14:section>
        <p14:section name="MODPHY &amp; Storage" id="{AF1A1DE9-ADDE-418C-B013-B81054C2C1A3}">
          <p14:sldIdLst>
            <p14:sldId id="461"/>
            <p14:sldId id="966"/>
            <p14:sldId id="968"/>
            <p14:sldId id="969"/>
            <p14:sldId id="2147308600"/>
            <p14:sldId id="987"/>
            <p14:sldId id="2147308645"/>
          </p14:sldIdLst>
        </p14:section>
        <p14:section name="UFS &amp; Camera" id="{B3365168-1609-4B99-87D5-90C7C8244578}">
          <p14:sldIdLst>
            <p14:sldId id="988"/>
            <p14:sldId id="2147308720"/>
            <p14:sldId id="2147308695"/>
            <p14:sldId id="925"/>
            <p14:sldId id="2147308696"/>
            <p14:sldId id="926"/>
            <p14:sldId id="2147308697"/>
            <p14:sldId id="927"/>
            <p14:sldId id="2147308644"/>
          </p14:sldIdLst>
        </p14:section>
        <p14:section name="Connectivity" id="{4F48961B-D274-49D6-9C81-6AB9D042BDCF}">
          <p14:sldIdLst>
            <p14:sldId id="462"/>
            <p14:sldId id="2147308719"/>
            <p14:sldId id="944"/>
            <p14:sldId id="2147308722"/>
            <p14:sldId id="945"/>
            <p14:sldId id="946"/>
            <p14:sldId id="599"/>
          </p14:sldIdLst>
        </p14:section>
        <p14:section name="Sensors" id="{0EF8FA5B-ADAB-41CA-B00F-792778A4EC4A}">
          <p14:sldIdLst>
            <p14:sldId id="487"/>
            <p14:sldId id="2147308647"/>
            <p14:sldId id="2147308648"/>
            <p14:sldId id="2147308724"/>
            <p14:sldId id="2147308649"/>
            <p14:sldId id="2147308650"/>
            <p14:sldId id="2147308651"/>
          </p14:sldIdLst>
        </p14:section>
        <p14:section name="Audio" id="{B04A62D2-2640-438B-AAB2-49553F146C27}">
          <p14:sldIdLst>
            <p14:sldId id="471"/>
            <p14:sldId id="2147308652"/>
            <p14:sldId id="2147308653"/>
            <p14:sldId id="2147308754"/>
            <p14:sldId id="2147308752"/>
            <p14:sldId id="2147308753"/>
            <p14:sldId id="2147308655"/>
            <p14:sldId id="2147308654"/>
            <p14:sldId id="2147308656"/>
            <p14:sldId id="884"/>
            <p14:sldId id="2147308772"/>
          </p14:sldIdLst>
        </p14:section>
        <p14:section name="LPSS" id="{F20779DB-79A0-492A-9D9B-A0CA227C9304}">
          <p14:sldIdLst>
            <p14:sldId id="902"/>
            <p14:sldId id="903"/>
            <p14:sldId id="2147308783"/>
            <p14:sldId id="904"/>
            <p14:sldId id="906"/>
            <p14:sldId id="2147308784"/>
            <p14:sldId id="905"/>
          </p14:sldIdLst>
        </p14:section>
        <p14:section name="SPI" id="{DDEDAF07-40E7-43CA-B560-FA090D69F7D9}">
          <p14:sldIdLst>
            <p14:sldId id="815"/>
            <p14:sldId id="963"/>
            <p14:sldId id="2147308700"/>
            <p14:sldId id="2147308701"/>
          </p14:sldIdLst>
        </p14:section>
        <p14:section name="EC" id="{A6572699-746A-464B-A996-4BEB6B5A4139}">
          <p14:sldIdLst>
            <p14:sldId id="494"/>
            <p14:sldId id="913"/>
            <p14:sldId id="914"/>
            <p14:sldId id="2147308721"/>
            <p14:sldId id="916"/>
            <p14:sldId id="4199"/>
            <p14:sldId id="4220"/>
          </p14:sldIdLst>
        </p14:section>
        <p14:section name="GPIO" id="{09B53593-CBE0-4749-A98E-85A0F4DA50B9}">
          <p14:sldIdLst>
            <p14:sldId id="917"/>
            <p14:sldId id="918"/>
          </p14:sldIdLst>
        </p14:section>
        <p14:section name="Chrome" id="{B9BFDBC0-1A72-471B-A7DA-90C2646AB6F1}">
          <p14:sldIdLst>
            <p14:sldId id="920"/>
            <p14:sldId id="854"/>
            <p14:sldId id="855"/>
            <p14:sldId id="2147308725"/>
          </p14:sldIdLst>
        </p14:section>
        <p14:section name="Debug &amp; Val" id="{B6F5A68C-93E7-480D-A288-8B8D515324E9}">
          <p14:sldIdLst>
            <p14:sldId id="477"/>
            <p14:sldId id="2147308779"/>
            <p14:sldId id="2147308780"/>
            <p14:sldId id="892"/>
            <p14:sldId id="2147308641"/>
            <p14:sldId id="893"/>
            <p14:sldId id="2147308642"/>
            <p14:sldId id="2147308693"/>
            <p14:sldId id="2147308643"/>
            <p14:sldId id="890"/>
            <p14:sldId id="908"/>
            <p14:sldId id="810"/>
            <p14:sldId id="2147308781"/>
            <p14:sldId id="2147308782"/>
          </p14:sldIdLst>
        </p14:section>
        <p14:section name="Power_Delivery" id="{1F0FCC52-43F2-4FA2-A908-8078172C80B0}">
          <p14:sldIdLst>
            <p14:sldId id="630"/>
            <p14:sldId id="2147308702"/>
            <p14:sldId id="2147308703"/>
            <p14:sldId id="2147308759"/>
            <p14:sldId id="2147308705"/>
            <p14:sldId id="2147308706"/>
            <p14:sldId id="2147308707"/>
            <p14:sldId id="2147308708"/>
            <p14:sldId id="2147308709"/>
            <p14:sldId id="2147308710"/>
            <p14:sldId id="435"/>
            <p14:sldId id="2147308712"/>
            <p14:sldId id="2147308713"/>
            <p14:sldId id="2147308714"/>
            <p14:sldId id="2147308715"/>
            <p14:sldId id="2147308716"/>
            <p14:sldId id="2147308717"/>
            <p14:sldId id="2147308718"/>
          </p14:sldIdLst>
        </p14:section>
        <p14:section name="Quick_start" id="{BA0F2686-F5D3-416E-B0B1-09420AFBD557}">
          <p14:sldIdLst>
            <p14:sldId id="685"/>
            <p14:sldId id="510"/>
            <p14:sldId id="553"/>
            <p14:sldId id="2147308657"/>
            <p14:sldId id="563"/>
            <p14:sldId id="2147308757"/>
          </p14:sldIdLst>
        </p14:section>
        <p14:section name="Misc" id="{361E5510-9064-4BA9-9729-2ADE6F147BAC}">
          <p14:sldIdLst>
            <p14:sldId id="2147308688"/>
            <p14:sldId id="2147308689"/>
            <p14:sldId id="2147308690"/>
            <p14:sldId id="684"/>
            <p14:sldId id="897"/>
            <p14:sldId id="898"/>
          </p14:sldIdLst>
        </p14:section>
        <p14:section name="SOC &amp; Memory Retention Assembly Instructions" id="{C9EF958D-9C79-4F2F-A2C2-28509556AFF1}">
          <p14:sldIdLst>
            <p14:sldId id="2147308807"/>
            <p14:sldId id="851"/>
            <p14:sldId id="2147308806"/>
            <p14:sldId id="2147308808"/>
            <p14:sldId id="2147308805"/>
            <p14:sldId id="4246"/>
            <p14:sldId id="4245"/>
          </p14:sldIdLst>
        </p14:section>
        <p14:section name="RVP-DAC" id="{71DA9924-347F-4230-9FBD-F5CDD9ED4EEC}">
          <p14:sldIdLst>
            <p14:sldId id="263"/>
            <p14:sldId id="2134096145"/>
            <p14:sldId id="331"/>
            <p14:sldId id="2134096146"/>
            <p14:sldId id="2134096165"/>
            <p14:sldId id="2134096162"/>
            <p14:sldId id="2134096163"/>
            <p14:sldId id="2134096164"/>
            <p14:sldId id="2134096166"/>
          </p14:sldIdLst>
        </p14:section>
        <p14:section name="UCP-SQUID" id="{8735FF0F-7846-4E40-82A5-8BF635F3D5A9}">
          <p14:sldIdLst>
            <p14:sldId id="260"/>
            <p14:sldId id="308"/>
          </p14:sldIdLst>
        </p14:section>
        <p14:section name="RVP-NEST" id="{52D3D982-C878-427D-A56A-AC3839C01C88}">
          <p14:sldIdLst>
            <p14:sldId id="1679"/>
            <p14:sldId id="257"/>
            <p14:sldId id="2147308692"/>
            <p14:sldId id="2134096156"/>
            <p14:sldId id="2134096192"/>
            <p14:sldId id="2134096187"/>
            <p14:sldId id="2134096191"/>
          </p14:sldIdLst>
        </p14:section>
        <p14:section name="Backup" id="{1A77880B-05D2-4954-87BE-4AEE07E9F0B4}">
          <p14:sldIdLst>
            <p14:sldId id="2147308640"/>
            <p14:sldId id="2147308811"/>
            <p14:sldId id="919"/>
            <p14:sldId id="739"/>
            <p14:sldId id="549"/>
            <p14:sldId id="708"/>
            <p14:sldId id="551"/>
            <p14:sldId id="552"/>
            <p14:sldId id="2147308756"/>
            <p14:sldId id="2147308661"/>
            <p14:sldId id="2147308771"/>
            <p14:sldId id="2147308711"/>
            <p14:sldId id="2147308750"/>
            <p14:sldId id="2147308773"/>
          </p14:sldIdLst>
        </p14:section>
      </p14:sectionLst>
    </p:ext>
    <p:ext uri="{EFAFB233-063F-42B5-8137-9DF3F51BA10A}">
      <p15:sldGuideLst xmlns:p15="http://schemas.microsoft.com/office/powerpoint/2012/main">
        <p15:guide id="1" orient="horz" pos="4032" userDrawn="1">
          <p15:clr>
            <a:srgbClr val="A4A3A4"/>
          </p15:clr>
        </p15:guide>
        <p15:guide id="2" pos="73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7FD"/>
    <a:srgbClr val="525252"/>
    <a:srgbClr val="2872C5"/>
    <a:srgbClr val="FFFFFF"/>
    <a:srgbClr val="0068B5"/>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4032"/>
        <p:guide pos="7392"/>
      </p:guideLst>
    </p:cSldViewPr>
  </p:slide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70" Type="http://schemas.openxmlformats.org/officeDocument/2006/relationships/slide" Target="slides/slide161.xml"/><Relationship Id="rId191" Type="http://schemas.openxmlformats.org/officeDocument/2006/relationships/slide" Target="slides/slide182.xml"/><Relationship Id="rId205" Type="http://schemas.openxmlformats.org/officeDocument/2006/relationships/slide" Target="slides/slide196.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2.xml"/><Relationship Id="rId95" Type="http://schemas.openxmlformats.org/officeDocument/2006/relationships/slide" Target="slides/slide86.xml"/><Relationship Id="rId160" Type="http://schemas.openxmlformats.org/officeDocument/2006/relationships/slide" Target="slides/slide151.xml"/><Relationship Id="rId181" Type="http://schemas.openxmlformats.org/officeDocument/2006/relationships/slide" Target="slides/slide172.xml"/><Relationship Id="rId216" Type="http://schemas.openxmlformats.org/officeDocument/2006/relationships/notesMaster" Target="notesMasters/notesMaster1.xml"/><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slide" Target="slides/slide130.xml"/><Relationship Id="rId85" Type="http://schemas.openxmlformats.org/officeDocument/2006/relationships/slide" Target="slides/slide76.xml"/><Relationship Id="rId150" Type="http://schemas.openxmlformats.org/officeDocument/2006/relationships/slide" Target="slides/slide141.xml"/><Relationship Id="rId171" Type="http://schemas.openxmlformats.org/officeDocument/2006/relationships/slide" Target="slides/slide162.xml"/><Relationship Id="rId192" Type="http://schemas.openxmlformats.org/officeDocument/2006/relationships/slide" Target="slides/slide183.xml"/><Relationship Id="rId206" Type="http://schemas.openxmlformats.org/officeDocument/2006/relationships/slide" Target="slides/slide197.xml"/><Relationship Id="rId12" Type="http://schemas.openxmlformats.org/officeDocument/2006/relationships/slide" Target="slides/slide3.xml"/><Relationship Id="rId33" Type="http://schemas.openxmlformats.org/officeDocument/2006/relationships/slide" Target="slides/slide24.xml"/><Relationship Id="rId108" Type="http://schemas.openxmlformats.org/officeDocument/2006/relationships/slide" Target="slides/slide99.xml"/><Relationship Id="rId129" Type="http://schemas.openxmlformats.org/officeDocument/2006/relationships/slide" Target="slides/slide120.xml"/><Relationship Id="rId54" Type="http://schemas.openxmlformats.org/officeDocument/2006/relationships/slide" Target="slides/slide45.xml"/><Relationship Id="rId75" Type="http://schemas.openxmlformats.org/officeDocument/2006/relationships/slide" Target="slides/slide66.xml"/><Relationship Id="rId96" Type="http://schemas.openxmlformats.org/officeDocument/2006/relationships/slide" Target="slides/slide87.xml"/><Relationship Id="rId140" Type="http://schemas.openxmlformats.org/officeDocument/2006/relationships/slide" Target="slides/slide131.xml"/><Relationship Id="rId161" Type="http://schemas.openxmlformats.org/officeDocument/2006/relationships/slide" Target="slides/slide152.xml"/><Relationship Id="rId182" Type="http://schemas.openxmlformats.org/officeDocument/2006/relationships/slide" Target="slides/slide173.xml"/><Relationship Id="rId217" Type="http://schemas.openxmlformats.org/officeDocument/2006/relationships/handoutMaster" Target="handoutMasters/handoutMaster1.xml"/><Relationship Id="rId6" Type="http://schemas.openxmlformats.org/officeDocument/2006/relationships/slideMaster" Target="slideMasters/slideMaster3.xml"/><Relationship Id="rId23" Type="http://schemas.openxmlformats.org/officeDocument/2006/relationships/slide" Target="slides/slide14.xml"/><Relationship Id="rId119" Type="http://schemas.openxmlformats.org/officeDocument/2006/relationships/slide" Target="slides/slide110.xml"/><Relationship Id="rId44" Type="http://schemas.openxmlformats.org/officeDocument/2006/relationships/slide" Target="slides/slide35.xml"/><Relationship Id="rId65" Type="http://schemas.openxmlformats.org/officeDocument/2006/relationships/slide" Target="slides/slide56.xml"/><Relationship Id="rId86" Type="http://schemas.openxmlformats.org/officeDocument/2006/relationships/slide" Target="slides/slide77.xml"/><Relationship Id="rId130" Type="http://schemas.openxmlformats.org/officeDocument/2006/relationships/slide" Target="slides/slide121.xml"/><Relationship Id="rId151" Type="http://schemas.openxmlformats.org/officeDocument/2006/relationships/slide" Target="slides/slide142.xml"/><Relationship Id="rId172" Type="http://schemas.openxmlformats.org/officeDocument/2006/relationships/slide" Target="slides/slide163.xml"/><Relationship Id="rId193" Type="http://schemas.openxmlformats.org/officeDocument/2006/relationships/slide" Target="slides/slide184.xml"/><Relationship Id="rId207" Type="http://schemas.openxmlformats.org/officeDocument/2006/relationships/slide" Target="slides/slide198.xml"/><Relationship Id="rId13" Type="http://schemas.openxmlformats.org/officeDocument/2006/relationships/slide" Target="slides/slide4.xml"/><Relationship Id="rId109" Type="http://schemas.openxmlformats.org/officeDocument/2006/relationships/slide" Target="slides/slide100.xml"/><Relationship Id="rId34" Type="http://schemas.openxmlformats.org/officeDocument/2006/relationships/slide" Target="slides/slide25.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20" Type="http://schemas.openxmlformats.org/officeDocument/2006/relationships/slide" Target="slides/slide111.xml"/><Relationship Id="rId141" Type="http://schemas.openxmlformats.org/officeDocument/2006/relationships/slide" Target="slides/slide132.xml"/><Relationship Id="rId7" Type="http://schemas.openxmlformats.org/officeDocument/2006/relationships/slideMaster" Target="slideMasters/slideMaster4.xml"/><Relationship Id="rId162" Type="http://schemas.openxmlformats.org/officeDocument/2006/relationships/slide" Target="slides/slide153.xml"/><Relationship Id="rId183" Type="http://schemas.openxmlformats.org/officeDocument/2006/relationships/slide" Target="slides/slide174.xml"/><Relationship Id="rId218" Type="http://schemas.openxmlformats.org/officeDocument/2006/relationships/presProps" Target="presProps.xml"/><Relationship Id="rId24" Type="http://schemas.openxmlformats.org/officeDocument/2006/relationships/slide" Target="slides/slide15.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31" Type="http://schemas.openxmlformats.org/officeDocument/2006/relationships/slide" Target="slides/slide122.xml"/><Relationship Id="rId152" Type="http://schemas.openxmlformats.org/officeDocument/2006/relationships/slide" Target="slides/slide143.xml"/><Relationship Id="rId173" Type="http://schemas.openxmlformats.org/officeDocument/2006/relationships/slide" Target="slides/slide164.xml"/><Relationship Id="rId194" Type="http://schemas.openxmlformats.org/officeDocument/2006/relationships/slide" Target="slides/slide185.xml"/><Relationship Id="rId208" Type="http://schemas.openxmlformats.org/officeDocument/2006/relationships/slide" Target="slides/slide199.xml"/><Relationship Id="rId14" Type="http://schemas.openxmlformats.org/officeDocument/2006/relationships/slide" Target="slides/slide5.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184" Type="http://schemas.openxmlformats.org/officeDocument/2006/relationships/slide" Target="slides/slide175.xml"/><Relationship Id="rId189" Type="http://schemas.openxmlformats.org/officeDocument/2006/relationships/slide" Target="slides/slide180.xml"/><Relationship Id="rId219" Type="http://schemas.openxmlformats.org/officeDocument/2006/relationships/viewProps" Target="viewProps.xml"/><Relationship Id="rId3" Type="http://schemas.openxmlformats.org/officeDocument/2006/relationships/customXml" Target="../customXml/item3.xml"/><Relationship Id="rId214" Type="http://schemas.openxmlformats.org/officeDocument/2006/relationships/slide" Target="slides/slide205.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79" Type="http://schemas.openxmlformats.org/officeDocument/2006/relationships/slide" Target="slides/slide170.xml"/><Relationship Id="rId195" Type="http://schemas.openxmlformats.org/officeDocument/2006/relationships/slide" Target="slides/slide186.xml"/><Relationship Id="rId209" Type="http://schemas.openxmlformats.org/officeDocument/2006/relationships/slide" Target="slides/slide200.xml"/><Relationship Id="rId190" Type="http://schemas.openxmlformats.org/officeDocument/2006/relationships/slide" Target="slides/slide181.xml"/><Relationship Id="rId204" Type="http://schemas.openxmlformats.org/officeDocument/2006/relationships/slide" Target="slides/slide195.xml"/><Relationship Id="rId220" Type="http://schemas.openxmlformats.org/officeDocument/2006/relationships/theme" Target="theme/theme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slide" Target="slides/slide155.xml"/><Relationship Id="rId169" Type="http://schemas.openxmlformats.org/officeDocument/2006/relationships/slide" Target="slides/slide160.xml"/><Relationship Id="rId185" Type="http://schemas.openxmlformats.org/officeDocument/2006/relationships/slide" Target="slides/slide176.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71.xml"/><Relationship Id="rId210" Type="http://schemas.openxmlformats.org/officeDocument/2006/relationships/slide" Target="slides/slide201.xml"/><Relationship Id="rId215" Type="http://schemas.openxmlformats.org/officeDocument/2006/relationships/slide" Target="slides/slide20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196" Type="http://schemas.openxmlformats.org/officeDocument/2006/relationships/slide" Target="slides/slide187.xml"/><Relationship Id="rId200" Type="http://schemas.openxmlformats.org/officeDocument/2006/relationships/slide" Target="slides/slide191.xml"/><Relationship Id="rId16" Type="http://schemas.openxmlformats.org/officeDocument/2006/relationships/slide" Target="slides/slide7.xml"/><Relationship Id="rId221" Type="http://schemas.openxmlformats.org/officeDocument/2006/relationships/tableStyles" Target="tableStyles.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 Id="rId165" Type="http://schemas.openxmlformats.org/officeDocument/2006/relationships/slide" Target="slides/slide156.xml"/><Relationship Id="rId186" Type="http://schemas.openxmlformats.org/officeDocument/2006/relationships/slide" Target="slides/slide177.xml"/><Relationship Id="rId211" Type="http://schemas.openxmlformats.org/officeDocument/2006/relationships/slide" Target="slides/slide202.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80" Type="http://schemas.openxmlformats.org/officeDocument/2006/relationships/slide" Target="slides/slide71.xml"/><Relationship Id="rId155" Type="http://schemas.openxmlformats.org/officeDocument/2006/relationships/slide" Target="slides/slide146.xml"/><Relationship Id="rId176" Type="http://schemas.openxmlformats.org/officeDocument/2006/relationships/slide" Target="slides/slide167.xml"/><Relationship Id="rId197" Type="http://schemas.openxmlformats.org/officeDocument/2006/relationships/slide" Target="slides/slide188.xml"/><Relationship Id="rId201" Type="http://schemas.openxmlformats.org/officeDocument/2006/relationships/slide" Target="slides/slide192.xml"/><Relationship Id="rId222" Type="http://schemas.microsoft.com/office/2016/11/relationships/changesInfo" Target="changesInfos/changesInfo1.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 Id="rId70" Type="http://schemas.openxmlformats.org/officeDocument/2006/relationships/slide" Target="slides/slide61.xml"/><Relationship Id="rId91" Type="http://schemas.openxmlformats.org/officeDocument/2006/relationships/slide" Target="slides/slide82.xml"/><Relationship Id="rId145" Type="http://schemas.openxmlformats.org/officeDocument/2006/relationships/slide" Target="slides/slide136.xml"/><Relationship Id="rId166" Type="http://schemas.openxmlformats.org/officeDocument/2006/relationships/slide" Target="slides/slide157.xml"/><Relationship Id="rId187" Type="http://schemas.openxmlformats.org/officeDocument/2006/relationships/slide" Target="slides/slide178.xml"/><Relationship Id="rId1" Type="http://schemas.openxmlformats.org/officeDocument/2006/relationships/customXml" Target="../customXml/item1.xml"/><Relationship Id="rId212" Type="http://schemas.openxmlformats.org/officeDocument/2006/relationships/slide" Target="slides/slide203.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60" Type="http://schemas.openxmlformats.org/officeDocument/2006/relationships/slide" Target="slides/slide51.xml"/><Relationship Id="rId81" Type="http://schemas.openxmlformats.org/officeDocument/2006/relationships/slide" Target="slides/slide72.xml"/><Relationship Id="rId135" Type="http://schemas.openxmlformats.org/officeDocument/2006/relationships/slide" Target="slides/slide126.xml"/><Relationship Id="rId156" Type="http://schemas.openxmlformats.org/officeDocument/2006/relationships/slide" Target="slides/slide147.xml"/><Relationship Id="rId177" Type="http://schemas.openxmlformats.org/officeDocument/2006/relationships/slide" Target="slides/slide168.xml"/><Relationship Id="rId198" Type="http://schemas.openxmlformats.org/officeDocument/2006/relationships/slide" Target="slides/slide189.xml"/><Relationship Id="rId202" Type="http://schemas.openxmlformats.org/officeDocument/2006/relationships/slide" Target="slides/slide193.xml"/><Relationship Id="rId18" Type="http://schemas.openxmlformats.org/officeDocument/2006/relationships/slide" Target="slides/slide9.xml"/><Relationship Id="rId39" Type="http://schemas.openxmlformats.org/officeDocument/2006/relationships/slide" Target="slides/slide30.xml"/><Relationship Id="rId50" Type="http://schemas.openxmlformats.org/officeDocument/2006/relationships/slide" Target="slides/slide41.xml"/><Relationship Id="rId104" Type="http://schemas.openxmlformats.org/officeDocument/2006/relationships/slide" Target="slides/slide95.xml"/><Relationship Id="rId125" Type="http://schemas.openxmlformats.org/officeDocument/2006/relationships/slide" Target="slides/slide116.xml"/><Relationship Id="rId146" Type="http://schemas.openxmlformats.org/officeDocument/2006/relationships/slide" Target="slides/slide137.xml"/><Relationship Id="rId167" Type="http://schemas.openxmlformats.org/officeDocument/2006/relationships/slide" Target="slides/slide158.xml"/><Relationship Id="rId188" Type="http://schemas.openxmlformats.org/officeDocument/2006/relationships/slide" Target="slides/slide179.xml"/><Relationship Id="rId71" Type="http://schemas.openxmlformats.org/officeDocument/2006/relationships/slide" Target="slides/slide62.xml"/><Relationship Id="rId92" Type="http://schemas.openxmlformats.org/officeDocument/2006/relationships/slide" Target="slides/slide83.xml"/><Relationship Id="rId213" Type="http://schemas.openxmlformats.org/officeDocument/2006/relationships/slide" Target="slides/slide204.xml"/><Relationship Id="rId2" Type="http://schemas.openxmlformats.org/officeDocument/2006/relationships/customXml" Target="../customXml/item2.xml"/><Relationship Id="rId29" Type="http://schemas.openxmlformats.org/officeDocument/2006/relationships/slide" Target="slides/slide20.xml"/><Relationship Id="rId40" Type="http://schemas.openxmlformats.org/officeDocument/2006/relationships/slide" Target="slides/slide31.xml"/><Relationship Id="rId115" Type="http://schemas.openxmlformats.org/officeDocument/2006/relationships/slide" Target="slides/slide106.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slide" Target="slides/slide169.xml"/><Relationship Id="rId61" Type="http://schemas.openxmlformats.org/officeDocument/2006/relationships/slide" Target="slides/slide52.xml"/><Relationship Id="rId82" Type="http://schemas.openxmlformats.org/officeDocument/2006/relationships/slide" Target="slides/slide73.xml"/><Relationship Id="rId199" Type="http://schemas.openxmlformats.org/officeDocument/2006/relationships/slide" Target="slides/slide190.xml"/><Relationship Id="rId203" Type="http://schemas.openxmlformats.org/officeDocument/2006/relationships/slide" Target="slides/slide194.xml"/><Relationship Id="rId19" Type="http://schemas.openxmlformats.org/officeDocument/2006/relationships/slide" Target="slides/slide10.xml"/><Relationship Id="rId30" Type="http://schemas.openxmlformats.org/officeDocument/2006/relationships/slide" Target="slides/slide2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der, Bram" userId="S::bram.leader@intel.com::eee63408-00fc-4fd5-8458-ff561cfdcc88" providerId="AD" clId="Web-{6365166F-F9AA-AB23-10BA-940EEC5B2433}"/>
    <pc:docChg chg="sldOrd">
      <pc:chgData name="Leader, Bram" userId="S::bram.leader@intel.com::eee63408-00fc-4fd5-8458-ff561cfdcc88" providerId="AD" clId="Web-{6365166F-F9AA-AB23-10BA-940EEC5B2433}" dt="2024-08-28T23:35:12.973" v="0"/>
      <pc:docMkLst>
        <pc:docMk/>
      </pc:docMkLst>
      <pc:sldChg chg="ord">
        <pc:chgData name="Leader, Bram" userId="S::bram.leader@intel.com::eee63408-00fc-4fd5-8458-ff561cfdcc88" providerId="AD" clId="Web-{6365166F-F9AA-AB23-10BA-940EEC5B2433}" dt="2024-08-28T23:35:12.973" v="0"/>
        <pc:sldMkLst>
          <pc:docMk/>
          <pc:sldMk cId="73146979" sldId="695"/>
        </pc:sldMkLst>
      </pc:sldChg>
    </pc:docChg>
  </pc:docChgLst>
  <pc:docChgLst>
    <pc:chgData name="Nelson, Spencer" userId="S::spencer.nelson@intel.com::124c155b-e1bf-4d8e-a57e-4ece3c5e645c" providerId="AD" clId="Web-{F8D51C2B-D33D-1023-AD45-E38FAC8AE696}"/>
    <pc:docChg chg="addSld modSld sldOrd modSection">
      <pc:chgData name="Nelson, Spencer" userId="S::spencer.nelson@intel.com::124c155b-e1bf-4d8e-a57e-4ece3c5e645c" providerId="AD" clId="Web-{F8D51C2B-D33D-1023-AD45-E38FAC8AE696}" dt="2024-07-03T19:23:14.003" v="6"/>
      <pc:docMkLst>
        <pc:docMk/>
      </pc:docMkLst>
      <pc:sldChg chg="ord">
        <pc:chgData name="Nelson, Spencer" userId="S::spencer.nelson@intel.com::124c155b-e1bf-4d8e-a57e-4ece3c5e645c" providerId="AD" clId="Web-{F8D51C2B-D33D-1023-AD45-E38FAC8AE696}" dt="2024-07-03T19:23:14.003" v="6"/>
        <pc:sldMkLst>
          <pc:docMk/>
          <pc:sldMk cId="78183413" sldId="897"/>
        </pc:sldMkLst>
      </pc:sldChg>
      <pc:sldChg chg="modSp">
        <pc:chgData name="Nelson, Spencer" userId="S::spencer.nelson@intel.com::124c155b-e1bf-4d8e-a57e-4ece3c5e645c" providerId="AD" clId="Web-{F8D51C2B-D33D-1023-AD45-E38FAC8AE696}" dt="2024-07-03T19:23:12.847" v="5"/>
        <pc:sldMkLst>
          <pc:docMk/>
          <pc:sldMk cId="291192740" sldId="919"/>
        </pc:sldMkLst>
        <pc:graphicFrameChg chg="modGraphic">
          <ac:chgData name="Nelson, Spencer" userId="S::spencer.nelson@intel.com::124c155b-e1bf-4d8e-a57e-4ece3c5e645c" providerId="AD" clId="Web-{F8D51C2B-D33D-1023-AD45-E38FAC8AE696}" dt="2024-07-03T19:23:12.847" v="5"/>
          <ac:graphicFrameMkLst>
            <pc:docMk/>
            <pc:sldMk cId="291192740" sldId="919"/>
            <ac:graphicFrameMk id="6" creationId="{00000000-0000-0000-0000-000000000000}"/>
          </ac:graphicFrameMkLst>
        </pc:graphicFrameChg>
      </pc:sldChg>
      <pc:sldChg chg="new">
        <pc:chgData name="Nelson, Spencer" userId="S::spencer.nelson@intel.com::124c155b-e1bf-4d8e-a57e-4ece3c5e645c" providerId="AD" clId="Web-{F8D51C2B-D33D-1023-AD45-E38FAC8AE696}" dt="2024-07-03T17:53:51.211" v="0"/>
        <pc:sldMkLst>
          <pc:docMk/>
          <pc:sldMk cId="2461126175" sldId="2147308790"/>
        </pc:sldMkLst>
      </pc:sldChg>
    </pc:docChg>
  </pc:docChgLst>
  <pc:docChgLst>
    <pc:chgData name="De Lara Guarch, Pablo" userId="S::pablo.de.lara.guarch@intel.com::eadaa60e-f6ae-4aec-a840-81b0b8f0beb1" providerId="AD" clId="Web-{8BD43CF6-2464-14D0-BDE1-BBF893B180B7}"/>
    <pc:docChg chg="sldOrd">
      <pc:chgData name="De Lara Guarch, Pablo" userId="S::pablo.de.lara.guarch@intel.com::eadaa60e-f6ae-4aec-a840-81b0b8f0beb1" providerId="AD" clId="Web-{8BD43CF6-2464-14D0-BDE1-BBF893B180B7}" dt="2024-10-14T09:29:46.202" v="0"/>
      <pc:docMkLst>
        <pc:docMk/>
      </pc:docMkLst>
      <pc:sldChg chg="ord">
        <pc:chgData name="De Lara Guarch, Pablo" userId="S::pablo.de.lara.guarch@intel.com::eadaa60e-f6ae-4aec-a840-81b0b8f0beb1" providerId="AD" clId="Web-{8BD43CF6-2464-14D0-BDE1-BBF893B180B7}" dt="2024-10-14T09:29:46.202" v="0"/>
        <pc:sldMkLst>
          <pc:docMk/>
          <pc:sldMk cId="1541802332" sldId="654"/>
        </pc:sldMkLst>
      </pc:sldChg>
    </pc:docChg>
  </pc:docChgLst>
  <pc:docChgLst>
    <pc:chgData name="Petersen, Joseph L" userId="S::joseph.l.petersen@intel.com::eff1f6fb-f689-4e25-973b-7dbf2b04e846" providerId="AD" clId="Web-{98A38C52-9849-17AB-BA65-9423A713FC37}"/>
    <pc:docChg chg="addSld delSld sldOrd modSection">
      <pc:chgData name="Petersen, Joseph L" userId="S::joseph.l.petersen@intel.com::eff1f6fb-f689-4e25-973b-7dbf2b04e846" providerId="AD" clId="Web-{98A38C52-9849-17AB-BA65-9423A713FC37}" dt="2024-10-16T21:12:42.172" v="5"/>
      <pc:docMkLst>
        <pc:docMk/>
      </pc:docMkLst>
      <pc:sldChg chg="ord">
        <pc:chgData name="Petersen, Joseph L" userId="S::joseph.l.petersen@intel.com::eff1f6fb-f689-4e25-973b-7dbf2b04e846" providerId="AD" clId="Web-{98A38C52-9849-17AB-BA65-9423A713FC37}" dt="2024-10-16T21:12:35.563" v="3"/>
        <pc:sldMkLst>
          <pc:docMk/>
          <pc:sldMk cId="3508040291" sldId="890"/>
        </pc:sldMkLst>
      </pc:sldChg>
      <pc:sldChg chg="ord">
        <pc:chgData name="Petersen, Joseph L" userId="S::joseph.l.petersen@intel.com::eff1f6fb-f689-4e25-973b-7dbf2b04e846" providerId="AD" clId="Web-{98A38C52-9849-17AB-BA65-9423A713FC37}" dt="2024-10-16T21:12:42.172" v="5"/>
        <pc:sldMkLst>
          <pc:docMk/>
          <pc:sldMk cId="78183413" sldId="897"/>
        </pc:sldMkLst>
      </pc:sldChg>
      <pc:sldChg chg="add del">
        <pc:chgData name="Petersen, Joseph L" userId="S::joseph.l.petersen@intel.com::eff1f6fb-f689-4e25-973b-7dbf2b04e846" providerId="AD" clId="Web-{98A38C52-9849-17AB-BA65-9423A713FC37}" dt="2024-10-16T21:12:37.766" v="4"/>
        <pc:sldMkLst>
          <pc:docMk/>
          <pc:sldMk cId="748598273" sldId="2147308781"/>
        </pc:sldMkLst>
      </pc:sldChg>
    </pc:docChg>
  </pc:docChgLst>
  <pc:docChgLst>
    <pc:chgData name="Gunnam, Mahesh" userId="94a7f34c-3eed-4b00-830c-cd2c808f4805" providerId="ADAL" clId="{29950421-B59B-4698-9686-BF5D13704C62}"/>
    <pc:docChg chg="sldOrd">
      <pc:chgData name="Gunnam, Mahesh" userId="94a7f34c-3eed-4b00-830c-cd2c808f4805" providerId="ADAL" clId="{29950421-B59B-4698-9686-BF5D13704C62}" dt="2024-06-26T10:44:57.081" v="0" actId="20578"/>
      <pc:docMkLst>
        <pc:docMk/>
      </pc:docMkLst>
      <pc:sldChg chg="ord">
        <pc:chgData name="Gunnam, Mahesh" userId="94a7f34c-3eed-4b00-830c-cd2c808f4805" providerId="ADAL" clId="{29950421-B59B-4698-9686-BF5D13704C62}" dt="2024-06-26T10:44:57.081" v="0" actId="20578"/>
        <pc:sldMkLst>
          <pc:docMk/>
          <pc:sldMk cId="1889939245" sldId="964"/>
        </pc:sldMkLst>
      </pc:sldChg>
    </pc:docChg>
  </pc:docChgLst>
  <pc:docChgLst>
    <pc:chgData name="VK Mahalaxmi" userId="S::vk.mahalaxmi@intel.com::4341ada6-35dd-43c3-96c3-f00c1f726d53" providerId="AD" clId="Web-{7EE77CB3-0E33-2795-C70D-A49D3D95D56B}"/>
    <pc:docChg chg="modSld">
      <pc:chgData name="VK Mahalaxmi" userId="S::vk.mahalaxmi@intel.com::4341ada6-35dd-43c3-96c3-f00c1f726d53" providerId="AD" clId="Web-{7EE77CB3-0E33-2795-C70D-A49D3D95D56B}" dt="2024-07-05T11:37:53.842" v="0" actId="1076"/>
      <pc:docMkLst>
        <pc:docMk/>
      </pc:docMkLst>
      <pc:sldChg chg="modSp">
        <pc:chgData name="VK Mahalaxmi" userId="S::vk.mahalaxmi@intel.com::4341ada6-35dd-43c3-96c3-f00c1f726d53" providerId="AD" clId="Web-{7EE77CB3-0E33-2795-C70D-A49D3D95D56B}" dt="2024-07-05T11:37:53.842" v="0" actId="1076"/>
        <pc:sldMkLst>
          <pc:docMk/>
          <pc:sldMk cId="2713043413" sldId="4241"/>
        </pc:sldMkLst>
        <pc:grpChg chg="mod">
          <ac:chgData name="VK Mahalaxmi" userId="S::vk.mahalaxmi@intel.com::4341ada6-35dd-43c3-96c3-f00c1f726d53" providerId="AD" clId="Web-{7EE77CB3-0E33-2795-C70D-A49D3D95D56B}" dt="2024-07-05T11:37:53.842" v="0" actId="1076"/>
          <ac:grpSpMkLst>
            <pc:docMk/>
            <pc:sldMk cId="2713043413" sldId="4241"/>
            <ac:grpSpMk id="3" creationId="{E15C13B1-23BA-89B6-43CC-6E4A84279515}"/>
          </ac:grpSpMkLst>
        </pc:grpChg>
      </pc:sldChg>
    </pc:docChg>
  </pc:docChgLst>
  <pc:docChgLst>
    <pc:chgData name="Hatan, Adir" userId="S::adir.hatan@intel.com::49789cd5-a996-4148-8887-9f59f4a120f0" providerId="AD" clId="Web-{70892999-8E81-A010-9E2C-5D2604B575FB}"/>
    <pc:docChg chg="modSld">
      <pc:chgData name="Hatan, Adir" userId="S::adir.hatan@intel.com::49789cd5-a996-4148-8887-9f59f4a120f0" providerId="AD" clId="Web-{70892999-8E81-A010-9E2C-5D2604B575FB}" dt="2024-09-23T10:12:51.369" v="5" actId="20577"/>
      <pc:docMkLst>
        <pc:docMk/>
      </pc:docMkLst>
      <pc:sldChg chg="modSp">
        <pc:chgData name="Hatan, Adir" userId="S::adir.hatan@intel.com::49789cd5-a996-4148-8887-9f59f4a120f0" providerId="AD" clId="Web-{70892999-8E81-A010-9E2C-5D2604B575FB}" dt="2024-09-23T10:12:00.572" v="2" actId="20577"/>
        <pc:sldMkLst>
          <pc:docMk/>
          <pc:sldMk cId="4202213663" sldId="2147308751"/>
        </pc:sldMkLst>
        <pc:spChg chg="mod">
          <ac:chgData name="Hatan, Adir" userId="S::adir.hatan@intel.com::49789cd5-a996-4148-8887-9f59f4a120f0" providerId="AD" clId="Web-{70892999-8E81-A010-9E2C-5D2604B575FB}" dt="2024-09-23T10:12:00.572" v="2" actId="20577"/>
          <ac:spMkLst>
            <pc:docMk/>
            <pc:sldMk cId="4202213663" sldId="2147308751"/>
            <ac:spMk id="4" creationId="{00000000-0000-0000-0000-000000000000}"/>
          </ac:spMkLst>
        </pc:spChg>
      </pc:sldChg>
      <pc:sldChg chg="modSp">
        <pc:chgData name="Hatan, Adir" userId="S::adir.hatan@intel.com::49789cd5-a996-4148-8887-9f59f4a120f0" providerId="AD" clId="Web-{70892999-8E81-A010-9E2C-5D2604B575FB}" dt="2024-09-23T10:12:51.369" v="5" actId="20577"/>
        <pc:sldMkLst>
          <pc:docMk/>
          <pc:sldMk cId="487317066" sldId="2147308773"/>
        </pc:sldMkLst>
        <pc:spChg chg="mod">
          <ac:chgData name="Hatan, Adir" userId="S::adir.hatan@intel.com::49789cd5-a996-4148-8887-9f59f4a120f0" providerId="AD" clId="Web-{70892999-8E81-A010-9E2C-5D2604B575FB}" dt="2024-09-23T10:12:51.369" v="5" actId="20577"/>
          <ac:spMkLst>
            <pc:docMk/>
            <pc:sldMk cId="487317066" sldId="2147308773"/>
            <ac:spMk id="3" creationId="{00000000-0000-0000-0000-000000000000}"/>
          </ac:spMkLst>
        </pc:spChg>
      </pc:sldChg>
    </pc:docChg>
  </pc:docChgLst>
  <pc:docChgLst>
    <pc:chgData name="Povoikin, AndreiX" userId="S::andreix.povoikin@intel.com::5e89de08-86c4-41ce-98ad-0deded52d1f1" providerId="AD" clId="Web-{86D082EA-3A47-641E-2455-CE73F4806AA7}"/>
    <pc:docChg chg="sldOrd">
      <pc:chgData name="Povoikin, AndreiX" userId="S::andreix.povoikin@intel.com::5e89de08-86c4-41ce-98ad-0deded52d1f1" providerId="AD" clId="Web-{86D082EA-3A47-641E-2455-CE73F4806AA7}" dt="2024-09-09T11:57:06.049" v="1"/>
      <pc:docMkLst>
        <pc:docMk/>
      </pc:docMkLst>
      <pc:sldChg chg="ord">
        <pc:chgData name="Povoikin, AndreiX" userId="S::andreix.povoikin@intel.com::5e89de08-86c4-41ce-98ad-0deded52d1f1" providerId="AD" clId="Web-{86D082EA-3A47-641E-2455-CE73F4806AA7}" dt="2024-09-09T11:57:01.642" v="0"/>
        <pc:sldMkLst>
          <pc:docMk/>
          <pc:sldMk cId="3990096534" sldId="433"/>
        </pc:sldMkLst>
      </pc:sldChg>
      <pc:sldChg chg="ord">
        <pc:chgData name="Povoikin, AndreiX" userId="S::andreix.povoikin@intel.com::5e89de08-86c4-41ce-98ad-0deded52d1f1" providerId="AD" clId="Web-{86D082EA-3A47-641E-2455-CE73F4806AA7}" dt="2024-09-09T11:57:06.049" v="1"/>
        <pc:sldMkLst>
          <pc:docMk/>
          <pc:sldMk cId="73146979" sldId="695"/>
        </pc:sldMkLst>
      </pc:sldChg>
    </pc:docChg>
  </pc:docChgLst>
  <pc:docChgLst>
    <pc:chgData name="N, Anilkumar" userId="42909247-9fc2-4393-9f4f-7248341d0ff1" providerId="ADAL" clId="{69FDA820-4960-40F5-8658-A4B34E208D14}"/>
    <pc:docChg chg="sldOrd">
      <pc:chgData name="N, Anilkumar" userId="42909247-9fc2-4393-9f4f-7248341d0ff1" providerId="ADAL" clId="{69FDA820-4960-40F5-8658-A4B34E208D14}" dt="2024-09-17T08:17:14.162" v="0" actId="20578"/>
      <pc:docMkLst>
        <pc:docMk/>
      </pc:docMkLst>
      <pc:sldChg chg="ord">
        <pc:chgData name="N, Anilkumar" userId="42909247-9fc2-4393-9f4f-7248341d0ff1" providerId="ADAL" clId="{69FDA820-4960-40F5-8658-A4B34E208D14}" dt="2024-09-17T08:17:14.162" v="0" actId="20578"/>
        <pc:sldMkLst>
          <pc:docMk/>
          <pc:sldMk cId="1906283465" sldId="2147308732"/>
        </pc:sldMkLst>
      </pc:sldChg>
    </pc:docChg>
  </pc:docChgLst>
  <pc:docChgLst>
    <pc:chgData name="Chinmalli, GaneshX" userId="S::ganeshx.chinmalli@intel.com::44a72512-2838-4ff4-a54f-f55c5b2ed0b7" providerId="AD" clId="Web-{37E96D51-9E11-887E-31C9-3DE0D81030D7}"/>
    <pc:docChg chg="modSld">
      <pc:chgData name="Chinmalli, GaneshX" userId="S::ganeshx.chinmalli@intel.com::44a72512-2838-4ff4-a54f-f55c5b2ed0b7" providerId="AD" clId="Web-{37E96D51-9E11-887E-31C9-3DE0D81030D7}" dt="2024-07-15T06:45:28.568" v="0" actId="1076"/>
      <pc:docMkLst>
        <pc:docMk/>
      </pc:docMkLst>
      <pc:sldChg chg="modSp">
        <pc:chgData name="Chinmalli, GaneshX" userId="S::ganeshx.chinmalli@intel.com::44a72512-2838-4ff4-a54f-f55c5b2ed0b7" providerId="AD" clId="Web-{37E96D51-9E11-887E-31C9-3DE0D81030D7}" dt="2024-07-15T06:45:28.568" v="0" actId="1076"/>
        <pc:sldMkLst>
          <pc:docMk/>
          <pc:sldMk cId="2341810466" sldId="866"/>
        </pc:sldMkLst>
        <pc:graphicFrameChg chg="mod">
          <ac:chgData name="Chinmalli, GaneshX" userId="S::ganeshx.chinmalli@intel.com::44a72512-2838-4ff4-a54f-f55c5b2ed0b7" providerId="AD" clId="Web-{37E96D51-9E11-887E-31C9-3DE0D81030D7}" dt="2024-07-15T06:45:28.568" v="0" actId="1076"/>
          <ac:graphicFrameMkLst>
            <pc:docMk/>
            <pc:sldMk cId="2341810466" sldId="866"/>
            <ac:graphicFrameMk id="2" creationId="{A2C295CC-984C-E77C-FDED-4E387B2191F4}"/>
          </ac:graphicFrameMkLst>
        </pc:graphicFrameChg>
      </pc:sldChg>
    </pc:docChg>
  </pc:docChgLst>
  <pc:docChgLst>
    <pc:chgData name="Kadadevaramath, Akarsha" userId="cc93565b-2cfe-4e0f-bcc9-a501dcab5a00" providerId="ADAL" clId="{B234E4D7-5FAF-4363-A02B-9C11A36DF069}"/>
    <pc:docChg chg="undo custSel modSld">
      <pc:chgData name="Kadadevaramath, Akarsha" userId="cc93565b-2cfe-4e0f-bcc9-a501dcab5a00" providerId="ADAL" clId="{B234E4D7-5FAF-4363-A02B-9C11A36DF069}" dt="2024-07-09T11:34:43.060" v="23" actId="1076"/>
      <pc:docMkLst>
        <pc:docMk/>
      </pc:docMkLst>
      <pc:sldChg chg="modSp mod">
        <pc:chgData name="Kadadevaramath, Akarsha" userId="cc93565b-2cfe-4e0f-bcc9-a501dcab5a00" providerId="ADAL" clId="{B234E4D7-5FAF-4363-A02B-9C11A36DF069}" dt="2024-07-09T11:34:43.060" v="23" actId="1076"/>
        <pc:sldMkLst>
          <pc:docMk/>
          <pc:sldMk cId="809598188" sldId="4184"/>
        </pc:sldMkLst>
        <pc:spChg chg="mod">
          <ac:chgData name="Kadadevaramath, Akarsha" userId="cc93565b-2cfe-4e0f-bcc9-a501dcab5a00" providerId="ADAL" clId="{B234E4D7-5FAF-4363-A02B-9C11A36DF069}" dt="2024-07-09T11:30:09.586" v="6" actId="1076"/>
          <ac:spMkLst>
            <pc:docMk/>
            <pc:sldMk cId="809598188" sldId="4184"/>
            <ac:spMk id="11" creationId="{9E08F298-0E72-0537-6D48-A53A5A5D71BE}"/>
          </ac:spMkLst>
        </pc:spChg>
        <pc:spChg chg="mod">
          <ac:chgData name="Kadadevaramath, Akarsha" userId="cc93565b-2cfe-4e0f-bcc9-a501dcab5a00" providerId="ADAL" clId="{B234E4D7-5FAF-4363-A02B-9C11A36DF069}" dt="2024-07-09T11:30:43.344" v="13" actId="1076"/>
          <ac:spMkLst>
            <pc:docMk/>
            <pc:sldMk cId="809598188" sldId="4184"/>
            <ac:spMk id="20" creationId="{853F23B6-CBB0-4C67-A7BB-B77AF2767DF9}"/>
          </ac:spMkLst>
        </pc:spChg>
        <pc:spChg chg="mod">
          <ac:chgData name="Kadadevaramath, Akarsha" userId="cc93565b-2cfe-4e0f-bcc9-a501dcab5a00" providerId="ADAL" clId="{B234E4D7-5FAF-4363-A02B-9C11A36DF069}" dt="2024-07-09T11:34:43.060" v="23" actId="1076"/>
          <ac:spMkLst>
            <pc:docMk/>
            <pc:sldMk cId="809598188" sldId="4184"/>
            <ac:spMk id="30" creationId="{B9FA8315-9B35-EA2C-EEF0-677103610168}"/>
          </ac:spMkLst>
        </pc:spChg>
        <pc:cxnChg chg="mod">
          <ac:chgData name="Kadadevaramath, Akarsha" userId="cc93565b-2cfe-4e0f-bcc9-a501dcab5a00" providerId="ADAL" clId="{B234E4D7-5FAF-4363-A02B-9C11A36DF069}" dt="2024-07-09T11:30:38.672" v="11" actId="1076"/>
          <ac:cxnSpMkLst>
            <pc:docMk/>
            <pc:sldMk cId="809598188" sldId="4184"/>
            <ac:cxnSpMk id="12" creationId="{72A700D5-7BA7-D154-6C51-C2F83C224065}"/>
          </ac:cxnSpMkLst>
        </pc:cxnChg>
        <pc:cxnChg chg="mod">
          <ac:chgData name="Kadadevaramath, Akarsha" userId="cc93565b-2cfe-4e0f-bcc9-a501dcab5a00" providerId="ADAL" clId="{B234E4D7-5FAF-4363-A02B-9C11A36DF069}" dt="2024-07-09T11:34:43.060" v="23" actId="1076"/>
          <ac:cxnSpMkLst>
            <pc:docMk/>
            <pc:sldMk cId="809598188" sldId="4184"/>
            <ac:cxnSpMk id="31" creationId="{118420A3-AA4D-11D2-4820-E09D803E557B}"/>
          </ac:cxnSpMkLst>
        </pc:cxnChg>
      </pc:sldChg>
      <pc:sldChg chg="modSp mod">
        <pc:chgData name="Kadadevaramath, Akarsha" userId="cc93565b-2cfe-4e0f-bcc9-a501dcab5a00" providerId="ADAL" clId="{B234E4D7-5FAF-4363-A02B-9C11A36DF069}" dt="2024-07-09T11:33:56.151" v="20" actId="1076"/>
        <pc:sldMkLst>
          <pc:docMk/>
          <pc:sldMk cId="2713043413" sldId="4241"/>
        </pc:sldMkLst>
        <pc:spChg chg="mod">
          <ac:chgData name="Kadadevaramath, Akarsha" userId="cc93565b-2cfe-4e0f-bcc9-a501dcab5a00" providerId="ADAL" clId="{B234E4D7-5FAF-4363-A02B-9C11A36DF069}" dt="2024-07-09T11:31:30.902" v="18" actId="1076"/>
          <ac:spMkLst>
            <pc:docMk/>
            <pc:sldMk cId="2713043413" sldId="4241"/>
            <ac:spMk id="6" creationId="{0E673E26-2F33-B501-1BE5-858F5AFD30FC}"/>
          </ac:spMkLst>
        </pc:spChg>
        <pc:spChg chg="mod">
          <ac:chgData name="Kadadevaramath, Akarsha" userId="cc93565b-2cfe-4e0f-bcc9-a501dcab5a00" providerId="ADAL" clId="{B234E4D7-5FAF-4363-A02B-9C11A36DF069}" dt="2024-07-09T11:33:56.151" v="20" actId="1076"/>
          <ac:spMkLst>
            <pc:docMk/>
            <pc:sldMk cId="2713043413" sldId="4241"/>
            <ac:spMk id="8" creationId="{3A2019FD-8577-DB9B-AC83-F518EDBCC2FC}"/>
          </ac:spMkLst>
        </pc:spChg>
        <pc:spChg chg="mod">
          <ac:chgData name="Kadadevaramath, Akarsha" userId="cc93565b-2cfe-4e0f-bcc9-a501dcab5a00" providerId="ADAL" clId="{B234E4D7-5FAF-4363-A02B-9C11A36DF069}" dt="2024-07-09T11:31:18.896" v="16" actId="313"/>
          <ac:spMkLst>
            <pc:docMk/>
            <pc:sldMk cId="2713043413" sldId="4241"/>
            <ac:spMk id="20" creationId="{853F23B6-CBB0-4C67-A7BB-B77AF2767DF9}"/>
          </ac:spMkLst>
        </pc:spChg>
        <pc:spChg chg="mod">
          <ac:chgData name="Kadadevaramath, Akarsha" userId="cc93565b-2cfe-4e0f-bcc9-a501dcab5a00" providerId="ADAL" clId="{B234E4D7-5FAF-4363-A02B-9C11A36DF069}" dt="2024-07-09T11:29:09.006" v="1" actId="1076"/>
          <ac:spMkLst>
            <pc:docMk/>
            <pc:sldMk cId="2713043413" sldId="4241"/>
            <ac:spMk id="21" creationId="{CD38BEC7-C61C-B691-AE51-8D02BD204722}"/>
          </ac:spMkLst>
        </pc:spChg>
        <pc:grpChg chg="mod">
          <ac:chgData name="Kadadevaramath, Akarsha" userId="cc93565b-2cfe-4e0f-bcc9-a501dcab5a00" providerId="ADAL" clId="{B234E4D7-5FAF-4363-A02B-9C11A36DF069}" dt="2024-07-09T11:33:53.772" v="19" actId="1076"/>
          <ac:grpSpMkLst>
            <pc:docMk/>
            <pc:sldMk cId="2713043413" sldId="4241"/>
            <ac:grpSpMk id="3" creationId="{E15C13B1-23BA-89B6-43CC-6E4A84279515}"/>
          </ac:grpSpMkLst>
        </pc:grpChg>
        <pc:picChg chg="mod">
          <ac:chgData name="Kadadevaramath, Akarsha" userId="cc93565b-2cfe-4e0f-bcc9-a501dcab5a00" providerId="ADAL" clId="{B234E4D7-5FAF-4363-A02B-9C11A36DF069}" dt="2024-07-09T11:31:28.176" v="17" actId="1076"/>
          <ac:picMkLst>
            <pc:docMk/>
            <pc:sldMk cId="2713043413" sldId="4241"/>
            <ac:picMk id="23" creationId="{6AFA4719-489A-64D0-5A01-313CF810E56D}"/>
          </ac:picMkLst>
        </pc:picChg>
      </pc:sldChg>
      <pc:sldChg chg="modSp mod">
        <pc:chgData name="Kadadevaramath, Akarsha" userId="cc93565b-2cfe-4e0f-bcc9-a501dcab5a00" providerId="ADAL" clId="{B234E4D7-5FAF-4363-A02B-9C11A36DF069}" dt="2024-07-09T11:31:03.312" v="14" actId="2711"/>
        <pc:sldMkLst>
          <pc:docMk/>
          <pc:sldMk cId="3935726199" sldId="4244"/>
        </pc:sldMkLst>
        <pc:spChg chg="mod">
          <ac:chgData name="Kadadevaramath, Akarsha" userId="cc93565b-2cfe-4e0f-bcc9-a501dcab5a00" providerId="ADAL" clId="{B234E4D7-5FAF-4363-A02B-9C11A36DF069}" dt="2024-07-09T11:31:03.312" v="14" actId="2711"/>
          <ac:spMkLst>
            <pc:docMk/>
            <pc:sldMk cId="3935726199" sldId="4244"/>
            <ac:spMk id="20" creationId="{853F23B6-CBB0-4C67-A7BB-B77AF2767DF9}"/>
          </ac:spMkLst>
        </pc:spChg>
      </pc:sldChg>
    </pc:docChg>
  </pc:docChgLst>
  <pc:docChgLst>
    <pc:chgData name="Chu, Minh N" userId="S::minh.n.chu@intel.com::c97b96a3-d890-4ba0-b737-fca71ed5af54" providerId="AD" clId="Web-{43379FD9-6DB5-1405-7014-CA7AD8102590}"/>
    <pc:docChg chg="sldOrd">
      <pc:chgData name="Chu, Minh N" userId="S::minh.n.chu@intel.com::c97b96a3-d890-4ba0-b737-fca71ed5af54" providerId="AD" clId="Web-{43379FD9-6DB5-1405-7014-CA7AD8102590}" dt="2024-06-25T18:13:24.740" v="0"/>
      <pc:docMkLst>
        <pc:docMk/>
      </pc:docMkLst>
      <pc:sldChg chg="ord">
        <pc:chgData name="Chu, Minh N" userId="S::minh.n.chu@intel.com::c97b96a3-d890-4ba0-b737-fca71ed5af54" providerId="AD" clId="Web-{43379FD9-6DB5-1405-7014-CA7AD8102590}" dt="2024-06-25T18:13:24.740" v="0"/>
        <pc:sldMkLst>
          <pc:docMk/>
          <pc:sldMk cId="716253612" sldId="2147308750"/>
        </pc:sldMkLst>
      </pc:sldChg>
    </pc:docChg>
  </pc:docChgLst>
  <pc:docChgLst>
    <pc:chgData name="Bao, Ping A" userId="S::ping.a.bao@intel.com::301f0701-373f-4b6c-a690-b1159f23403e" providerId="AD" clId="Web-{24534C0E-3FE0-405C-9710-A803BD61334D}"/>
    <pc:docChg chg="modSld">
      <pc:chgData name="Bao, Ping A" userId="S::ping.a.bao@intel.com::301f0701-373f-4b6c-a690-b1159f23403e" providerId="AD" clId="Web-{24534C0E-3FE0-405C-9710-A803BD61334D}" dt="2024-07-02T17:00:04.475" v="2" actId="20577"/>
      <pc:docMkLst>
        <pc:docMk/>
      </pc:docMkLst>
      <pc:sldChg chg="modSp">
        <pc:chgData name="Bao, Ping A" userId="S::ping.a.bao@intel.com::301f0701-373f-4b6c-a690-b1159f23403e" providerId="AD" clId="Web-{24534C0E-3FE0-405C-9710-A803BD61334D}" dt="2024-07-02T17:00:04.475" v="2" actId="20577"/>
        <pc:sldMkLst>
          <pc:docMk/>
          <pc:sldMk cId="3102934450" sldId="262"/>
        </pc:sldMkLst>
        <pc:spChg chg="mod">
          <ac:chgData name="Bao, Ping A" userId="S::ping.a.bao@intel.com::301f0701-373f-4b6c-a690-b1159f23403e" providerId="AD" clId="Web-{24534C0E-3FE0-405C-9710-A803BD61334D}" dt="2024-07-02T17:00:04.475" v="2" actId="20577"/>
          <ac:spMkLst>
            <pc:docMk/>
            <pc:sldMk cId="3102934450" sldId="262"/>
            <ac:spMk id="5" creationId="{679F4BE2-8E4A-4003-B816-9E34781F7E88}"/>
          </ac:spMkLst>
        </pc:spChg>
      </pc:sldChg>
    </pc:docChg>
  </pc:docChgLst>
  <pc:docChgLst>
    <pc:chgData name="Seow, Khai Ler" userId="46d3a49f-e82f-4041-849a-3b91d13cc8b3" providerId="ADAL" clId="{8C622DF5-9AA3-4DF7-8636-DD2A5CBC2026}"/>
    <pc:docChg chg="sldOrd">
      <pc:chgData name="Seow, Khai Ler" userId="46d3a49f-e82f-4041-849a-3b91d13cc8b3" providerId="ADAL" clId="{8C622DF5-9AA3-4DF7-8636-DD2A5CBC2026}" dt="2024-10-03T02:23:45.503" v="0" actId="20578"/>
      <pc:docMkLst>
        <pc:docMk/>
      </pc:docMkLst>
      <pc:sldChg chg="ord">
        <pc:chgData name="Seow, Khai Ler" userId="46d3a49f-e82f-4041-849a-3b91d13cc8b3" providerId="ADAL" clId="{8C622DF5-9AA3-4DF7-8636-DD2A5CBC2026}" dt="2024-10-03T02:23:45.503" v="0" actId="20578"/>
        <pc:sldMkLst>
          <pc:docMk/>
          <pc:sldMk cId="4202213663" sldId="2147308751"/>
        </pc:sldMkLst>
      </pc:sldChg>
    </pc:docChg>
  </pc:docChgLst>
  <pc:docChgLst>
    <pc:chgData name="Kiran K R, RaviX" userId="S::ravix.kiran.k.r@intel.com::d884adc3-a003-4840-8c27-7ab7ab2ceba5" providerId="AD" clId="Web-{2CC14724-C7C3-E2C8-0096-3E59FFE9D9E7}"/>
    <pc:docChg chg="modSld">
      <pc:chgData name="Kiran K R, RaviX" userId="S::ravix.kiran.k.r@intel.com::d884adc3-a003-4840-8c27-7ab7ab2ceba5" providerId="AD" clId="Web-{2CC14724-C7C3-E2C8-0096-3E59FFE9D9E7}" dt="2024-07-17T04:21:57.172" v="19"/>
      <pc:docMkLst>
        <pc:docMk/>
      </pc:docMkLst>
      <pc:sldChg chg="modSp">
        <pc:chgData name="Kiran K R, RaviX" userId="S::ravix.kiran.k.r@intel.com::d884adc3-a003-4840-8c27-7ab7ab2ceba5" providerId="AD" clId="Web-{2CC14724-C7C3-E2C8-0096-3E59FFE9D9E7}" dt="2024-07-17T04:21:57.172" v="19"/>
        <pc:sldMkLst>
          <pc:docMk/>
          <pc:sldMk cId="2341810466" sldId="866"/>
        </pc:sldMkLst>
        <pc:graphicFrameChg chg="mod modGraphic">
          <ac:chgData name="Kiran K R, RaviX" userId="S::ravix.kiran.k.r@intel.com::d884adc3-a003-4840-8c27-7ab7ab2ceba5" providerId="AD" clId="Web-{2CC14724-C7C3-E2C8-0096-3E59FFE9D9E7}" dt="2024-07-17T04:21:57.172" v="19"/>
          <ac:graphicFrameMkLst>
            <pc:docMk/>
            <pc:sldMk cId="2341810466" sldId="866"/>
            <ac:graphicFrameMk id="2" creationId="{A2C295CC-984C-E77C-FDED-4E387B2191F4}"/>
          </ac:graphicFrameMkLst>
        </pc:graphicFrameChg>
      </pc:sldChg>
    </pc:docChg>
  </pc:docChgLst>
  <pc:docChgLst>
    <pc:chgData name="Petersen, Joseph L" userId="S::joseph.l.petersen@intel.com::eff1f6fb-f689-4e25-973b-7dbf2b04e846" providerId="AD" clId="Web-{CD9CB951-78ED-C685-FED9-0A31794A3799}"/>
    <pc:docChg chg="sldOrd">
      <pc:chgData name="Petersen, Joseph L" userId="S::joseph.l.petersen@intel.com::eff1f6fb-f689-4e25-973b-7dbf2b04e846" providerId="AD" clId="Web-{CD9CB951-78ED-C685-FED9-0A31794A3799}" dt="2024-10-08T17:16:51.556" v="1"/>
      <pc:docMkLst>
        <pc:docMk/>
      </pc:docMkLst>
      <pc:sldChg chg="ord">
        <pc:chgData name="Petersen, Joseph L" userId="S::joseph.l.petersen@intel.com::eff1f6fb-f689-4e25-973b-7dbf2b04e846" providerId="AD" clId="Web-{CD9CB951-78ED-C685-FED9-0A31794A3799}" dt="2024-10-08T17:16:51.556" v="1"/>
        <pc:sldMkLst>
          <pc:docMk/>
          <pc:sldMk cId="680383538" sldId="739"/>
        </pc:sldMkLst>
      </pc:sldChg>
      <pc:sldChg chg="ord">
        <pc:chgData name="Petersen, Joseph L" userId="S::joseph.l.petersen@intel.com::eff1f6fb-f689-4e25-973b-7dbf2b04e846" providerId="AD" clId="Web-{CD9CB951-78ED-C685-FED9-0A31794A3799}" dt="2024-10-08T17:15:40.238" v="0"/>
        <pc:sldMkLst>
          <pc:docMk/>
          <pc:sldMk cId="716253612" sldId="2147308750"/>
        </pc:sldMkLst>
      </pc:sldChg>
    </pc:docChg>
  </pc:docChgLst>
  <pc:docChgLst>
    <pc:chgData name="M K, Muhammed Naseef" userId="65e48762-2c13-4e79-8553-0dee24259da5" providerId="ADAL" clId="{46F2B265-14B4-4626-A6A0-5E4F2AC00C98}"/>
    <pc:docChg chg="sldOrd">
      <pc:chgData name="M K, Muhammed Naseef" userId="65e48762-2c13-4e79-8553-0dee24259da5" providerId="ADAL" clId="{46F2B265-14B4-4626-A6A0-5E4F2AC00C98}" dt="2024-08-13T13:49:51.129" v="0" actId="20578"/>
      <pc:docMkLst>
        <pc:docMk/>
      </pc:docMkLst>
      <pc:sldChg chg="ord">
        <pc:chgData name="M K, Muhammed Naseef" userId="65e48762-2c13-4e79-8553-0dee24259da5" providerId="ADAL" clId="{46F2B265-14B4-4626-A6A0-5E4F2AC00C98}" dt="2024-08-13T13:49:51.129" v="0" actId="20578"/>
        <pc:sldMkLst>
          <pc:docMk/>
          <pc:sldMk cId="2851350256" sldId="419"/>
        </pc:sldMkLst>
      </pc:sldChg>
    </pc:docChg>
  </pc:docChgLst>
  <pc:docChgLst>
    <pc:chgData name="Ng, Shan Jia" userId="S::shan.jia.ng@intel.com::50ebb192-d1b0-4106-a66f-0a4767b23b52" providerId="AD" clId="Web-{45170E65-C719-58B1-EC05-E9C0EFFCC9EE}"/>
    <pc:docChg chg="delSld modSection">
      <pc:chgData name="Ng, Shan Jia" userId="S::shan.jia.ng@intel.com::50ebb192-d1b0-4106-a66f-0a4767b23b52" providerId="AD" clId="Web-{45170E65-C719-58B1-EC05-E9C0EFFCC9EE}" dt="2024-07-25T01:35:50.290" v="0"/>
      <pc:docMkLst>
        <pc:docMk/>
      </pc:docMkLst>
      <pc:sldChg chg="del">
        <pc:chgData name="Ng, Shan Jia" userId="S::shan.jia.ng@intel.com::50ebb192-d1b0-4106-a66f-0a4767b23b52" providerId="AD" clId="Web-{45170E65-C719-58B1-EC05-E9C0EFFCC9EE}" dt="2024-07-25T01:35:50.290" v="0"/>
        <pc:sldMkLst>
          <pc:docMk/>
          <pc:sldMk cId="4284304904" sldId="2147308793"/>
        </pc:sldMkLst>
      </pc:sldChg>
    </pc:docChg>
  </pc:docChgLst>
  <pc:docChgLst>
    <pc:chgData name="Asulin, Liron" userId="S::liron.asulin@intel.com::6f48f5df-f391-4418-8f74-34d6bd092017" providerId="AD" clId="Web-{45981F8A-B892-8D6C-87EC-DD6A26724FBC}"/>
    <pc:docChg chg="modSld">
      <pc:chgData name="Asulin, Liron" userId="S::liron.asulin@intel.com::6f48f5df-f391-4418-8f74-34d6bd092017" providerId="AD" clId="Web-{45981F8A-B892-8D6C-87EC-DD6A26724FBC}" dt="2024-08-12T09:27:45.964" v="1" actId="1076"/>
      <pc:docMkLst>
        <pc:docMk/>
      </pc:docMkLst>
      <pc:sldChg chg="modSp">
        <pc:chgData name="Asulin, Liron" userId="S::liron.asulin@intel.com::6f48f5df-f391-4418-8f74-34d6bd092017" providerId="AD" clId="Web-{45981F8A-B892-8D6C-87EC-DD6A26724FBC}" dt="2024-08-12T09:27:45.964" v="1" actId="1076"/>
        <pc:sldMkLst>
          <pc:docMk/>
          <pc:sldMk cId="892959216" sldId="2147308778"/>
        </pc:sldMkLst>
        <pc:picChg chg="mod">
          <ac:chgData name="Asulin, Liron" userId="S::liron.asulin@intel.com::6f48f5df-f391-4418-8f74-34d6bd092017" providerId="AD" clId="Web-{45981F8A-B892-8D6C-87EC-DD6A26724FBC}" dt="2024-08-12T09:27:45.964" v="1" actId="1076"/>
          <ac:picMkLst>
            <pc:docMk/>
            <pc:sldMk cId="892959216" sldId="2147308778"/>
            <ac:picMk id="4" creationId="{380D14B3-9AD8-0CAB-1C6B-D01925C87BB9}"/>
          </ac:picMkLst>
        </pc:picChg>
      </pc:sldChg>
    </pc:docChg>
  </pc:docChgLst>
  <pc:docChgLst>
    <pc:chgData name="Marburg, Matthew A" userId="S::matthew.a.marburg@intel.com::67a74498-771f-4655-9f68-74cc90b931d1" providerId="AD" clId="Web-{6DCAA5E4-D184-5AE3-61B2-024BA20A65A0}"/>
    <pc:docChg chg="modSld">
      <pc:chgData name="Marburg, Matthew A" userId="S::matthew.a.marburg@intel.com::67a74498-771f-4655-9f68-74cc90b931d1" providerId="AD" clId="Web-{6DCAA5E4-D184-5AE3-61B2-024BA20A65A0}" dt="2024-07-09T15:51:10.972" v="1"/>
      <pc:docMkLst>
        <pc:docMk/>
      </pc:docMkLst>
      <pc:sldChg chg="modSp">
        <pc:chgData name="Marburg, Matthew A" userId="S::matthew.a.marburg@intel.com::67a74498-771f-4655-9f68-74cc90b931d1" providerId="AD" clId="Web-{6DCAA5E4-D184-5AE3-61B2-024BA20A65A0}" dt="2024-07-09T15:51:10.972" v="1"/>
        <pc:sldMkLst>
          <pc:docMk/>
          <pc:sldMk cId="3795594466" sldId="966"/>
        </pc:sldMkLst>
        <pc:graphicFrameChg chg="modGraphic">
          <ac:chgData name="Marburg, Matthew A" userId="S::matthew.a.marburg@intel.com::67a74498-771f-4655-9f68-74cc90b931d1" providerId="AD" clId="Web-{6DCAA5E4-D184-5AE3-61B2-024BA20A65A0}" dt="2024-07-09T15:51:10.972" v="1"/>
          <ac:graphicFrameMkLst>
            <pc:docMk/>
            <pc:sldMk cId="3795594466" sldId="966"/>
            <ac:graphicFrameMk id="3" creationId="{5B72BB35-B853-6D58-7B67-E94AD578418B}"/>
          </ac:graphicFrameMkLst>
        </pc:graphicFrameChg>
      </pc:sldChg>
    </pc:docChg>
  </pc:docChgLst>
  <pc:docChgLst>
    <pc:chgData name="Marburg, Matthew A" userId="S::matthew.a.marburg@intel.com::67a74498-771f-4655-9f68-74cc90b931d1" providerId="AD" clId="Web-{D8E13B9A-CC8F-1D45-22A8-F15BE30494B0}"/>
    <pc:docChg chg="modSld">
      <pc:chgData name="Marburg, Matthew A" userId="S::matthew.a.marburg@intel.com::67a74498-771f-4655-9f68-74cc90b931d1" providerId="AD" clId="Web-{D8E13B9A-CC8F-1D45-22A8-F15BE30494B0}" dt="2024-06-25T18:13:24.539" v="2" actId="1076"/>
      <pc:docMkLst>
        <pc:docMk/>
      </pc:docMkLst>
      <pc:sldChg chg="modSp">
        <pc:chgData name="Marburg, Matthew A" userId="S::matthew.a.marburg@intel.com::67a74498-771f-4655-9f68-74cc90b931d1" providerId="AD" clId="Web-{D8E13B9A-CC8F-1D45-22A8-F15BE30494B0}" dt="2024-06-25T18:13:24.539" v="2" actId="1076"/>
        <pc:sldMkLst>
          <pc:docMk/>
          <pc:sldMk cId="13966418" sldId="2147308776"/>
        </pc:sldMkLst>
        <pc:picChg chg="mod">
          <ac:chgData name="Marburg, Matthew A" userId="S::matthew.a.marburg@intel.com::67a74498-771f-4655-9f68-74cc90b931d1" providerId="AD" clId="Web-{D8E13B9A-CC8F-1D45-22A8-F15BE30494B0}" dt="2024-06-25T18:13:24.539" v="2" actId="1076"/>
          <ac:picMkLst>
            <pc:docMk/>
            <pc:sldMk cId="13966418" sldId="2147308776"/>
            <ac:picMk id="8" creationId="{4CF75A5C-C451-6EB8-81F4-EA6803BD17B6}"/>
          </ac:picMkLst>
        </pc:picChg>
      </pc:sldChg>
    </pc:docChg>
  </pc:docChgLst>
  <pc:docChgLst>
    <pc:chgData name="Binns, Kevin J" userId="S::kevin.j.binns@intel.com::ebbeef70-c020-4f56-922e-ac04eaa98f4f" providerId="AD" clId="Web-{D8F02CE9-5947-E14C-9084-B5D2D708DBA1}"/>
    <pc:docChg chg="sldOrd">
      <pc:chgData name="Binns, Kevin J" userId="S::kevin.j.binns@intel.com::ebbeef70-c020-4f56-922e-ac04eaa98f4f" providerId="AD" clId="Web-{D8F02CE9-5947-E14C-9084-B5D2D708DBA1}" dt="2024-10-09T21:52:53.794" v="1"/>
      <pc:docMkLst>
        <pc:docMk/>
      </pc:docMkLst>
      <pc:sldChg chg="ord">
        <pc:chgData name="Binns, Kevin J" userId="S::kevin.j.binns@intel.com::ebbeef70-c020-4f56-922e-ac04eaa98f4f" providerId="AD" clId="Web-{D8F02CE9-5947-E14C-9084-B5D2D708DBA1}" dt="2024-10-09T21:52:53.794" v="1"/>
        <pc:sldMkLst>
          <pc:docMk/>
          <pc:sldMk cId="2983714527" sldId="2147308756"/>
        </pc:sldMkLst>
      </pc:sldChg>
      <pc:sldChg chg="ord">
        <pc:chgData name="Binns, Kevin J" userId="S::kevin.j.binns@intel.com::ebbeef70-c020-4f56-922e-ac04eaa98f4f" providerId="AD" clId="Web-{D8F02CE9-5947-E14C-9084-B5D2D708DBA1}" dt="2024-10-09T21:50:28.711" v="0"/>
        <pc:sldMkLst>
          <pc:docMk/>
          <pc:sldMk cId="258322473" sldId="2147308780"/>
        </pc:sldMkLst>
      </pc:sldChg>
    </pc:docChg>
  </pc:docChgLst>
  <pc:docChgLst>
    <pc:chgData name="M, ChandrashekarX" userId="S::chandrashekarx.m@intel.com::9a2c254e-0af8-4868-938e-59ffccf681d0" providerId="AD" clId="Web-{F127E916-C6D1-A98B-0AE1-D13EFCFE4DE9}"/>
    <pc:docChg chg="modSld sldOrd">
      <pc:chgData name="M, ChandrashekarX" userId="S::chandrashekarx.m@intel.com::9a2c254e-0af8-4868-938e-59ffccf681d0" providerId="AD" clId="Web-{F127E916-C6D1-A98B-0AE1-D13EFCFE4DE9}" dt="2024-07-15T07:27:42.222" v="2"/>
      <pc:docMkLst>
        <pc:docMk/>
      </pc:docMkLst>
      <pc:sldChg chg="modSp">
        <pc:chgData name="M, ChandrashekarX" userId="S::chandrashekarx.m@intel.com::9a2c254e-0af8-4868-938e-59ffccf681d0" providerId="AD" clId="Web-{F127E916-C6D1-A98B-0AE1-D13EFCFE4DE9}" dt="2024-07-15T07:16:37.607" v="1" actId="14100"/>
        <pc:sldMkLst>
          <pc:docMk/>
          <pc:sldMk cId="3102934450" sldId="262"/>
        </pc:sldMkLst>
        <pc:spChg chg="mod">
          <ac:chgData name="M, ChandrashekarX" userId="S::chandrashekarx.m@intel.com::9a2c254e-0af8-4868-938e-59ffccf681d0" providerId="AD" clId="Web-{F127E916-C6D1-A98B-0AE1-D13EFCFE4DE9}" dt="2024-07-15T07:16:37.607" v="1" actId="14100"/>
          <ac:spMkLst>
            <pc:docMk/>
            <pc:sldMk cId="3102934450" sldId="262"/>
            <ac:spMk id="5" creationId="{679F4BE2-8E4A-4003-B816-9E34781F7E88}"/>
          </ac:spMkLst>
        </pc:spChg>
      </pc:sldChg>
      <pc:sldChg chg="ord">
        <pc:chgData name="M, ChandrashekarX" userId="S::chandrashekarx.m@intel.com::9a2c254e-0af8-4868-938e-59ffccf681d0" providerId="AD" clId="Web-{F127E916-C6D1-A98B-0AE1-D13EFCFE4DE9}" dt="2024-07-15T07:27:42.222" v="2"/>
        <pc:sldMkLst>
          <pc:docMk/>
          <pc:sldMk cId="2371478506" sldId="4181"/>
        </pc:sldMkLst>
      </pc:sldChg>
    </pc:docChg>
  </pc:docChgLst>
  <pc:docChgLst>
    <pc:chgData name="Kumar, Abhishek1" userId="S::abhishek1.kumar@intel.com::be7db40d-c073-40e0-9548-e1d80c3cf699" providerId="AD" clId="Web-{F975E4F5-98D2-A2A3-9539-2F003C9569F1}"/>
    <pc:docChg chg="modSld">
      <pc:chgData name="Kumar, Abhishek1" userId="S::abhishek1.kumar@intel.com::be7db40d-c073-40e0-9548-e1d80c3cf699" providerId="AD" clId="Web-{F975E4F5-98D2-A2A3-9539-2F003C9569F1}" dt="2024-10-24T12:22:31.822" v="0" actId="1076"/>
      <pc:docMkLst>
        <pc:docMk/>
      </pc:docMkLst>
      <pc:sldChg chg="modSp">
        <pc:chgData name="Kumar, Abhishek1" userId="S::abhishek1.kumar@intel.com::be7db40d-c073-40e0-9548-e1d80c3cf699" providerId="AD" clId="Web-{F975E4F5-98D2-A2A3-9539-2F003C9569F1}" dt="2024-10-24T12:22:31.822" v="0" actId="1076"/>
        <pc:sldMkLst>
          <pc:docMk/>
          <pc:sldMk cId="3753842886" sldId="2147308726"/>
        </pc:sldMkLst>
        <pc:graphicFrameChg chg="mod">
          <ac:chgData name="Kumar, Abhishek1" userId="S::abhishek1.kumar@intel.com::be7db40d-c073-40e0-9548-e1d80c3cf699" providerId="AD" clId="Web-{F975E4F5-98D2-A2A3-9539-2F003C9569F1}" dt="2024-10-24T12:22:31.822" v="0" actId="1076"/>
          <ac:graphicFrameMkLst>
            <pc:docMk/>
            <pc:sldMk cId="3753842886" sldId="2147308726"/>
            <ac:graphicFrameMk id="10" creationId="{D3C3C2C3-A74C-B106-6266-D29B6228D40C}"/>
          </ac:graphicFrameMkLst>
        </pc:graphicFrameChg>
      </pc:sldChg>
    </pc:docChg>
  </pc:docChgLst>
  <pc:docChgLst>
    <pc:chgData name="Marburg, Matthew A" userId="67a74498-771f-4655-9f68-74cc90b931d1" providerId="ADAL" clId="{241795C2-6CF9-474D-B409-C85F503405B2}"/>
    <pc:docChg chg="addSld modSection">
      <pc:chgData name="Marburg, Matthew A" userId="67a74498-771f-4655-9f68-74cc90b931d1" providerId="ADAL" clId="{241795C2-6CF9-474D-B409-C85F503405B2}" dt="2024-07-11T17:53:25.332" v="1" actId="2890"/>
      <pc:docMkLst>
        <pc:docMk/>
      </pc:docMkLst>
      <pc:sldChg chg="add">
        <pc:chgData name="Marburg, Matthew A" userId="67a74498-771f-4655-9f68-74cc90b931d1" providerId="ADAL" clId="{241795C2-6CF9-474D-B409-C85F503405B2}" dt="2024-07-11T17:53:22.969" v="0" actId="2890"/>
        <pc:sldMkLst>
          <pc:docMk/>
          <pc:sldMk cId="3983794656" sldId="2147308791"/>
        </pc:sldMkLst>
      </pc:sldChg>
      <pc:sldChg chg="add">
        <pc:chgData name="Marburg, Matthew A" userId="67a74498-771f-4655-9f68-74cc90b931d1" providerId="ADAL" clId="{241795C2-6CF9-474D-B409-C85F503405B2}" dt="2024-07-11T17:53:25.332" v="1" actId="2890"/>
        <pc:sldMkLst>
          <pc:docMk/>
          <pc:sldMk cId="3528596000" sldId="2147308792"/>
        </pc:sldMkLst>
      </pc:sldChg>
    </pc:docChg>
  </pc:docChgLst>
  <pc:docChgLst>
    <pc:chgData clId="Web-{45170E65-C719-58B1-EC05-E9C0EFFCC9EE}"/>
    <pc:docChg chg="addSld modSection">
      <pc:chgData name="" userId="" providerId="" clId="Web-{45170E65-C719-58B1-EC05-E9C0EFFCC9EE}" dt="2024-07-25T01:33:50.568" v="0"/>
      <pc:docMkLst>
        <pc:docMk/>
      </pc:docMkLst>
      <pc:sldChg chg="add replId">
        <pc:chgData name="" userId="" providerId="" clId="Web-{45170E65-C719-58B1-EC05-E9C0EFFCC9EE}" dt="2024-07-25T01:33:50.568" v="0"/>
        <pc:sldMkLst>
          <pc:docMk/>
          <pc:sldMk cId="4284304904" sldId="2147308793"/>
        </pc:sldMkLst>
      </pc:sldChg>
    </pc:docChg>
  </pc:docChgLst>
  <pc:docChgLst>
    <pc:chgData name="Faezal, Siti Farhah Razanah" userId="S::siti.farhah.razanah.faezal@intel.com::4712cca1-f79b-4faa-b7da-ec295971fa83" providerId="AD" clId="Web-{33AE5846-D5B0-FC1E-E0D1-3ABD1A7512AA}"/>
    <pc:docChg chg="modSld">
      <pc:chgData name="Faezal, Siti Farhah Razanah" userId="S::siti.farhah.razanah.faezal@intel.com::4712cca1-f79b-4faa-b7da-ec295971fa83" providerId="AD" clId="Web-{33AE5846-D5B0-FC1E-E0D1-3ABD1A7512AA}" dt="2024-09-06T07:17:13.917" v="0" actId="1076"/>
      <pc:docMkLst>
        <pc:docMk/>
      </pc:docMkLst>
      <pc:sldChg chg="modSp">
        <pc:chgData name="Faezal, Siti Farhah Razanah" userId="S::siti.farhah.razanah.faezal@intel.com::4712cca1-f79b-4faa-b7da-ec295971fa83" providerId="AD" clId="Web-{33AE5846-D5B0-FC1E-E0D1-3ABD1A7512AA}" dt="2024-09-06T07:17:13.917" v="0" actId="1076"/>
        <pc:sldMkLst>
          <pc:docMk/>
          <pc:sldMk cId="311973740" sldId="629"/>
        </pc:sldMkLst>
        <pc:picChg chg="mod">
          <ac:chgData name="Faezal, Siti Farhah Razanah" userId="S::siti.farhah.razanah.faezal@intel.com::4712cca1-f79b-4faa-b7da-ec295971fa83" providerId="AD" clId="Web-{33AE5846-D5B0-FC1E-E0D1-3ABD1A7512AA}" dt="2024-09-06T07:17:13.917" v="0" actId="1076"/>
          <ac:picMkLst>
            <pc:docMk/>
            <pc:sldMk cId="311973740" sldId="629"/>
            <ac:picMk id="3" creationId="{3535B9AD-2A3F-5B65-239A-29BF5098FEBF}"/>
          </ac:picMkLst>
        </pc:picChg>
      </pc:sldChg>
    </pc:docChg>
  </pc:docChgLst>
  <pc:docChgLst>
    <pc:chgData name="Hawk, Robert W" userId="S::robert.w.hawk@intel.com::a1a14add-fb78-4e48-810a-4170031d4b77" providerId="AD" clId="Web-{9895D59F-8D5A-4E36-BCC6-2CCE7B5D6DB4}"/>
    <pc:docChg chg="addSld modSection">
      <pc:chgData name="Hawk, Robert W" userId="S::robert.w.hawk@intel.com::a1a14add-fb78-4e48-810a-4170031d4b77" providerId="AD" clId="Web-{9895D59F-8D5A-4E36-BCC6-2CCE7B5D6DB4}" dt="2024-07-03T01:41:24.438" v="3"/>
      <pc:docMkLst>
        <pc:docMk/>
      </pc:docMkLst>
      <pc:sldChg chg="new">
        <pc:chgData name="Hawk, Robert W" userId="S::robert.w.hawk@intel.com::a1a14add-fb78-4e48-810a-4170031d4b77" providerId="AD" clId="Web-{9895D59F-8D5A-4E36-BCC6-2CCE7B5D6DB4}" dt="2024-07-03T01:41:19.578" v="0"/>
        <pc:sldMkLst>
          <pc:docMk/>
          <pc:sldMk cId="1757007873" sldId="2147308786"/>
        </pc:sldMkLst>
      </pc:sldChg>
      <pc:sldChg chg="new">
        <pc:chgData name="Hawk, Robert W" userId="S::robert.w.hawk@intel.com::a1a14add-fb78-4e48-810a-4170031d4b77" providerId="AD" clId="Web-{9895D59F-8D5A-4E36-BCC6-2CCE7B5D6DB4}" dt="2024-07-03T01:41:21.766" v="1"/>
        <pc:sldMkLst>
          <pc:docMk/>
          <pc:sldMk cId="3738109165" sldId="2147308787"/>
        </pc:sldMkLst>
      </pc:sldChg>
      <pc:sldChg chg="new">
        <pc:chgData name="Hawk, Robert W" userId="S::robert.w.hawk@intel.com::a1a14add-fb78-4e48-810a-4170031d4b77" providerId="AD" clId="Web-{9895D59F-8D5A-4E36-BCC6-2CCE7B5D6DB4}" dt="2024-07-03T01:41:23.547" v="2"/>
        <pc:sldMkLst>
          <pc:docMk/>
          <pc:sldMk cId="161388142" sldId="2147308788"/>
        </pc:sldMkLst>
      </pc:sldChg>
      <pc:sldChg chg="new">
        <pc:chgData name="Hawk, Robert W" userId="S::robert.w.hawk@intel.com::a1a14add-fb78-4e48-810a-4170031d4b77" providerId="AD" clId="Web-{9895D59F-8D5A-4E36-BCC6-2CCE7B5D6DB4}" dt="2024-07-03T01:41:24.438" v="3"/>
        <pc:sldMkLst>
          <pc:docMk/>
          <pc:sldMk cId="1171598395" sldId="2147308789"/>
        </pc:sldMkLst>
      </pc:sldChg>
    </pc:docChg>
  </pc:docChgLst>
  <pc:docChgLst>
    <pc:chgData name="Devalkar, Pradeep" userId="S::pradeep.devalkar@intel.com::d9f6d2d6-3275-4e3e-9415-eb659321f6e9" providerId="AD" clId="Web-{301DA3AF-36C9-C1E6-3E69-6A1B50FCB3ED}"/>
    <pc:docChg chg="modSld">
      <pc:chgData name="Devalkar, Pradeep" userId="S::pradeep.devalkar@intel.com::d9f6d2d6-3275-4e3e-9415-eb659321f6e9" providerId="AD" clId="Web-{301DA3AF-36C9-C1E6-3E69-6A1B50FCB3ED}" dt="2024-08-12T05:58:05.167" v="1" actId="1076"/>
      <pc:docMkLst>
        <pc:docMk/>
      </pc:docMkLst>
      <pc:sldChg chg="modSp">
        <pc:chgData name="Devalkar, Pradeep" userId="S::pradeep.devalkar@intel.com::d9f6d2d6-3275-4e3e-9415-eb659321f6e9" providerId="AD" clId="Web-{301DA3AF-36C9-C1E6-3E69-6A1B50FCB3ED}" dt="2024-08-12T05:58:05.167" v="1" actId="1076"/>
        <pc:sldMkLst>
          <pc:docMk/>
          <pc:sldMk cId="311973740" sldId="629"/>
        </pc:sldMkLst>
        <pc:spChg chg="mod">
          <ac:chgData name="Devalkar, Pradeep" userId="S::pradeep.devalkar@intel.com::d9f6d2d6-3275-4e3e-9415-eb659321f6e9" providerId="AD" clId="Web-{301DA3AF-36C9-C1E6-3E69-6A1B50FCB3ED}" dt="2024-08-12T05:58:05.167" v="1" actId="1076"/>
          <ac:spMkLst>
            <pc:docMk/>
            <pc:sldMk cId="311973740" sldId="629"/>
            <ac:spMk id="308" creationId="{48DBA0EE-C266-4A79-93D4-A2E08461CD16}"/>
          </ac:spMkLst>
        </pc:spChg>
      </pc:sldChg>
      <pc:sldChg chg="modSp">
        <pc:chgData name="Devalkar, Pradeep" userId="S::pradeep.devalkar@intel.com::d9f6d2d6-3275-4e3e-9415-eb659321f6e9" providerId="AD" clId="Web-{301DA3AF-36C9-C1E6-3E69-6A1B50FCB3ED}" dt="2024-08-12T05:57:50.275" v="0" actId="1076"/>
        <pc:sldMkLst>
          <pc:docMk/>
          <pc:sldMk cId="892959216" sldId="2147308778"/>
        </pc:sldMkLst>
        <pc:picChg chg="mod">
          <ac:chgData name="Devalkar, Pradeep" userId="S::pradeep.devalkar@intel.com::d9f6d2d6-3275-4e3e-9415-eb659321f6e9" providerId="AD" clId="Web-{301DA3AF-36C9-C1E6-3E69-6A1B50FCB3ED}" dt="2024-08-12T05:57:50.275" v="0" actId="1076"/>
          <ac:picMkLst>
            <pc:docMk/>
            <pc:sldMk cId="892959216" sldId="2147308778"/>
            <ac:picMk id="4" creationId="{380D14B3-9AD8-0CAB-1C6B-D01925C87BB9}"/>
          </ac:picMkLst>
        </pc:picChg>
      </pc:sldChg>
    </pc:docChg>
  </pc:docChgLst>
  <pc:docChgLst>
    <pc:chgData name="C M, Aparna" userId="c83fa4eb-e2f0-45e9-b766-808a416c6a30" providerId="ADAL" clId="{7EFC3844-A028-42BD-B48B-BE046D5F61A5}"/>
    <pc:docChg chg="modSld">
      <pc:chgData name="C M, Aparna" userId="c83fa4eb-e2f0-45e9-b766-808a416c6a30" providerId="ADAL" clId="{7EFC3844-A028-42BD-B48B-BE046D5F61A5}" dt="2024-11-08T11:47:16.160" v="12" actId="20577"/>
      <pc:docMkLst>
        <pc:docMk/>
      </pc:docMkLst>
      <pc:sldChg chg="modSp mod">
        <pc:chgData name="C M, Aparna" userId="c83fa4eb-e2f0-45e9-b766-808a416c6a30" providerId="ADAL" clId="{7EFC3844-A028-42BD-B48B-BE046D5F61A5}" dt="2024-11-08T11:47:16.160" v="12" actId="20577"/>
        <pc:sldMkLst>
          <pc:docMk/>
          <pc:sldMk cId="3224096552" sldId="945"/>
        </pc:sldMkLst>
        <pc:graphicFrameChg chg="modGraphic">
          <ac:chgData name="C M, Aparna" userId="c83fa4eb-e2f0-45e9-b766-808a416c6a30" providerId="ADAL" clId="{7EFC3844-A028-42BD-B48B-BE046D5F61A5}" dt="2024-11-08T11:47:16.160" v="12" actId="20577"/>
          <ac:graphicFrameMkLst>
            <pc:docMk/>
            <pc:sldMk cId="3224096552" sldId="945"/>
            <ac:graphicFrameMk id="8" creationId="{00000000-0000-0000-0000-000000000000}"/>
          </ac:graphicFrameMkLst>
        </pc:graphicFrameChg>
      </pc:sldChg>
    </pc:docChg>
  </pc:docChgLst>
  <pc:docChgLst>
    <pc:chgData name="Amran, Mohammad Nur Ashraff" userId="S::mohammad.nur.ashraff.amran@intel.com::98c770a3-0b5d-4ade-9520-c0ecd6a4d6a8" providerId="AD" clId="Web-{C118978D-37A5-7213-5405-2C66DD772907}"/>
    <pc:docChg chg="modSld">
      <pc:chgData name="Amran, Mohammad Nur Ashraff" userId="S::mohammad.nur.ashraff.amran@intel.com::98c770a3-0b5d-4ade-9520-c0ecd6a4d6a8" providerId="AD" clId="Web-{C118978D-37A5-7213-5405-2C66DD772907}" dt="2024-07-17T09:51:16.038" v="0"/>
      <pc:docMkLst>
        <pc:docMk/>
      </pc:docMkLst>
      <pc:sldChg chg="modSp">
        <pc:chgData name="Amran, Mohammad Nur Ashraff" userId="S::mohammad.nur.ashraff.amran@intel.com::98c770a3-0b5d-4ade-9520-c0ecd6a4d6a8" providerId="AD" clId="Web-{C118978D-37A5-7213-5405-2C66DD772907}" dt="2024-07-17T09:51:16.038" v="0"/>
        <pc:sldMkLst>
          <pc:docMk/>
          <pc:sldMk cId="3795594466" sldId="966"/>
        </pc:sldMkLst>
        <pc:graphicFrameChg chg="modGraphic">
          <ac:chgData name="Amran, Mohammad Nur Ashraff" userId="S::mohammad.nur.ashraff.amran@intel.com::98c770a3-0b5d-4ade-9520-c0ecd6a4d6a8" providerId="AD" clId="Web-{C118978D-37A5-7213-5405-2C66DD772907}" dt="2024-07-17T09:51:16.038" v="0"/>
          <ac:graphicFrameMkLst>
            <pc:docMk/>
            <pc:sldMk cId="3795594466" sldId="966"/>
            <ac:graphicFrameMk id="3" creationId="{5B72BB35-B853-6D58-7B67-E94AD578418B}"/>
          </ac:graphicFrameMkLst>
        </pc:graphicFrameChg>
      </pc:sldChg>
    </pc:docChg>
  </pc:docChgLst>
  <pc:docChgLst>
    <pc:chgData name="Padron Ramirez, Fernando" userId="S::fernando.padron.ramirez@intel.com::c76e7071-0748-4f36-8b8e-287cc3eb6a95" providerId="AD" clId="Web-{60AA5B01-557D-05C1-8535-E6BFD5AD4F07}"/>
    <pc:docChg chg="modSld">
      <pc:chgData name="Padron Ramirez, Fernando" userId="S::fernando.padron.ramirez@intel.com::c76e7071-0748-4f36-8b8e-287cc3eb6a95" providerId="AD" clId="Web-{60AA5B01-557D-05C1-8535-E6BFD5AD4F07}" dt="2024-07-11T21:13:28.839" v="0" actId="1076"/>
      <pc:docMkLst>
        <pc:docMk/>
      </pc:docMkLst>
      <pc:sldChg chg="modSp">
        <pc:chgData name="Padron Ramirez, Fernando" userId="S::fernando.padron.ramirez@intel.com::c76e7071-0748-4f36-8b8e-287cc3eb6a95" providerId="AD" clId="Web-{60AA5B01-557D-05C1-8535-E6BFD5AD4F07}" dt="2024-07-11T21:13:28.839" v="0" actId="1076"/>
        <pc:sldMkLst>
          <pc:docMk/>
          <pc:sldMk cId="4284098902" sldId="2147308745"/>
        </pc:sldMkLst>
        <pc:spChg chg="mod">
          <ac:chgData name="Padron Ramirez, Fernando" userId="S::fernando.padron.ramirez@intel.com::c76e7071-0748-4f36-8b8e-287cc3eb6a95" providerId="AD" clId="Web-{60AA5B01-557D-05C1-8535-E6BFD5AD4F07}" dt="2024-07-11T21:13:28.839" v="0" actId="1076"/>
          <ac:spMkLst>
            <pc:docMk/>
            <pc:sldMk cId="4284098902" sldId="2147308745"/>
            <ac:spMk id="5" creationId="{E443F4B6-BC8E-68C9-7D88-017FA6C1714B}"/>
          </ac:spMkLst>
        </pc:spChg>
      </pc:sldChg>
    </pc:docChg>
  </pc:docChgLst>
  <pc:docChgLst>
    <pc:chgData name="Masiel, Ethan" userId="7c7624bd-d0ef-441f-bc5c-b84526d50d24" providerId="ADAL" clId="{D2336DF2-5AF7-41B5-B882-946E23DCD290}"/>
    <pc:docChg chg="custSel modSld">
      <pc:chgData name="Masiel, Ethan" userId="7c7624bd-d0ef-441f-bc5c-b84526d50d24" providerId="ADAL" clId="{D2336DF2-5AF7-41B5-B882-946E23DCD290}" dt="2025-01-15T19:56:02.312" v="14" actId="27636"/>
      <pc:docMkLst>
        <pc:docMk/>
      </pc:docMkLst>
      <pc:sldChg chg="modSp mod">
        <pc:chgData name="Masiel, Ethan" userId="7c7624bd-d0ef-441f-bc5c-b84526d50d24" providerId="ADAL" clId="{D2336DF2-5AF7-41B5-B882-946E23DCD290}" dt="2025-01-15T19:56:02.297" v="12" actId="27636"/>
        <pc:sldMkLst>
          <pc:docMk/>
          <pc:sldMk cId="3464459209" sldId="348"/>
        </pc:sldMkLst>
        <pc:spChg chg="mod">
          <ac:chgData name="Masiel, Ethan" userId="7c7624bd-d0ef-441f-bc5c-b84526d50d24" providerId="ADAL" clId="{D2336DF2-5AF7-41B5-B882-946E23DCD290}" dt="2025-01-15T19:56:02.297" v="12" actId="27636"/>
          <ac:spMkLst>
            <pc:docMk/>
            <pc:sldMk cId="3464459209" sldId="348"/>
            <ac:spMk id="3" creationId="{570AA6C3-9DCE-48DC-B134-D521324CBA14}"/>
          </ac:spMkLst>
        </pc:spChg>
      </pc:sldChg>
      <pc:sldChg chg="modSp mod">
        <pc:chgData name="Masiel, Ethan" userId="7c7624bd-d0ef-441f-bc5c-b84526d50d24" providerId="ADAL" clId="{D2336DF2-5AF7-41B5-B882-946E23DCD290}" dt="2025-01-15T19:56:02.238" v="6" actId="27636"/>
        <pc:sldMkLst>
          <pc:docMk/>
          <pc:sldMk cId="680383538" sldId="739"/>
        </pc:sldMkLst>
        <pc:spChg chg="mod">
          <ac:chgData name="Masiel, Ethan" userId="7c7624bd-d0ef-441f-bc5c-b84526d50d24" providerId="ADAL" clId="{D2336DF2-5AF7-41B5-B882-946E23DCD290}" dt="2025-01-15T19:56:02.238" v="6" actId="27636"/>
          <ac:spMkLst>
            <pc:docMk/>
            <pc:sldMk cId="680383538" sldId="739"/>
            <ac:spMk id="7" creationId="{90A31F66-5CA3-4CB7-B58A-27258B9B78D6}"/>
          </ac:spMkLst>
        </pc:spChg>
      </pc:sldChg>
      <pc:sldChg chg="modSp mod">
        <pc:chgData name="Masiel, Ethan" userId="7c7624bd-d0ef-441f-bc5c-b84526d50d24" providerId="ADAL" clId="{D2336DF2-5AF7-41B5-B882-946E23DCD290}" dt="2025-01-15T19:56:02.232" v="5" actId="27636"/>
        <pc:sldMkLst>
          <pc:docMk/>
          <pc:sldMk cId="3272795899" sldId="2134096192"/>
        </pc:sldMkLst>
        <pc:spChg chg="mod">
          <ac:chgData name="Masiel, Ethan" userId="7c7624bd-d0ef-441f-bc5c-b84526d50d24" providerId="ADAL" clId="{D2336DF2-5AF7-41B5-B882-946E23DCD290}" dt="2025-01-15T19:56:02.232" v="5" actId="27636"/>
          <ac:spMkLst>
            <pc:docMk/>
            <pc:sldMk cId="3272795899" sldId="2134096192"/>
            <ac:spMk id="4" creationId="{39D816EC-2B84-4344-9E32-51797910E54C}"/>
          </ac:spMkLst>
        </pc:spChg>
      </pc:sldChg>
      <pc:sldChg chg="modSp mod">
        <pc:chgData name="Masiel, Ethan" userId="7c7624bd-d0ef-441f-bc5c-b84526d50d24" providerId="ADAL" clId="{D2336DF2-5AF7-41B5-B882-946E23DCD290}" dt="2025-01-15T19:56:02.259" v="7" actId="27636"/>
        <pc:sldMkLst>
          <pc:docMk/>
          <pc:sldMk cId="4275730036" sldId="2147308608"/>
        </pc:sldMkLst>
        <pc:spChg chg="mod">
          <ac:chgData name="Masiel, Ethan" userId="7c7624bd-d0ef-441f-bc5c-b84526d50d24" providerId="ADAL" clId="{D2336DF2-5AF7-41B5-B882-946E23DCD290}" dt="2025-01-15T19:56:02.259" v="7" actId="27636"/>
          <ac:spMkLst>
            <pc:docMk/>
            <pc:sldMk cId="4275730036" sldId="2147308608"/>
            <ac:spMk id="3" creationId="{00000000-0000-0000-0000-000000000000}"/>
          </ac:spMkLst>
        </pc:spChg>
      </pc:sldChg>
      <pc:sldChg chg="modSp mod">
        <pc:chgData name="Masiel, Ethan" userId="7c7624bd-d0ef-441f-bc5c-b84526d50d24" providerId="ADAL" clId="{D2336DF2-5AF7-41B5-B882-946E23DCD290}" dt="2025-01-15T19:56:02.166" v="0" actId="27636"/>
        <pc:sldMkLst>
          <pc:docMk/>
          <pc:sldMk cId="2592946670" sldId="2147308644"/>
        </pc:sldMkLst>
        <pc:spChg chg="mod">
          <ac:chgData name="Masiel, Ethan" userId="7c7624bd-d0ef-441f-bc5c-b84526d50d24" providerId="ADAL" clId="{D2336DF2-5AF7-41B5-B882-946E23DCD290}" dt="2025-01-15T19:56:02.166" v="0" actId="27636"/>
          <ac:spMkLst>
            <pc:docMk/>
            <pc:sldMk cId="2592946670" sldId="2147308644"/>
            <ac:spMk id="7" creationId="{78B507ED-08A3-4C08-A8E6-DC0B36361CCC}"/>
          </ac:spMkLst>
        </pc:spChg>
      </pc:sldChg>
      <pc:sldChg chg="modSp mod">
        <pc:chgData name="Masiel, Ethan" userId="7c7624bd-d0ef-441f-bc5c-b84526d50d24" providerId="ADAL" clId="{D2336DF2-5AF7-41B5-B882-946E23DCD290}" dt="2025-01-15T19:56:02.190" v="1" actId="27636"/>
        <pc:sldMkLst>
          <pc:docMk/>
          <pc:sldMk cId="965588322" sldId="2147308651"/>
        </pc:sldMkLst>
        <pc:spChg chg="mod">
          <ac:chgData name="Masiel, Ethan" userId="7c7624bd-d0ef-441f-bc5c-b84526d50d24" providerId="ADAL" clId="{D2336DF2-5AF7-41B5-B882-946E23DCD290}" dt="2025-01-15T19:56:02.190" v="1" actId="27636"/>
          <ac:spMkLst>
            <pc:docMk/>
            <pc:sldMk cId="965588322" sldId="2147308651"/>
            <ac:spMk id="23" creationId="{D5823928-C77D-40F4-8220-DFEDAFFCA7A6}"/>
          </ac:spMkLst>
        </pc:spChg>
      </pc:sldChg>
      <pc:sldChg chg="modSp mod">
        <pc:chgData name="Masiel, Ethan" userId="7c7624bd-d0ef-441f-bc5c-b84526d50d24" providerId="ADAL" clId="{D2336DF2-5AF7-41B5-B882-946E23DCD290}" dt="2025-01-15T19:56:02.217" v="3" actId="27636"/>
        <pc:sldMkLst>
          <pc:docMk/>
          <pc:sldMk cId="3510698411" sldId="2147308689"/>
        </pc:sldMkLst>
        <pc:spChg chg="mod">
          <ac:chgData name="Masiel, Ethan" userId="7c7624bd-d0ef-441f-bc5c-b84526d50d24" providerId="ADAL" clId="{D2336DF2-5AF7-41B5-B882-946E23DCD290}" dt="2025-01-15T19:56:02.217" v="3" actId="27636"/>
          <ac:spMkLst>
            <pc:docMk/>
            <pc:sldMk cId="3510698411" sldId="2147308689"/>
            <ac:spMk id="2" creationId="{E9ECFBE1-2852-9B46-7979-B4C228C98189}"/>
          </ac:spMkLst>
        </pc:spChg>
      </pc:sldChg>
      <pc:sldChg chg="modSp mod">
        <pc:chgData name="Masiel, Ethan" userId="7c7624bd-d0ef-441f-bc5c-b84526d50d24" providerId="ADAL" clId="{D2336DF2-5AF7-41B5-B882-946E23DCD290}" dt="2025-01-15T19:56:02.221" v="4" actId="27636"/>
        <pc:sldMkLst>
          <pc:docMk/>
          <pc:sldMk cId="3911951123" sldId="2147308690"/>
        </pc:sldMkLst>
        <pc:spChg chg="mod">
          <ac:chgData name="Masiel, Ethan" userId="7c7624bd-d0ef-441f-bc5c-b84526d50d24" providerId="ADAL" clId="{D2336DF2-5AF7-41B5-B882-946E23DCD290}" dt="2025-01-15T19:56:02.221" v="4" actId="27636"/>
          <ac:spMkLst>
            <pc:docMk/>
            <pc:sldMk cId="3911951123" sldId="2147308690"/>
            <ac:spMk id="3" creationId="{7F7863CF-0673-3399-F266-035C94B4BAE7}"/>
          </ac:spMkLst>
        </pc:spChg>
      </pc:sldChg>
      <pc:sldChg chg="modSp mod">
        <pc:chgData name="Masiel, Ethan" userId="7c7624bd-d0ef-441f-bc5c-b84526d50d24" providerId="ADAL" clId="{D2336DF2-5AF7-41B5-B882-946E23DCD290}" dt="2025-01-15T19:56:02.267" v="8" actId="27636"/>
        <pc:sldMkLst>
          <pc:docMk/>
          <pc:sldMk cId="2704437336" sldId="2147308733"/>
        </pc:sldMkLst>
        <pc:spChg chg="mod">
          <ac:chgData name="Masiel, Ethan" userId="7c7624bd-d0ef-441f-bc5c-b84526d50d24" providerId="ADAL" clId="{D2336DF2-5AF7-41B5-B882-946E23DCD290}" dt="2025-01-15T19:56:02.267" v="8" actId="27636"/>
          <ac:spMkLst>
            <pc:docMk/>
            <pc:sldMk cId="2704437336" sldId="2147308733"/>
            <ac:spMk id="98" creationId="{5B149CF9-AEC3-4B99-8B75-04714594C371}"/>
          </ac:spMkLst>
        </pc:spChg>
      </pc:sldChg>
      <pc:sldChg chg="modSp mod">
        <pc:chgData name="Masiel, Ethan" userId="7c7624bd-d0ef-441f-bc5c-b84526d50d24" providerId="ADAL" clId="{D2336DF2-5AF7-41B5-B882-946E23DCD290}" dt="2025-01-15T19:56:02.306" v="13" actId="27636"/>
        <pc:sldMkLst>
          <pc:docMk/>
          <pc:sldMk cId="182542809" sldId="2147308748"/>
        </pc:sldMkLst>
        <pc:spChg chg="mod">
          <ac:chgData name="Masiel, Ethan" userId="7c7624bd-d0ef-441f-bc5c-b84526d50d24" providerId="ADAL" clId="{D2336DF2-5AF7-41B5-B882-946E23DCD290}" dt="2025-01-15T19:56:02.306" v="13" actId="27636"/>
          <ac:spMkLst>
            <pc:docMk/>
            <pc:sldMk cId="182542809" sldId="2147308748"/>
            <ac:spMk id="4" creationId="{00000000-0000-0000-0000-000000000000}"/>
          </ac:spMkLst>
        </pc:spChg>
      </pc:sldChg>
      <pc:sldChg chg="modSp mod">
        <pc:chgData name="Masiel, Ethan" userId="7c7624bd-d0ef-441f-bc5c-b84526d50d24" providerId="ADAL" clId="{D2336DF2-5AF7-41B5-B882-946E23DCD290}" dt="2025-01-15T19:56:02.312" v="14" actId="27636"/>
        <pc:sldMkLst>
          <pc:docMk/>
          <pc:sldMk cId="1133299652" sldId="2147308749"/>
        </pc:sldMkLst>
        <pc:spChg chg="mod">
          <ac:chgData name="Masiel, Ethan" userId="7c7624bd-d0ef-441f-bc5c-b84526d50d24" providerId="ADAL" clId="{D2336DF2-5AF7-41B5-B882-946E23DCD290}" dt="2025-01-15T19:56:02.312" v="14" actId="27636"/>
          <ac:spMkLst>
            <pc:docMk/>
            <pc:sldMk cId="1133299652" sldId="2147308749"/>
            <ac:spMk id="4" creationId="{00000000-0000-0000-0000-000000000000}"/>
          </ac:spMkLst>
        </pc:spChg>
      </pc:sldChg>
      <pc:sldChg chg="modSp mod">
        <pc:chgData name="Masiel, Ethan" userId="7c7624bd-d0ef-441f-bc5c-b84526d50d24" providerId="ADAL" clId="{D2336DF2-5AF7-41B5-B882-946E23DCD290}" dt="2025-01-15T19:56:02.273" v="9" actId="27636"/>
        <pc:sldMkLst>
          <pc:docMk/>
          <pc:sldMk cId="277059120" sldId="2147308775"/>
        </pc:sldMkLst>
        <pc:spChg chg="mod">
          <ac:chgData name="Masiel, Ethan" userId="7c7624bd-d0ef-441f-bc5c-b84526d50d24" providerId="ADAL" clId="{D2336DF2-5AF7-41B5-B882-946E23DCD290}" dt="2025-01-15T19:56:02.273" v="9" actId="27636"/>
          <ac:spMkLst>
            <pc:docMk/>
            <pc:sldMk cId="277059120" sldId="2147308775"/>
            <ac:spMk id="98" creationId="{5B149CF9-AEC3-4B99-8B75-04714594C371}"/>
          </ac:spMkLst>
        </pc:spChg>
      </pc:sldChg>
      <pc:sldChg chg="modSp mod">
        <pc:chgData name="Masiel, Ethan" userId="7c7624bd-d0ef-441f-bc5c-b84526d50d24" providerId="ADAL" clId="{D2336DF2-5AF7-41B5-B882-946E23DCD290}" dt="2025-01-15T19:56:02.279" v="10" actId="27636"/>
        <pc:sldMkLst>
          <pc:docMk/>
          <pc:sldMk cId="892959216" sldId="2147308778"/>
        </pc:sldMkLst>
        <pc:spChg chg="mod">
          <ac:chgData name="Masiel, Ethan" userId="7c7624bd-d0ef-441f-bc5c-b84526d50d24" providerId="ADAL" clId="{D2336DF2-5AF7-41B5-B882-946E23DCD290}" dt="2025-01-15T19:56:02.279" v="10" actId="27636"/>
          <ac:spMkLst>
            <pc:docMk/>
            <pc:sldMk cId="892959216" sldId="2147308778"/>
            <ac:spMk id="98" creationId="{5B149CF9-AEC3-4B99-8B75-04714594C371}"/>
          </ac:spMkLst>
        </pc:spChg>
      </pc:sldChg>
      <pc:sldChg chg="modSp mod">
        <pc:chgData name="Masiel, Ethan" userId="7c7624bd-d0ef-441f-bc5c-b84526d50d24" providerId="ADAL" clId="{D2336DF2-5AF7-41B5-B882-946E23DCD290}" dt="2025-01-15T19:56:02.212" v="2" actId="27636"/>
        <pc:sldMkLst>
          <pc:docMk/>
          <pc:sldMk cId="2875287127" sldId="2147308782"/>
        </pc:sldMkLst>
        <pc:spChg chg="mod">
          <ac:chgData name="Masiel, Ethan" userId="7c7624bd-d0ef-441f-bc5c-b84526d50d24" providerId="ADAL" clId="{D2336DF2-5AF7-41B5-B882-946E23DCD290}" dt="2025-01-15T19:56:02.212" v="2" actId="27636"/>
          <ac:spMkLst>
            <pc:docMk/>
            <pc:sldMk cId="2875287127" sldId="2147308782"/>
            <ac:spMk id="6" creationId="{0B8D8E43-F833-48B6-A704-33B275269187}"/>
          </ac:spMkLst>
        </pc:spChg>
      </pc:sldChg>
      <pc:sldChg chg="modSp mod">
        <pc:chgData name="Masiel, Ethan" userId="7c7624bd-d0ef-441f-bc5c-b84526d50d24" providerId="ADAL" clId="{D2336DF2-5AF7-41B5-B882-946E23DCD290}" dt="2025-01-15T19:56:02.286" v="11" actId="27636"/>
        <pc:sldMkLst>
          <pc:docMk/>
          <pc:sldMk cId="1919692033" sldId="2147308810"/>
        </pc:sldMkLst>
        <pc:spChg chg="mod">
          <ac:chgData name="Masiel, Ethan" userId="7c7624bd-d0ef-441f-bc5c-b84526d50d24" providerId="ADAL" clId="{D2336DF2-5AF7-41B5-B882-946E23DCD290}" dt="2025-01-15T19:56:02.286" v="11" actId="27636"/>
          <ac:spMkLst>
            <pc:docMk/>
            <pc:sldMk cId="1919692033" sldId="2147308810"/>
            <ac:spMk id="98" creationId="{337E197A-2575-FFF0-AE53-86D3F52F1699}"/>
          </ac:spMkLst>
        </pc:spChg>
      </pc:sldChg>
    </pc:docChg>
  </pc:docChgLst>
  <pc:docChgLst>
    <pc:chgData name="TAN, Stephen" userId="S::stephen.tan@intel.com::4e032de6-af48-42f6-860d-9d58990a8143" providerId="AD" clId="Web-{9759B964-3898-2818-A4E9-3168F9999D25}"/>
    <pc:docChg chg="addSld modSection">
      <pc:chgData name="TAN, Stephen" userId="S::stephen.tan@intel.com::4e032de6-af48-42f6-860d-9d58990a8143" providerId="AD" clId="Web-{9759B964-3898-2818-A4E9-3168F9999D25}" dt="2024-06-26T08:16:39.916" v="0"/>
      <pc:docMkLst>
        <pc:docMk/>
      </pc:docMkLst>
      <pc:sldChg chg="new">
        <pc:chgData name="TAN, Stephen" userId="S::stephen.tan@intel.com::4e032de6-af48-42f6-860d-9d58990a8143" providerId="AD" clId="Web-{9759B964-3898-2818-A4E9-3168F9999D25}" dt="2024-06-26T08:16:39.916" v="0"/>
        <pc:sldMkLst>
          <pc:docMk/>
          <pc:sldMk cId="1248995013" sldId="2147308785"/>
        </pc:sldMkLst>
      </pc:sldChg>
    </pc:docChg>
  </pc:docChgLst>
  <pc:docChgLst>
    <pc:chgData name="Ahmad, Muhammad Asnawi" userId="80d3fe7f-47ec-4df9-8819-4e92765d69fe" providerId="ADAL" clId="{FE4C901C-0E02-46EB-AB4A-A2407ED308B3}"/>
    <pc:docChg chg="modSld sldOrd">
      <pc:chgData name="Ahmad, Muhammad Asnawi" userId="80d3fe7f-47ec-4df9-8819-4e92765d69fe" providerId="ADAL" clId="{FE4C901C-0E02-46EB-AB4A-A2407ED308B3}" dt="2024-10-23T02:10:39.519" v="2"/>
      <pc:docMkLst>
        <pc:docMk/>
      </pc:docMkLst>
      <pc:sldChg chg="modSp mod ord">
        <pc:chgData name="Ahmad, Muhammad Asnawi" userId="80d3fe7f-47ec-4df9-8819-4e92765d69fe" providerId="ADAL" clId="{FE4C901C-0E02-46EB-AB4A-A2407ED308B3}" dt="2024-10-23T02:10:39.519" v="2"/>
        <pc:sldMkLst>
          <pc:docMk/>
          <pc:sldMk cId="138113858" sldId="2147308774"/>
        </pc:sldMkLst>
        <pc:picChg chg="mod">
          <ac:chgData name="Ahmad, Muhammad Asnawi" userId="80d3fe7f-47ec-4df9-8819-4e92765d69fe" providerId="ADAL" clId="{FE4C901C-0E02-46EB-AB4A-A2407ED308B3}" dt="2024-10-23T02:10:31.509" v="0" actId="1076"/>
          <ac:picMkLst>
            <pc:docMk/>
            <pc:sldMk cId="138113858" sldId="2147308774"/>
            <ac:picMk id="4" creationId="{E8EF994F-D36B-5994-9FC9-D0090698D1EE}"/>
          </ac:picMkLst>
        </pc:picChg>
      </pc:sldChg>
    </pc:docChg>
  </pc:docChgLst>
  <pc:docChgLst>
    <pc:chgData name="Laghate, Gaurav" userId="e578b9bb-cd0d-48a6-801a-41950cd56dd7" providerId="ADAL" clId="{418DC769-BDE6-4554-82D9-04DCB6490FD4}"/>
    <pc:docChg chg="modSld">
      <pc:chgData name="Laghate, Gaurav" userId="e578b9bb-cd0d-48a6-801a-41950cd56dd7" providerId="ADAL" clId="{418DC769-BDE6-4554-82D9-04DCB6490FD4}" dt="2024-07-12T17:53:37.966" v="3" actId="1076"/>
      <pc:docMkLst>
        <pc:docMk/>
      </pc:docMkLst>
      <pc:sldChg chg="modSp mod">
        <pc:chgData name="Laghate, Gaurav" userId="e578b9bb-cd0d-48a6-801a-41950cd56dd7" providerId="ADAL" clId="{418DC769-BDE6-4554-82D9-04DCB6490FD4}" dt="2024-07-12T17:53:37.966" v="3" actId="1076"/>
        <pc:sldMkLst>
          <pc:docMk/>
          <pc:sldMk cId="1133299652" sldId="2147308749"/>
        </pc:sldMkLst>
        <pc:picChg chg="mod">
          <ac:chgData name="Laghate, Gaurav" userId="e578b9bb-cd0d-48a6-801a-41950cd56dd7" providerId="ADAL" clId="{418DC769-BDE6-4554-82D9-04DCB6490FD4}" dt="2024-07-12T17:53:37.966" v="3" actId="1076"/>
          <ac:picMkLst>
            <pc:docMk/>
            <pc:sldMk cId="1133299652" sldId="2147308749"/>
            <ac:picMk id="7" creationId="{C67C5CCF-82B0-C2E4-42E2-ED8513522F9C}"/>
          </ac:picMkLst>
        </pc:picChg>
      </pc:sldChg>
    </pc:docChg>
  </pc:docChgLst>
  <pc:docChgLst>
    <pc:chgData name="Manguia-Galindo, Jose" userId="5126ca7f-6983-4fcf-a08d-4be2d7ee8689" providerId="ADAL" clId="{6C2A6EE4-B649-4360-8AB8-FE0537A66BC0}"/>
    <pc:docChg chg="modSld">
      <pc:chgData name="Manguia-Galindo, Jose" userId="5126ca7f-6983-4fcf-a08d-4be2d7ee8689" providerId="ADAL" clId="{6C2A6EE4-B649-4360-8AB8-FE0537A66BC0}" dt="2024-07-23T18:05:47.941" v="3" actId="1076"/>
      <pc:docMkLst>
        <pc:docMk/>
      </pc:docMkLst>
      <pc:sldChg chg="modSp mod">
        <pc:chgData name="Manguia-Galindo, Jose" userId="5126ca7f-6983-4fcf-a08d-4be2d7ee8689" providerId="ADAL" clId="{6C2A6EE4-B649-4360-8AB8-FE0537A66BC0}" dt="2024-07-23T18:05:47.941" v="3" actId="1076"/>
        <pc:sldMkLst>
          <pc:docMk/>
          <pc:sldMk cId="3944287545" sldId="810"/>
        </pc:sldMkLst>
        <pc:picChg chg="mod">
          <ac:chgData name="Manguia-Galindo, Jose" userId="5126ca7f-6983-4fcf-a08d-4be2d7ee8689" providerId="ADAL" clId="{6C2A6EE4-B649-4360-8AB8-FE0537A66BC0}" dt="2024-07-23T18:05:47.941" v="3" actId="1076"/>
          <ac:picMkLst>
            <pc:docMk/>
            <pc:sldMk cId="3944287545" sldId="810"/>
            <ac:picMk id="10" creationId="{F10B5A9A-CAEC-0676-793F-FE92D28B5CD7}"/>
          </ac:picMkLst>
        </pc:picChg>
        <pc:picChg chg="mod">
          <ac:chgData name="Manguia-Galindo, Jose" userId="5126ca7f-6983-4fcf-a08d-4be2d7ee8689" providerId="ADAL" clId="{6C2A6EE4-B649-4360-8AB8-FE0537A66BC0}" dt="2024-07-23T18:05:44.325" v="1" actId="1076"/>
          <ac:picMkLst>
            <pc:docMk/>
            <pc:sldMk cId="3944287545" sldId="810"/>
            <ac:picMk id="12" creationId="{96F0FF66-82B0-974C-4291-66869DBB3697}"/>
          </ac:picMkLst>
        </pc:picChg>
      </pc:sldChg>
    </pc:docChg>
  </pc:docChgLst>
  <pc:docChgLst>
    <pc:chgData name="Krebs, Christian" userId="S::christian.krebs@intel.com::adb65c01-7f99-4830-b59c-581966d97d77" providerId="AD" clId="Web-{2314EA1A-1B7D-65C6-6179-3D2AE1CCFF81}"/>
    <pc:docChg chg="sldOrd">
      <pc:chgData name="Krebs, Christian" userId="S::christian.krebs@intel.com::adb65c01-7f99-4830-b59c-581966d97d77" providerId="AD" clId="Web-{2314EA1A-1B7D-65C6-6179-3D2AE1CCFF81}" dt="2024-10-09T16:31:35.076" v="0"/>
      <pc:docMkLst>
        <pc:docMk/>
      </pc:docMkLst>
      <pc:sldChg chg="ord">
        <pc:chgData name="Krebs, Christian" userId="S::christian.krebs@intel.com::adb65c01-7f99-4830-b59c-581966d97d77" providerId="AD" clId="Web-{2314EA1A-1B7D-65C6-6179-3D2AE1CCFF81}" dt="2024-10-09T16:31:35.076" v="0"/>
        <pc:sldMkLst>
          <pc:docMk/>
          <pc:sldMk cId="236201618" sldId="2147308643"/>
        </pc:sldMkLst>
      </pc:sldChg>
    </pc:docChg>
  </pc:docChgLst>
  <pc:docChgLst>
    <pc:chgData name="Hamdan, Azlin Nur Nadia" userId="2d077819-135c-49d5-a28b-ab133de982e7" providerId="ADAL" clId="{AD583F3B-D2E7-494D-B4F3-3FF27D81C6A5}"/>
    <pc:docChg chg="sldOrd">
      <pc:chgData name="Hamdan, Azlin Nur Nadia" userId="2d077819-135c-49d5-a28b-ab133de982e7" providerId="ADAL" clId="{AD583F3B-D2E7-494D-B4F3-3FF27D81C6A5}" dt="2024-06-28T06:36:05.303" v="0" actId="20578"/>
      <pc:docMkLst>
        <pc:docMk/>
      </pc:docMkLst>
      <pc:sldChg chg="ord">
        <pc:chgData name="Hamdan, Azlin Nur Nadia" userId="2d077819-135c-49d5-a28b-ab133de982e7" providerId="ADAL" clId="{AD583F3B-D2E7-494D-B4F3-3FF27D81C6A5}" dt="2024-06-28T06:36:05.303" v="0" actId="20578"/>
        <pc:sldMkLst>
          <pc:docMk/>
          <pc:sldMk cId="3990096534" sldId="433"/>
        </pc:sldMkLst>
      </pc:sldChg>
    </pc:docChg>
  </pc:docChgLst>
  <pc:docChgLst>
    <pc:chgData name="Melendez, Gabriel" userId="S::gabriel.melendez@intel.com::9b2bf6d8-337b-485d-a778-3b7cd9e55edc" providerId="AD" clId="Web-{35F2D79F-F41D-1232-65C5-F6C993DB3A03}"/>
    <pc:docChg chg="sldOrd">
      <pc:chgData name="Melendez, Gabriel" userId="S::gabriel.melendez@intel.com::9b2bf6d8-337b-485d-a778-3b7cd9e55edc" providerId="AD" clId="Web-{35F2D79F-F41D-1232-65C5-F6C993DB3A03}" dt="2024-10-03T15:44:50.773" v="0"/>
      <pc:docMkLst>
        <pc:docMk/>
      </pc:docMkLst>
      <pc:sldChg chg="ord">
        <pc:chgData name="Melendez, Gabriel" userId="S::gabriel.melendez@intel.com::9b2bf6d8-337b-485d-a778-3b7cd9e55edc" providerId="AD" clId="Web-{35F2D79F-F41D-1232-65C5-F6C993DB3A03}" dt="2024-10-03T15:44:50.773" v="0"/>
        <pc:sldMkLst>
          <pc:docMk/>
          <pc:sldMk cId="3618164051" sldId="422"/>
        </pc:sldMkLst>
      </pc:sldChg>
    </pc:docChg>
  </pc:docChgLst>
  <pc:docChgLst>
    <pc:chgData name="Ismail Sherif, Khader Shareef" userId="eb11240b-6921-410b-a08f-2120e2e1daf8" providerId="ADAL" clId="{C797416C-CA52-4909-9360-067FB1A1A3CB}"/>
    <pc:docChg chg="undo custSel addSld delSld modSld sldOrd delSection modSection">
      <pc:chgData name="Ismail Sherif, Khader Shareef" userId="eb11240b-6921-410b-a08f-2120e2e1daf8" providerId="ADAL" clId="{C797416C-CA52-4909-9360-067FB1A1A3CB}" dt="2025-01-09T17:43:47.816" v="1969" actId="6549"/>
      <pc:docMkLst>
        <pc:docMk/>
      </pc:docMkLst>
      <pc:sldChg chg="add del">
        <pc:chgData name="Ismail Sherif, Khader Shareef" userId="eb11240b-6921-410b-a08f-2120e2e1daf8" providerId="ADAL" clId="{C797416C-CA52-4909-9360-067FB1A1A3CB}" dt="2025-01-06T14:45:34.368" v="345" actId="47"/>
        <pc:sldMkLst>
          <pc:docMk/>
          <pc:sldMk cId="1242400691" sldId="336"/>
        </pc:sldMkLst>
      </pc:sldChg>
      <pc:sldChg chg="del">
        <pc:chgData name="Ismail Sherif, Khader Shareef" userId="eb11240b-6921-410b-a08f-2120e2e1daf8" providerId="ADAL" clId="{C797416C-CA52-4909-9360-067FB1A1A3CB}" dt="2025-01-06T14:45:15.395" v="340" actId="47"/>
        <pc:sldMkLst>
          <pc:docMk/>
          <pc:sldMk cId="1097627895" sldId="337"/>
        </pc:sldMkLst>
      </pc:sldChg>
      <pc:sldChg chg="delSp modSp mod">
        <pc:chgData name="Ismail Sherif, Khader Shareef" userId="eb11240b-6921-410b-a08f-2120e2e1daf8" providerId="ADAL" clId="{C797416C-CA52-4909-9360-067FB1A1A3CB}" dt="2025-01-06T14:20:27.749" v="249" actId="20577"/>
        <pc:sldMkLst>
          <pc:docMk/>
          <pc:sldMk cId="880720627" sldId="553"/>
        </pc:sldMkLst>
        <pc:spChg chg="del mod">
          <ac:chgData name="Ismail Sherif, Khader Shareef" userId="eb11240b-6921-410b-a08f-2120e2e1daf8" providerId="ADAL" clId="{C797416C-CA52-4909-9360-067FB1A1A3CB}" dt="2025-01-06T14:17:52.668" v="11" actId="478"/>
          <ac:spMkLst>
            <pc:docMk/>
            <pc:sldMk cId="880720627" sldId="553"/>
            <ac:spMk id="4" creationId="{FD651367-AF6F-D5A1-CBFE-2B3BA85024C3}"/>
          </ac:spMkLst>
        </pc:spChg>
        <pc:spChg chg="mod">
          <ac:chgData name="Ismail Sherif, Khader Shareef" userId="eb11240b-6921-410b-a08f-2120e2e1daf8" providerId="ADAL" clId="{C797416C-CA52-4909-9360-067FB1A1A3CB}" dt="2025-01-06T14:20:27.749" v="249" actId="20577"/>
          <ac:spMkLst>
            <pc:docMk/>
            <pc:sldMk cId="880720627" sldId="553"/>
            <ac:spMk id="6" creationId="{46340927-7155-4157-BD95-75939CB9AD87}"/>
          </ac:spMkLst>
        </pc:spChg>
      </pc:sldChg>
      <pc:sldChg chg="del">
        <pc:chgData name="Ismail Sherif, Khader Shareef" userId="eb11240b-6921-410b-a08f-2120e2e1daf8" providerId="ADAL" clId="{C797416C-CA52-4909-9360-067FB1A1A3CB}" dt="2025-01-09T17:32:13.643" v="1407" actId="47"/>
        <pc:sldMkLst>
          <pc:docMk/>
          <pc:sldMk cId="311973740" sldId="629"/>
        </pc:sldMkLst>
      </pc:sldChg>
      <pc:sldChg chg="ord">
        <pc:chgData name="Ismail Sherif, Khader Shareef" userId="eb11240b-6921-410b-a08f-2120e2e1daf8" providerId="ADAL" clId="{C797416C-CA52-4909-9360-067FB1A1A3CB}" dt="2025-01-06T14:10:45.821" v="7"/>
        <pc:sldMkLst>
          <pc:docMk/>
          <pc:sldMk cId="1934257748" sldId="673"/>
        </pc:sldMkLst>
      </pc:sldChg>
      <pc:sldChg chg="addSp delSp modSp mod modClrScheme chgLayout">
        <pc:chgData name="Ismail Sherif, Khader Shareef" userId="eb11240b-6921-410b-a08f-2120e2e1daf8" providerId="ADAL" clId="{C797416C-CA52-4909-9360-067FB1A1A3CB}" dt="2025-01-06T14:42:23.355" v="328" actId="1076"/>
        <pc:sldMkLst>
          <pc:docMk/>
          <pc:sldMk cId="1717401885" sldId="851"/>
        </pc:sldMkLst>
        <pc:spChg chg="add mod ord">
          <ac:chgData name="Ismail Sherif, Khader Shareef" userId="eb11240b-6921-410b-a08f-2120e2e1daf8" providerId="ADAL" clId="{C797416C-CA52-4909-9360-067FB1A1A3CB}" dt="2025-01-06T14:41:34.337" v="321"/>
          <ac:spMkLst>
            <pc:docMk/>
            <pc:sldMk cId="1717401885" sldId="851"/>
            <ac:spMk id="2" creationId="{36EA1318-119C-F90B-C8FF-A7B8BFFA1568}"/>
          </ac:spMkLst>
        </pc:spChg>
        <pc:spChg chg="del mod">
          <ac:chgData name="Ismail Sherif, Khader Shareef" userId="eb11240b-6921-410b-a08f-2120e2e1daf8" providerId="ADAL" clId="{C797416C-CA52-4909-9360-067FB1A1A3CB}" dt="2025-01-06T14:38:24.361" v="278" actId="478"/>
          <ac:spMkLst>
            <pc:docMk/>
            <pc:sldMk cId="1717401885" sldId="851"/>
            <ac:spMk id="3" creationId="{00000000-0000-0000-0000-000000000000}"/>
          </ac:spMkLst>
        </pc:spChg>
        <pc:spChg chg="mod ord">
          <ac:chgData name="Ismail Sherif, Khader Shareef" userId="eb11240b-6921-410b-a08f-2120e2e1daf8" providerId="ADAL" clId="{C797416C-CA52-4909-9360-067FB1A1A3CB}" dt="2025-01-06T14:41:12.439" v="320" actId="20577"/>
          <ac:spMkLst>
            <pc:docMk/>
            <pc:sldMk cId="1717401885" sldId="851"/>
            <ac:spMk id="5" creationId="{B1CE33C2-8DAB-4DC5-895D-3EB265C835FE}"/>
          </ac:spMkLst>
        </pc:spChg>
        <pc:picChg chg="add del mod">
          <ac:chgData name="Ismail Sherif, Khader Shareef" userId="eb11240b-6921-410b-a08f-2120e2e1daf8" providerId="ADAL" clId="{C797416C-CA52-4909-9360-067FB1A1A3CB}" dt="2025-01-06T14:42:13.369" v="322" actId="478"/>
          <ac:picMkLst>
            <pc:docMk/>
            <pc:sldMk cId="1717401885" sldId="851"/>
            <ac:picMk id="6" creationId="{3B746996-73BC-3CE1-33B4-504D38BD1A80}"/>
          </ac:picMkLst>
        </pc:picChg>
        <pc:picChg chg="add mod">
          <ac:chgData name="Ismail Sherif, Khader Shareef" userId="eb11240b-6921-410b-a08f-2120e2e1daf8" providerId="ADAL" clId="{C797416C-CA52-4909-9360-067FB1A1A3CB}" dt="2025-01-06T14:42:23.355" v="328" actId="1076"/>
          <ac:picMkLst>
            <pc:docMk/>
            <pc:sldMk cId="1717401885" sldId="851"/>
            <ac:picMk id="8" creationId="{0FFF065D-06A8-7FE5-4578-9D02A9A93AD2}"/>
          </ac:picMkLst>
        </pc:picChg>
      </pc:sldChg>
      <pc:sldChg chg="del">
        <pc:chgData name="Ismail Sherif, Khader Shareef" userId="eb11240b-6921-410b-a08f-2120e2e1daf8" providerId="ADAL" clId="{C797416C-CA52-4909-9360-067FB1A1A3CB}" dt="2025-01-06T14:31:42.590" v="254" actId="47"/>
        <pc:sldMkLst>
          <pc:docMk/>
          <pc:sldMk cId="2305842212" sldId="4174"/>
        </pc:sldMkLst>
      </pc:sldChg>
      <pc:sldChg chg="del">
        <pc:chgData name="Ismail Sherif, Khader Shareef" userId="eb11240b-6921-410b-a08f-2120e2e1daf8" providerId="ADAL" clId="{C797416C-CA52-4909-9360-067FB1A1A3CB}" dt="2025-01-06T14:45:07.502" v="338" actId="47"/>
        <pc:sldMkLst>
          <pc:docMk/>
          <pc:sldMk cId="1937976027" sldId="4176"/>
        </pc:sldMkLst>
      </pc:sldChg>
      <pc:sldChg chg="del">
        <pc:chgData name="Ismail Sherif, Khader Shareef" userId="eb11240b-6921-410b-a08f-2120e2e1daf8" providerId="ADAL" clId="{C797416C-CA52-4909-9360-067FB1A1A3CB}" dt="2025-01-06T14:31:42.590" v="254" actId="47"/>
        <pc:sldMkLst>
          <pc:docMk/>
          <pc:sldMk cId="2418788860" sldId="4177"/>
        </pc:sldMkLst>
      </pc:sldChg>
      <pc:sldChg chg="del">
        <pc:chgData name="Ismail Sherif, Khader Shareef" userId="eb11240b-6921-410b-a08f-2120e2e1daf8" providerId="ADAL" clId="{C797416C-CA52-4909-9360-067FB1A1A3CB}" dt="2025-01-06T14:31:42.590" v="254" actId="47"/>
        <pc:sldMkLst>
          <pc:docMk/>
          <pc:sldMk cId="3477508323" sldId="4180"/>
        </pc:sldMkLst>
      </pc:sldChg>
      <pc:sldChg chg="del">
        <pc:chgData name="Ismail Sherif, Khader Shareef" userId="eb11240b-6921-410b-a08f-2120e2e1daf8" providerId="ADAL" clId="{C797416C-CA52-4909-9360-067FB1A1A3CB}" dt="2025-01-06T14:31:42.590" v="254" actId="47"/>
        <pc:sldMkLst>
          <pc:docMk/>
          <pc:sldMk cId="2371478506" sldId="4181"/>
        </pc:sldMkLst>
      </pc:sldChg>
      <pc:sldChg chg="del">
        <pc:chgData name="Ismail Sherif, Khader Shareef" userId="eb11240b-6921-410b-a08f-2120e2e1daf8" providerId="ADAL" clId="{C797416C-CA52-4909-9360-067FB1A1A3CB}" dt="2025-01-06T14:31:42.590" v="254" actId="47"/>
        <pc:sldMkLst>
          <pc:docMk/>
          <pc:sldMk cId="1605723332" sldId="4182"/>
        </pc:sldMkLst>
      </pc:sldChg>
      <pc:sldChg chg="del">
        <pc:chgData name="Ismail Sherif, Khader Shareef" userId="eb11240b-6921-410b-a08f-2120e2e1daf8" providerId="ADAL" clId="{C797416C-CA52-4909-9360-067FB1A1A3CB}" dt="2025-01-06T14:31:42.590" v="254" actId="47"/>
        <pc:sldMkLst>
          <pc:docMk/>
          <pc:sldMk cId="809598188" sldId="4184"/>
        </pc:sldMkLst>
      </pc:sldChg>
      <pc:sldChg chg="del">
        <pc:chgData name="Ismail Sherif, Khader Shareef" userId="eb11240b-6921-410b-a08f-2120e2e1daf8" providerId="ADAL" clId="{C797416C-CA52-4909-9360-067FB1A1A3CB}" dt="2025-01-06T14:31:42.590" v="254" actId="47"/>
        <pc:sldMkLst>
          <pc:docMk/>
          <pc:sldMk cId="3462820797" sldId="4187"/>
        </pc:sldMkLst>
      </pc:sldChg>
      <pc:sldChg chg="del">
        <pc:chgData name="Ismail Sherif, Khader Shareef" userId="eb11240b-6921-410b-a08f-2120e2e1daf8" providerId="ADAL" clId="{C797416C-CA52-4909-9360-067FB1A1A3CB}" dt="2025-01-06T14:31:42.590" v="254" actId="47"/>
        <pc:sldMkLst>
          <pc:docMk/>
          <pc:sldMk cId="983224135" sldId="4191"/>
        </pc:sldMkLst>
      </pc:sldChg>
      <pc:sldChg chg="del">
        <pc:chgData name="Ismail Sherif, Khader Shareef" userId="eb11240b-6921-410b-a08f-2120e2e1daf8" providerId="ADAL" clId="{C797416C-CA52-4909-9360-067FB1A1A3CB}" dt="2025-01-06T14:31:42.590" v="254" actId="47"/>
        <pc:sldMkLst>
          <pc:docMk/>
          <pc:sldMk cId="3591066229" sldId="4214"/>
        </pc:sldMkLst>
      </pc:sldChg>
      <pc:sldChg chg="del">
        <pc:chgData name="Ismail Sherif, Khader Shareef" userId="eb11240b-6921-410b-a08f-2120e2e1daf8" providerId="ADAL" clId="{C797416C-CA52-4909-9360-067FB1A1A3CB}" dt="2025-01-06T14:31:42.590" v="254" actId="47"/>
        <pc:sldMkLst>
          <pc:docMk/>
          <pc:sldMk cId="2713043413" sldId="4241"/>
        </pc:sldMkLst>
      </pc:sldChg>
      <pc:sldChg chg="del">
        <pc:chgData name="Ismail Sherif, Khader Shareef" userId="eb11240b-6921-410b-a08f-2120e2e1daf8" providerId="ADAL" clId="{C797416C-CA52-4909-9360-067FB1A1A3CB}" dt="2025-01-06T14:31:42.590" v="254" actId="47"/>
        <pc:sldMkLst>
          <pc:docMk/>
          <pc:sldMk cId="3069561621" sldId="4242"/>
        </pc:sldMkLst>
      </pc:sldChg>
      <pc:sldChg chg="del">
        <pc:chgData name="Ismail Sherif, Khader Shareef" userId="eb11240b-6921-410b-a08f-2120e2e1daf8" providerId="ADAL" clId="{C797416C-CA52-4909-9360-067FB1A1A3CB}" dt="2025-01-06T14:31:42.590" v="254" actId="47"/>
        <pc:sldMkLst>
          <pc:docMk/>
          <pc:sldMk cId="2017985264" sldId="4243"/>
        </pc:sldMkLst>
      </pc:sldChg>
      <pc:sldChg chg="del">
        <pc:chgData name="Ismail Sherif, Khader Shareef" userId="eb11240b-6921-410b-a08f-2120e2e1daf8" providerId="ADAL" clId="{C797416C-CA52-4909-9360-067FB1A1A3CB}" dt="2025-01-06T14:31:42.590" v="254" actId="47"/>
        <pc:sldMkLst>
          <pc:docMk/>
          <pc:sldMk cId="3935726199" sldId="4244"/>
        </pc:sldMkLst>
      </pc:sldChg>
      <pc:sldChg chg="add ord">
        <pc:chgData name="Ismail Sherif, Khader Shareef" userId="eb11240b-6921-410b-a08f-2120e2e1daf8" providerId="ADAL" clId="{C797416C-CA52-4909-9360-067FB1A1A3CB}" dt="2025-01-06T14:45:28.963" v="343"/>
        <pc:sldMkLst>
          <pc:docMk/>
          <pc:sldMk cId="318549684" sldId="4245"/>
        </pc:sldMkLst>
      </pc:sldChg>
      <pc:sldChg chg="add ord">
        <pc:chgData name="Ismail Sherif, Khader Shareef" userId="eb11240b-6921-410b-a08f-2120e2e1daf8" providerId="ADAL" clId="{C797416C-CA52-4909-9360-067FB1A1A3CB}" dt="2025-01-06T14:45:28.963" v="343"/>
        <pc:sldMkLst>
          <pc:docMk/>
          <pc:sldMk cId="1964701963" sldId="4246"/>
        </pc:sldMkLst>
      </pc:sldChg>
      <pc:sldChg chg="del">
        <pc:chgData name="Ismail Sherif, Khader Shareef" userId="eb11240b-6921-410b-a08f-2120e2e1daf8" providerId="ADAL" clId="{C797416C-CA52-4909-9360-067FB1A1A3CB}" dt="2025-01-09T17:32:15.411" v="1408" actId="47"/>
        <pc:sldMkLst>
          <pc:docMk/>
          <pc:sldMk cId="2154437991" sldId="2147308614"/>
        </pc:sldMkLst>
      </pc:sldChg>
      <pc:sldChg chg="modSp mod">
        <pc:chgData name="Ismail Sherif, Khader Shareef" userId="eb11240b-6921-410b-a08f-2120e2e1daf8" providerId="ADAL" clId="{C797416C-CA52-4909-9360-067FB1A1A3CB}" dt="2025-01-09T17:37:45.313" v="1481" actId="20577"/>
        <pc:sldMkLst>
          <pc:docMk/>
          <pc:sldMk cId="2592946670" sldId="2147308644"/>
        </pc:sldMkLst>
        <pc:spChg chg="mod">
          <ac:chgData name="Ismail Sherif, Khader Shareef" userId="eb11240b-6921-410b-a08f-2120e2e1daf8" providerId="ADAL" clId="{C797416C-CA52-4909-9360-067FB1A1A3CB}" dt="2025-01-09T17:36:49.288" v="1438" actId="20577"/>
          <ac:spMkLst>
            <pc:docMk/>
            <pc:sldMk cId="2592946670" sldId="2147308644"/>
            <ac:spMk id="7" creationId="{78B507ED-08A3-4C08-A8E6-DC0B36361CCC}"/>
          </ac:spMkLst>
        </pc:spChg>
        <pc:spChg chg="mod">
          <ac:chgData name="Ismail Sherif, Khader Shareef" userId="eb11240b-6921-410b-a08f-2120e2e1daf8" providerId="ADAL" clId="{C797416C-CA52-4909-9360-067FB1A1A3CB}" dt="2025-01-09T17:37:45.313" v="1481" actId="20577"/>
          <ac:spMkLst>
            <pc:docMk/>
            <pc:sldMk cId="2592946670" sldId="2147308644"/>
            <ac:spMk id="8" creationId="{1E208CD9-D8C5-4571-A3D0-BE5599242ABD}"/>
          </ac:spMkLst>
        </pc:spChg>
        <pc:graphicFrameChg chg="mod modGraphic">
          <ac:chgData name="Ismail Sherif, Khader Shareef" userId="eb11240b-6921-410b-a08f-2120e2e1daf8" providerId="ADAL" clId="{C797416C-CA52-4909-9360-067FB1A1A3CB}" dt="2025-01-09T17:37:33.716" v="1478" actId="1076"/>
          <ac:graphicFrameMkLst>
            <pc:docMk/>
            <pc:sldMk cId="2592946670" sldId="2147308644"/>
            <ac:graphicFrameMk id="9" creationId="{A9E6672C-2AA6-4FE7-90B4-F97AAC6D7A4F}"/>
          </ac:graphicFrameMkLst>
        </pc:graphicFrameChg>
      </pc:sldChg>
      <pc:sldChg chg="modSp mod">
        <pc:chgData name="Ismail Sherif, Khader Shareef" userId="eb11240b-6921-410b-a08f-2120e2e1daf8" providerId="ADAL" clId="{C797416C-CA52-4909-9360-067FB1A1A3CB}" dt="2025-01-06T14:23:29.059" v="251" actId="20577"/>
        <pc:sldMkLst>
          <pc:docMk/>
          <pc:sldMk cId="2499599330" sldId="2147308657"/>
        </pc:sldMkLst>
        <pc:spChg chg="mod">
          <ac:chgData name="Ismail Sherif, Khader Shareef" userId="eb11240b-6921-410b-a08f-2120e2e1daf8" providerId="ADAL" clId="{C797416C-CA52-4909-9360-067FB1A1A3CB}" dt="2025-01-06T14:23:29.059" v="251" actId="20577"/>
          <ac:spMkLst>
            <pc:docMk/>
            <pc:sldMk cId="2499599330" sldId="2147308657"/>
            <ac:spMk id="6" creationId="{46340927-7155-4157-BD95-75939CB9AD87}"/>
          </ac:spMkLst>
        </pc:spChg>
      </pc:sldChg>
      <pc:sldChg chg="del">
        <pc:chgData name="Ismail Sherif, Khader Shareef" userId="eb11240b-6921-410b-a08f-2120e2e1daf8" providerId="ADAL" clId="{C797416C-CA52-4909-9360-067FB1A1A3CB}" dt="2025-01-09T17:32:23.354" v="1409" actId="47"/>
        <pc:sldMkLst>
          <pc:docMk/>
          <pc:sldMk cId="2307641861" sldId="2147308734"/>
        </pc:sldMkLst>
      </pc:sldChg>
      <pc:sldChg chg="del">
        <pc:chgData name="Ismail Sherif, Khader Shareef" userId="eb11240b-6921-410b-a08f-2120e2e1daf8" providerId="ADAL" clId="{C797416C-CA52-4909-9360-067FB1A1A3CB}" dt="2025-01-09T17:32:28.819" v="1410" actId="47"/>
        <pc:sldMkLst>
          <pc:docMk/>
          <pc:sldMk cId="1520444488" sldId="2147308736"/>
        </pc:sldMkLst>
      </pc:sldChg>
      <pc:sldChg chg="del">
        <pc:chgData name="Ismail Sherif, Khader Shareef" userId="eb11240b-6921-410b-a08f-2120e2e1daf8" providerId="ADAL" clId="{C797416C-CA52-4909-9360-067FB1A1A3CB}" dt="2025-01-06T14:31:42.590" v="254" actId="47"/>
        <pc:sldMkLst>
          <pc:docMk/>
          <pc:sldMk cId="673789877" sldId="2147308741"/>
        </pc:sldMkLst>
      </pc:sldChg>
      <pc:sldChg chg="del">
        <pc:chgData name="Ismail Sherif, Khader Shareef" userId="eb11240b-6921-410b-a08f-2120e2e1daf8" providerId="ADAL" clId="{C797416C-CA52-4909-9360-067FB1A1A3CB}" dt="2025-01-09T17:32:36.997" v="1411" actId="47"/>
        <pc:sldMkLst>
          <pc:docMk/>
          <pc:sldMk cId="3327023843" sldId="2147308743"/>
        </pc:sldMkLst>
      </pc:sldChg>
      <pc:sldChg chg="del">
        <pc:chgData name="Ismail Sherif, Khader Shareef" userId="eb11240b-6921-410b-a08f-2120e2e1daf8" providerId="ADAL" clId="{C797416C-CA52-4909-9360-067FB1A1A3CB}" dt="2025-01-09T17:32:40.013" v="1412" actId="47"/>
        <pc:sldMkLst>
          <pc:docMk/>
          <pc:sldMk cId="1913259954" sldId="2147308744"/>
        </pc:sldMkLst>
      </pc:sldChg>
      <pc:sldChg chg="del">
        <pc:chgData name="Ismail Sherif, Khader Shareef" userId="eb11240b-6921-410b-a08f-2120e2e1daf8" providerId="ADAL" clId="{C797416C-CA52-4909-9360-067FB1A1A3CB}" dt="2025-01-06T14:45:13.841" v="339" actId="47"/>
        <pc:sldMkLst>
          <pc:docMk/>
          <pc:sldMk cId="478427748" sldId="2147308758"/>
        </pc:sldMkLst>
      </pc:sldChg>
      <pc:sldChg chg="del">
        <pc:chgData name="Ismail Sherif, Khader Shareef" userId="eb11240b-6921-410b-a08f-2120e2e1daf8" providerId="ADAL" clId="{C797416C-CA52-4909-9360-067FB1A1A3CB}" dt="2025-01-06T14:45:16.509" v="341" actId="47"/>
        <pc:sldMkLst>
          <pc:docMk/>
          <pc:sldMk cId="3644921511" sldId="2147308760"/>
        </pc:sldMkLst>
      </pc:sldChg>
      <pc:sldChg chg="modSp mod">
        <pc:chgData name="Ismail Sherif, Khader Shareef" userId="eb11240b-6921-410b-a08f-2120e2e1daf8" providerId="ADAL" clId="{C797416C-CA52-4909-9360-067FB1A1A3CB}" dt="2025-01-09T17:32:56.253" v="1413" actId="20577"/>
        <pc:sldMkLst>
          <pc:docMk/>
          <pc:sldMk cId="892959216" sldId="2147308778"/>
        </pc:sldMkLst>
        <pc:spChg chg="mod">
          <ac:chgData name="Ismail Sherif, Khader Shareef" userId="eb11240b-6921-410b-a08f-2120e2e1daf8" providerId="ADAL" clId="{C797416C-CA52-4909-9360-067FB1A1A3CB}" dt="2025-01-09T17:32:56.253" v="1413" actId="20577"/>
          <ac:spMkLst>
            <pc:docMk/>
            <pc:sldMk cId="892959216" sldId="2147308778"/>
            <ac:spMk id="98" creationId="{5B149CF9-AEC3-4B99-8B75-04714594C371}"/>
          </ac:spMkLst>
        </pc:spChg>
      </pc:sldChg>
      <pc:sldChg chg="del">
        <pc:chgData name="Ismail Sherif, Khader Shareef" userId="eb11240b-6921-410b-a08f-2120e2e1daf8" providerId="ADAL" clId="{C797416C-CA52-4909-9360-067FB1A1A3CB}" dt="2025-01-06T14:24:12.442" v="252" actId="47"/>
        <pc:sldMkLst>
          <pc:docMk/>
          <pc:sldMk cId="2461126175" sldId="2147308790"/>
        </pc:sldMkLst>
      </pc:sldChg>
      <pc:sldChg chg="modSp mod">
        <pc:chgData name="Ismail Sherif, Khader Shareef" userId="eb11240b-6921-410b-a08f-2120e2e1daf8" providerId="ADAL" clId="{C797416C-CA52-4909-9360-067FB1A1A3CB}" dt="2025-01-06T14:10:44.325" v="5" actId="20577"/>
        <pc:sldMkLst>
          <pc:docMk/>
          <pc:sldMk cId="3983794656" sldId="2147308791"/>
        </pc:sldMkLst>
        <pc:spChg chg="mod">
          <ac:chgData name="Ismail Sherif, Khader Shareef" userId="eb11240b-6921-410b-a08f-2120e2e1daf8" providerId="ADAL" clId="{C797416C-CA52-4909-9360-067FB1A1A3CB}" dt="2025-01-06T14:10:44.325" v="5" actId="20577"/>
          <ac:spMkLst>
            <pc:docMk/>
            <pc:sldMk cId="3983794656" sldId="2147308791"/>
            <ac:spMk id="9" creationId="{ABEAF9F9-E88D-44A4-A1B6-BAA2E532B65E}"/>
          </ac:spMkLst>
        </pc:spChg>
      </pc:sldChg>
      <pc:sldChg chg="add del">
        <pc:chgData name="Ismail Sherif, Khader Shareef" userId="eb11240b-6921-410b-a08f-2120e2e1daf8" providerId="ADAL" clId="{C797416C-CA52-4909-9360-067FB1A1A3CB}" dt="2025-01-06T14:45:33.568" v="344" actId="47"/>
        <pc:sldMkLst>
          <pc:docMk/>
          <pc:sldMk cId="4167529639" sldId="2147308792"/>
        </pc:sldMkLst>
      </pc:sldChg>
      <pc:sldChg chg="add del">
        <pc:chgData name="Ismail Sherif, Khader Shareef" userId="eb11240b-6921-410b-a08f-2120e2e1daf8" providerId="ADAL" clId="{C797416C-CA52-4909-9360-067FB1A1A3CB}" dt="2025-01-06T14:45:35.294" v="346" actId="47"/>
        <pc:sldMkLst>
          <pc:docMk/>
          <pc:sldMk cId="4290389333" sldId="2147308793"/>
        </pc:sldMkLst>
      </pc:sldChg>
      <pc:sldChg chg="add del">
        <pc:chgData name="Ismail Sherif, Khader Shareef" userId="eb11240b-6921-410b-a08f-2120e2e1daf8" providerId="ADAL" clId="{C797416C-CA52-4909-9360-067FB1A1A3CB}" dt="2025-01-06T14:45:35.711" v="347" actId="47"/>
        <pc:sldMkLst>
          <pc:docMk/>
          <pc:sldMk cId="331241268" sldId="2147308794"/>
        </pc:sldMkLst>
      </pc:sldChg>
      <pc:sldChg chg="add del">
        <pc:chgData name="Ismail Sherif, Khader Shareef" userId="eb11240b-6921-410b-a08f-2120e2e1daf8" providerId="ADAL" clId="{C797416C-CA52-4909-9360-067FB1A1A3CB}" dt="2025-01-06T14:45:36.195" v="348" actId="47"/>
        <pc:sldMkLst>
          <pc:docMk/>
          <pc:sldMk cId="2693846310" sldId="2147308795"/>
        </pc:sldMkLst>
      </pc:sldChg>
      <pc:sldChg chg="add del">
        <pc:chgData name="Ismail Sherif, Khader Shareef" userId="eb11240b-6921-410b-a08f-2120e2e1daf8" providerId="ADAL" clId="{C797416C-CA52-4909-9360-067FB1A1A3CB}" dt="2025-01-06T14:45:36.580" v="349" actId="47"/>
        <pc:sldMkLst>
          <pc:docMk/>
          <pc:sldMk cId="3011358302" sldId="2147308796"/>
        </pc:sldMkLst>
      </pc:sldChg>
      <pc:sldChg chg="add del">
        <pc:chgData name="Ismail Sherif, Khader Shareef" userId="eb11240b-6921-410b-a08f-2120e2e1daf8" providerId="ADAL" clId="{C797416C-CA52-4909-9360-067FB1A1A3CB}" dt="2025-01-06T14:45:36.849" v="350" actId="47"/>
        <pc:sldMkLst>
          <pc:docMk/>
          <pc:sldMk cId="1440611245" sldId="2147308797"/>
        </pc:sldMkLst>
      </pc:sldChg>
      <pc:sldChg chg="add del">
        <pc:chgData name="Ismail Sherif, Khader Shareef" userId="eb11240b-6921-410b-a08f-2120e2e1daf8" providerId="ADAL" clId="{C797416C-CA52-4909-9360-067FB1A1A3CB}" dt="2025-01-06T14:45:37.364" v="351" actId="47"/>
        <pc:sldMkLst>
          <pc:docMk/>
          <pc:sldMk cId="1381584938" sldId="2147308798"/>
        </pc:sldMkLst>
      </pc:sldChg>
      <pc:sldChg chg="add del">
        <pc:chgData name="Ismail Sherif, Khader Shareef" userId="eb11240b-6921-410b-a08f-2120e2e1daf8" providerId="ADAL" clId="{C797416C-CA52-4909-9360-067FB1A1A3CB}" dt="2025-01-06T14:45:37.758" v="352" actId="47"/>
        <pc:sldMkLst>
          <pc:docMk/>
          <pc:sldMk cId="2248703770" sldId="2147308799"/>
        </pc:sldMkLst>
      </pc:sldChg>
      <pc:sldChg chg="add del setBg">
        <pc:chgData name="Ismail Sherif, Khader Shareef" userId="eb11240b-6921-410b-a08f-2120e2e1daf8" providerId="ADAL" clId="{C797416C-CA52-4909-9360-067FB1A1A3CB}" dt="2025-01-06T14:45:38.279" v="353" actId="47"/>
        <pc:sldMkLst>
          <pc:docMk/>
          <pc:sldMk cId="170445673" sldId="2147308800"/>
        </pc:sldMkLst>
      </pc:sldChg>
      <pc:sldChg chg="add del setBg">
        <pc:chgData name="Ismail Sherif, Khader Shareef" userId="eb11240b-6921-410b-a08f-2120e2e1daf8" providerId="ADAL" clId="{C797416C-CA52-4909-9360-067FB1A1A3CB}" dt="2025-01-06T14:45:38.645" v="354" actId="47"/>
        <pc:sldMkLst>
          <pc:docMk/>
          <pc:sldMk cId="1160438401" sldId="2147308801"/>
        </pc:sldMkLst>
      </pc:sldChg>
      <pc:sldChg chg="add del setBg">
        <pc:chgData name="Ismail Sherif, Khader Shareef" userId="eb11240b-6921-410b-a08f-2120e2e1daf8" providerId="ADAL" clId="{C797416C-CA52-4909-9360-067FB1A1A3CB}" dt="2025-01-06T14:45:39.034" v="355" actId="47"/>
        <pc:sldMkLst>
          <pc:docMk/>
          <pc:sldMk cId="439609186" sldId="2147308802"/>
        </pc:sldMkLst>
      </pc:sldChg>
      <pc:sldChg chg="add del setBg">
        <pc:chgData name="Ismail Sherif, Khader Shareef" userId="eb11240b-6921-410b-a08f-2120e2e1daf8" providerId="ADAL" clId="{C797416C-CA52-4909-9360-067FB1A1A3CB}" dt="2025-01-06T14:45:39.446" v="356" actId="47"/>
        <pc:sldMkLst>
          <pc:docMk/>
          <pc:sldMk cId="1533446401" sldId="2147308803"/>
        </pc:sldMkLst>
      </pc:sldChg>
      <pc:sldChg chg="add del setBg">
        <pc:chgData name="Ismail Sherif, Khader Shareef" userId="eb11240b-6921-410b-a08f-2120e2e1daf8" providerId="ADAL" clId="{C797416C-CA52-4909-9360-067FB1A1A3CB}" dt="2025-01-06T14:45:39.856" v="357" actId="47"/>
        <pc:sldMkLst>
          <pc:docMk/>
          <pc:sldMk cId="2448433583" sldId="2147308804"/>
        </pc:sldMkLst>
      </pc:sldChg>
      <pc:sldChg chg="add ord">
        <pc:chgData name="Ismail Sherif, Khader Shareef" userId="eb11240b-6921-410b-a08f-2120e2e1daf8" providerId="ADAL" clId="{C797416C-CA52-4909-9360-067FB1A1A3CB}" dt="2025-01-06T14:45:28.963" v="343"/>
        <pc:sldMkLst>
          <pc:docMk/>
          <pc:sldMk cId="3350003978" sldId="2147308805"/>
        </pc:sldMkLst>
      </pc:sldChg>
      <pc:sldChg chg="addSp delSp modSp add mod modClrScheme chgLayout">
        <pc:chgData name="Ismail Sherif, Khader Shareef" userId="eb11240b-6921-410b-a08f-2120e2e1daf8" providerId="ADAL" clId="{C797416C-CA52-4909-9360-067FB1A1A3CB}" dt="2025-01-06T14:46:28.535" v="383" actId="20577"/>
        <pc:sldMkLst>
          <pc:docMk/>
          <pc:sldMk cId="3913977265" sldId="2147308806"/>
        </pc:sldMkLst>
        <pc:spChg chg="add mod ord">
          <ac:chgData name="Ismail Sherif, Khader Shareef" userId="eb11240b-6921-410b-a08f-2120e2e1daf8" providerId="ADAL" clId="{C797416C-CA52-4909-9360-067FB1A1A3CB}" dt="2025-01-06T14:43:19.594" v="334"/>
          <ac:spMkLst>
            <pc:docMk/>
            <pc:sldMk cId="3913977265" sldId="2147308806"/>
            <ac:spMk id="2" creationId="{8C221504-C85B-F685-C26B-1C8B29C9A912}"/>
          </ac:spMkLst>
        </pc:spChg>
        <pc:spChg chg="del mod">
          <ac:chgData name="Ismail Sherif, Khader Shareef" userId="eb11240b-6921-410b-a08f-2120e2e1daf8" providerId="ADAL" clId="{C797416C-CA52-4909-9360-067FB1A1A3CB}" dt="2025-01-06T14:43:18.520" v="333" actId="478"/>
          <ac:spMkLst>
            <pc:docMk/>
            <pc:sldMk cId="3913977265" sldId="2147308806"/>
            <ac:spMk id="3" creationId="{1337CCC1-E721-CD6C-C201-A77E029AB7C1}"/>
          </ac:spMkLst>
        </pc:spChg>
        <pc:spChg chg="mod ord">
          <ac:chgData name="Ismail Sherif, Khader Shareef" userId="eb11240b-6921-410b-a08f-2120e2e1daf8" providerId="ADAL" clId="{C797416C-CA52-4909-9360-067FB1A1A3CB}" dt="2025-01-06T14:46:28.535" v="383" actId="20577"/>
          <ac:spMkLst>
            <pc:docMk/>
            <pc:sldMk cId="3913977265" sldId="2147308806"/>
            <ac:spMk id="5" creationId="{98F923D4-216D-3369-69B2-FAAAAEECF292}"/>
          </ac:spMkLst>
        </pc:spChg>
        <pc:picChg chg="add mod">
          <ac:chgData name="Ismail Sherif, Khader Shareef" userId="eb11240b-6921-410b-a08f-2120e2e1daf8" providerId="ADAL" clId="{C797416C-CA52-4909-9360-067FB1A1A3CB}" dt="2025-01-06T14:45:00.518" v="337" actId="1076"/>
          <ac:picMkLst>
            <pc:docMk/>
            <pc:sldMk cId="3913977265" sldId="2147308806"/>
            <ac:picMk id="6" creationId="{51F63A26-E9A5-79CF-D52F-2F8854EB9F31}"/>
          </ac:picMkLst>
        </pc:picChg>
      </pc:sldChg>
      <pc:sldChg chg="modSp add mod ord">
        <pc:chgData name="Ismail Sherif, Khader Shareef" userId="eb11240b-6921-410b-a08f-2120e2e1daf8" providerId="ADAL" clId="{C797416C-CA52-4909-9360-067FB1A1A3CB}" dt="2025-01-06T14:41:09.079" v="315"/>
        <pc:sldMkLst>
          <pc:docMk/>
          <pc:sldMk cId="3461693407" sldId="2147308807"/>
        </pc:sldMkLst>
        <pc:spChg chg="mod">
          <ac:chgData name="Ismail Sherif, Khader Shareef" userId="eb11240b-6921-410b-a08f-2120e2e1daf8" providerId="ADAL" clId="{C797416C-CA52-4909-9360-067FB1A1A3CB}" dt="2025-01-06T14:41:03.939" v="313" actId="20577"/>
          <ac:spMkLst>
            <pc:docMk/>
            <pc:sldMk cId="3461693407" sldId="2147308807"/>
            <ac:spMk id="5" creationId="{01CFD78D-874E-ACEF-BB98-2D7630C34097}"/>
          </ac:spMkLst>
        </pc:spChg>
      </pc:sldChg>
      <pc:sldChg chg="addSp delSp modSp add mod">
        <pc:chgData name="Ismail Sherif, Khader Shareef" userId="eb11240b-6921-410b-a08f-2120e2e1daf8" providerId="ADAL" clId="{C797416C-CA52-4909-9360-067FB1A1A3CB}" dt="2025-01-06T14:49:07.538" v="432" actId="1076"/>
        <pc:sldMkLst>
          <pc:docMk/>
          <pc:sldMk cId="2315123910" sldId="2147308808"/>
        </pc:sldMkLst>
        <pc:spChg chg="mod">
          <ac:chgData name="Ismail Sherif, Khader Shareef" userId="eb11240b-6921-410b-a08f-2120e2e1daf8" providerId="ADAL" clId="{C797416C-CA52-4909-9360-067FB1A1A3CB}" dt="2025-01-06T14:48:34.160" v="426" actId="6549"/>
          <ac:spMkLst>
            <pc:docMk/>
            <pc:sldMk cId="2315123910" sldId="2147308808"/>
            <ac:spMk id="2" creationId="{B03FD8F0-3411-1E10-44F7-2F0F0F96AF50}"/>
          </ac:spMkLst>
        </pc:spChg>
        <pc:spChg chg="mod">
          <ac:chgData name="Ismail Sherif, Khader Shareef" userId="eb11240b-6921-410b-a08f-2120e2e1daf8" providerId="ADAL" clId="{C797416C-CA52-4909-9360-067FB1A1A3CB}" dt="2025-01-06T14:46:23.372" v="379" actId="20577"/>
          <ac:spMkLst>
            <pc:docMk/>
            <pc:sldMk cId="2315123910" sldId="2147308808"/>
            <ac:spMk id="5" creationId="{9D6FFA87-A4ED-5694-9B6E-1CBCBEEBF391}"/>
          </ac:spMkLst>
        </pc:spChg>
        <pc:picChg chg="add mod">
          <ac:chgData name="Ismail Sherif, Khader Shareef" userId="eb11240b-6921-410b-a08f-2120e2e1daf8" providerId="ADAL" clId="{C797416C-CA52-4909-9360-067FB1A1A3CB}" dt="2025-01-06T14:49:07.538" v="432" actId="1076"/>
          <ac:picMkLst>
            <pc:docMk/>
            <pc:sldMk cId="2315123910" sldId="2147308808"/>
            <ac:picMk id="4" creationId="{F1202252-3A31-3D67-AD88-2C179F2DC3DD}"/>
          </ac:picMkLst>
        </pc:picChg>
        <pc:picChg chg="del">
          <ac:chgData name="Ismail Sherif, Khader Shareef" userId="eb11240b-6921-410b-a08f-2120e2e1daf8" providerId="ADAL" clId="{C797416C-CA52-4909-9360-067FB1A1A3CB}" dt="2025-01-06T14:48:56.191" v="427" actId="478"/>
          <ac:picMkLst>
            <pc:docMk/>
            <pc:sldMk cId="2315123910" sldId="2147308808"/>
            <ac:picMk id="6" creationId="{FA4A7CE5-6EF2-2F36-76B0-662A7BE052FA}"/>
          </ac:picMkLst>
        </pc:picChg>
      </pc:sldChg>
      <pc:sldChg chg="addSp delSp modSp add mod">
        <pc:chgData name="Ismail Sherif, Khader Shareef" userId="eb11240b-6921-410b-a08f-2120e2e1daf8" providerId="ADAL" clId="{C797416C-CA52-4909-9360-067FB1A1A3CB}" dt="2025-01-09T17:14:54.976" v="1181" actId="20577"/>
        <pc:sldMkLst>
          <pc:docMk/>
          <pc:sldMk cId="586283943" sldId="2147308809"/>
        </pc:sldMkLst>
        <pc:spChg chg="mod">
          <ac:chgData name="Ismail Sherif, Khader Shareef" userId="eb11240b-6921-410b-a08f-2120e2e1daf8" providerId="ADAL" clId="{C797416C-CA52-4909-9360-067FB1A1A3CB}" dt="2025-01-06T14:57:57.762" v="502" actId="20577"/>
          <ac:spMkLst>
            <pc:docMk/>
            <pc:sldMk cId="586283943" sldId="2147308809"/>
            <ac:spMk id="2" creationId="{0F04FEB5-1A58-3F8A-3913-2B19531677BF}"/>
          </ac:spMkLst>
        </pc:spChg>
        <pc:spChg chg="del mod">
          <ac:chgData name="Ismail Sherif, Khader Shareef" userId="eb11240b-6921-410b-a08f-2120e2e1daf8" providerId="ADAL" clId="{C797416C-CA52-4909-9360-067FB1A1A3CB}" dt="2025-01-06T14:56:27.525" v="476" actId="478"/>
          <ac:spMkLst>
            <pc:docMk/>
            <pc:sldMk cId="586283943" sldId="2147308809"/>
            <ac:spMk id="4" creationId="{7AAD23B8-E095-00EF-F3EC-53AF8FC033F4}"/>
          </ac:spMkLst>
        </pc:spChg>
        <pc:spChg chg="mod">
          <ac:chgData name="Ismail Sherif, Khader Shareef" userId="eb11240b-6921-410b-a08f-2120e2e1daf8" providerId="ADAL" clId="{C797416C-CA52-4909-9360-067FB1A1A3CB}" dt="2025-01-06T15:08:13.450" v="982" actId="1076"/>
          <ac:spMkLst>
            <pc:docMk/>
            <pc:sldMk cId="586283943" sldId="2147308809"/>
            <ac:spMk id="5" creationId="{279C8CCC-D789-4EF9-2303-3AD388B0926E}"/>
          </ac:spMkLst>
        </pc:spChg>
        <pc:spChg chg="mod">
          <ac:chgData name="Ismail Sherif, Khader Shareef" userId="eb11240b-6921-410b-a08f-2120e2e1daf8" providerId="ADAL" clId="{C797416C-CA52-4909-9360-067FB1A1A3CB}" dt="2025-01-06T15:00:26.013" v="667" actId="207"/>
          <ac:spMkLst>
            <pc:docMk/>
            <pc:sldMk cId="586283943" sldId="2147308809"/>
            <ac:spMk id="11" creationId="{7D1CC829-F174-366C-CD62-930DFCF7E9CD}"/>
          </ac:spMkLst>
        </pc:spChg>
        <pc:spChg chg="mod">
          <ac:chgData name="Ismail Sherif, Khader Shareef" userId="eb11240b-6921-410b-a08f-2120e2e1daf8" providerId="ADAL" clId="{C797416C-CA52-4909-9360-067FB1A1A3CB}" dt="2025-01-09T06:11:14.835" v="1039"/>
          <ac:spMkLst>
            <pc:docMk/>
            <pc:sldMk cId="586283943" sldId="2147308809"/>
            <ac:spMk id="13" creationId="{908E78E7-3F72-E2AB-3665-72129A9C786B}"/>
          </ac:spMkLst>
        </pc:spChg>
        <pc:spChg chg="mod">
          <ac:chgData name="Ismail Sherif, Khader Shareef" userId="eb11240b-6921-410b-a08f-2120e2e1daf8" providerId="ADAL" clId="{C797416C-CA52-4909-9360-067FB1A1A3CB}" dt="2025-01-09T17:12:48.319" v="1141" actId="20577"/>
          <ac:spMkLst>
            <pc:docMk/>
            <pc:sldMk cId="586283943" sldId="2147308809"/>
            <ac:spMk id="20" creationId="{46A9C1A8-07FE-2FF8-F14C-B41298CCF3E3}"/>
          </ac:spMkLst>
        </pc:spChg>
        <pc:spChg chg="mod">
          <ac:chgData name="Ismail Sherif, Khader Shareef" userId="eb11240b-6921-410b-a08f-2120e2e1daf8" providerId="ADAL" clId="{C797416C-CA52-4909-9360-067FB1A1A3CB}" dt="2025-01-06T15:02:01.829" v="831"/>
          <ac:spMkLst>
            <pc:docMk/>
            <pc:sldMk cId="586283943" sldId="2147308809"/>
            <ac:spMk id="22" creationId="{88842FC5-3390-3ABD-04E6-336AD567DA86}"/>
          </ac:spMkLst>
        </pc:spChg>
        <pc:spChg chg="mod">
          <ac:chgData name="Ismail Sherif, Khader Shareef" userId="eb11240b-6921-410b-a08f-2120e2e1daf8" providerId="ADAL" clId="{C797416C-CA52-4909-9360-067FB1A1A3CB}" dt="2025-01-09T17:13:03.455" v="1148" actId="20577"/>
          <ac:spMkLst>
            <pc:docMk/>
            <pc:sldMk cId="586283943" sldId="2147308809"/>
            <ac:spMk id="24" creationId="{2B97BA6C-7479-2826-EA14-543D237CA1B7}"/>
          </ac:spMkLst>
        </pc:spChg>
        <pc:spChg chg="mod">
          <ac:chgData name="Ismail Sherif, Khader Shareef" userId="eb11240b-6921-410b-a08f-2120e2e1daf8" providerId="ADAL" clId="{C797416C-CA52-4909-9360-067FB1A1A3CB}" dt="2025-01-06T15:03:26.417" v="878"/>
          <ac:spMkLst>
            <pc:docMk/>
            <pc:sldMk cId="586283943" sldId="2147308809"/>
            <ac:spMk id="28" creationId="{3AA39226-5100-511C-8DA4-091E25D92F40}"/>
          </ac:spMkLst>
        </pc:spChg>
        <pc:spChg chg="add mod">
          <ac:chgData name="Ismail Sherif, Khader Shareef" userId="eb11240b-6921-410b-a08f-2120e2e1daf8" providerId="ADAL" clId="{C797416C-CA52-4909-9360-067FB1A1A3CB}" dt="2025-01-06T15:10:18.477" v="1028" actId="1076"/>
          <ac:spMkLst>
            <pc:docMk/>
            <pc:sldMk cId="586283943" sldId="2147308809"/>
            <ac:spMk id="29" creationId="{775BC90B-F04F-C9EC-A736-A94E363C98A5}"/>
          </ac:spMkLst>
        </pc:spChg>
        <pc:spChg chg="del">
          <ac:chgData name="Ismail Sherif, Khader Shareef" userId="eb11240b-6921-410b-a08f-2120e2e1daf8" providerId="ADAL" clId="{C797416C-CA52-4909-9360-067FB1A1A3CB}" dt="2025-01-06T15:03:40.514" v="880" actId="21"/>
          <ac:spMkLst>
            <pc:docMk/>
            <pc:sldMk cId="586283943" sldId="2147308809"/>
            <ac:spMk id="32" creationId="{775BC90B-F04F-C9EC-A736-A94E363C98A5}"/>
          </ac:spMkLst>
        </pc:spChg>
        <pc:spChg chg="del">
          <ac:chgData name="Ismail Sherif, Khader Shareef" userId="eb11240b-6921-410b-a08f-2120e2e1daf8" providerId="ADAL" clId="{C797416C-CA52-4909-9360-067FB1A1A3CB}" dt="2025-01-06T15:03:40.514" v="880" actId="21"/>
          <ac:spMkLst>
            <pc:docMk/>
            <pc:sldMk cId="586283943" sldId="2147308809"/>
            <ac:spMk id="33" creationId="{FE821E40-11D3-EB91-F3A8-D8F11EF84642}"/>
          </ac:spMkLst>
        </pc:spChg>
        <pc:spChg chg="add mod">
          <ac:chgData name="Ismail Sherif, Khader Shareef" userId="eb11240b-6921-410b-a08f-2120e2e1daf8" providerId="ADAL" clId="{C797416C-CA52-4909-9360-067FB1A1A3CB}" dt="2025-01-06T15:10:27" v="1030" actId="207"/>
          <ac:spMkLst>
            <pc:docMk/>
            <pc:sldMk cId="586283943" sldId="2147308809"/>
            <ac:spMk id="39" creationId="{FE821E40-11D3-EB91-F3A8-D8F11EF84642}"/>
          </ac:spMkLst>
        </pc:spChg>
        <pc:spChg chg="add mod">
          <ac:chgData name="Ismail Sherif, Khader Shareef" userId="eb11240b-6921-410b-a08f-2120e2e1daf8" providerId="ADAL" clId="{C797416C-CA52-4909-9360-067FB1A1A3CB}" dt="2025-01-06T15:03:55.463" v="886" actId="1076"/>
          <ac:spMkLst>
            <pc:docMk/>
            <pc:sldMk cId="586283943" sldId="2147308809"/>
            <ac:spMk id="44" creationId="{2F563DB1-79F9-4179-CE98-38766EEA0169}"/>
          </ac:spMkLst>
        </pc:spChg>
        <pc:spChg chg="del">
          <ac:chgData name="Ismail Sherif, Khader Shareef" userId="eb11240b-6921-410b-a08f-2120e2e1daf8" providerId="ADAL" clId="{C797416C-CA52-4909-9360-067FB1A1A3CB}" dt="2025-01-06T14:56:19.826" v="472" actId="478"/>
          <ac:spMkLst>
            <pc:docMk/>
            <pc:sldMk cId="586283943" sldId="2147308809"/>
            <ac:spMk id="46" creationId="{44E1FC15-3049-A2A1-1588-7C812BC8ACF1}"/>
          </ac:spMkLst>
        </pc:spChg>
        <pc:spChg chg="add mod">
          <ac:chgData name="Ismail Sherif, Khader Shareef" userId="eb11240b-6921-410b-a08f-2120e2e1daf8" providerId="ADAL" clId="{C797416C-CA52-4909-9360-067FB1A1A3CB}" dt="2025-01-06T15:03:55.463" v="886" actId="1076"/>
          <ac:spMkLst>
            <pc:docMk/>
            <pc:sldMk cId="586283943" sldId="2147308809"/>
            <ac:spMk id="48" creationId="{14C6BBAE-5677-554D-7D66-B4B96FDF2BF6}"/>
          </ac:spMkLst>
        </pc:spChg>
        <pc:spChg chg="mod">
          <ac:chgData name="Ismail Sherif, Khader Shareef" userId="eb11240b-6921-410b-a08f-2120e2e1daf8" providerId="ADAL" clId="{C797416C-CA52-4909-9360-067FB1A1A3CB}" dt="2025-01-09T17:13:11.054" v="1155" actId="20577"/>
          <ac:spMkLst>
            <pc:docMk/>
            <pc:sldMk cId="586283943" sldId="2147308809"/>
            <ac:spMk id="51" creationId="{70569585-EADD-5F57-F0E9-24CFFE1041CE}"/>
          </ac:spMkLst>
        </pc:spChg>
        <pc:spChg chg="mod">
          <ac:chgData name="Ismail Sherif, Khader Shareef" userId="eb11240b-6921-410b-a08f-2120e2e1daf8" providerId="ADAL" clId="{C797416C-CA52-4909-9360-067FB1A1A3CB}" dt="2025-01-06T15:04:00.224" v="888"/>
          <ac:spMkLst>
            <pc:docMk/>
            <pc:sldMk cId="586283943" sldId="2147308809"/>
            <ac:spMk id="53" creationId="{1F6FFC72-F038-59AD-4C5A-A7BA959523DE}"/>
          </ac:spMkLst>
        </pc:spChg>
        <pc:spChg chg="add mod">
          <ac:chgData name="Ismail Sherif, Khader Shareef" userId="eb11240b-6921-410b-a08f-2120e2e1daf8" providerId="ADAL" clId="{C797416C-CA52-4909-9360-067FB1A1A3CB}" dt="2025-01-09T07:17:35.578" v="1122" actId="14100"/>
          <ac:spMkLst>
            <pc:docMk/>
            <pc:sldMk cId="586283943" sldId="2147308809"/>
            <ac:spMk id="55" creationId="{82D8ED14-66D7-9B84-0D64-063EA7BEF846}"/>
          </ac:spMkLst>
        </pc:spChg>
        <pc:spChg chg="add mod">
          <ac:chgData name="Ismail Sherif, Khader Shareef" userId="eb11240b-6921-410b-a08f-2120e2e1daf8" providerId="ADAL" clId="{C797416C-CA52-4909-9360-067FB1A1A3CB}" dt="2025-01-09T07:17:16.327" v="1114" actId="1035"/>
          <ac:spMkLst>
            <pc:docMk/>
            <pc:sldMk cId="586283943" sldId="2147308809"/>
            <ac:spMk id="56" creationId="{7EFE7D8D-D813-CB54-1F3D-8FFCE76FA398}"/>
          </ac:spMkLst>
        </pc:spChg>
        <pc:spChg chg="mod">
          <ac:chgData name="Ismail Sherif, Khader Shareef" userId="eb11240b-6921-410b-a08f-2120e2e1daf8" providerId="ADAL" clId="{C797416C-CA52-4909-9360-067FB1A1A3CB}" dt="2025-01-06T14:53:47.399" v="442" actId="20577"/>
          <ac:spMkLst>
            <pc:docMk/>
            <pc:sldMk cId="586283943" sldId="2147308809"/>
            <ac:spMk id="110" creationId="{FEAF8797-1C24-FBB6-7371-5CBFA185AF32}"/>
          </ac:spMkLst>
        </pc:spChg>
        <pc:spChg chg="mod">
          <ac:chgData name="Ismail Sherif, Khader Shareef" userId="eb11240b-6921-410b-a08f-2120e2e1daf8" providerId="ADAL" clId="{C797416C-CA52-4909-9360-067FB1A1A3CB}" dt="2025-01-09T17:13:51.191" v="1167" actId="20577"/>
          <ac:spMkLst>
            <pc:docMk/>
            <pc:sldMk cId="586283943" sldId="2147308809"/>
            <ac:spMk id="149" creationId="{461F183C-01D0-D985-1C15-6D5E5A7D0899}"/>
          </ac:spMkLst>
        </pc:spChg>
        <pc:spChg chg="mod">
          <ac:chgData name="Ismail Sherif, Khader Shareef" userId="eb11240b-6921-410b-a08f-2120e2e1daf8" providerId="ADAL" clId="{C797416C-CA52-4909-9360-067FB1A1A3CB}" dt="2025-01-06T15:00:00.484" v="657" actId="1037"/>
          <ac:spMkLst>
            <pc:docMk/>
            <pc:sldMk cId="586283943" sldId="2147308809"/>
            <ac:spMk id="162" creationId="{11DDDA28-B600-9F02-F5D6-AF2F51C78B7D}"/>
          </ac:spMkLst>
        </pc:spChg>
        <pc:spChg chg="mod">
          <ac:chgData name="Ismail Sherif, Khader Shareef" userId="eb11240b-6921-410b-a08f-2120e2e1daf8" providerId="ADAL" clId="{C797416C-CA52-4909-9360-067FB1A1A3CB}" dt="2025-01-06T15:01:03.284" v="734" actId="14100"/>
          <ac:spMkLst>
            <pc:docMk/>
            <pc:sldMk cId="586283943" sldId="2147308809"/>
            <ac:spMk id="167" creationId="{134A97D6-5983-DF63-DA78-47DEBA0EAA50}"/>
          </ac:spMkLst>
        </pc:spChg>
        <pc:spChg chg="mod">
          <ac:chgData name="Ismail Sherif, Khader Shareef" userId="eb11240b-6921-410b-a08f-2120e2e1daf8" providerId="ADAL" clId="{C797416C-CA52-4909-9360-067FB1A1A3CB}" dt="2025-01-09T07:18:05.523" v="1128" actId="20577"/>
          <ac:spMkLst>
            <pc:docMk/>
            <pc:sldMk cId="586283943" sldId="2147308809"/>
            <ac:spMk id="168" creationId="{5245871A-7437-0BD9-09C2-BEDDB6EA0274}"/>
          </ac:spMkLst>
        </pc:spChg>
        <pc:spChg chg="mod">
          <ac:chgData name="Ismail Sherif, Khader Shareef" userId="eb11240b-6921-410b-a08f-2120e2e1daf8" providerId="ADAL" clId="{C797416C-CA52-4909-9360-067FB1A1A3CB}" dt="2025-01-09T07:17:54.961" v="1126" actId="20577"/>
          <ac:spMkLst>
            <pc:docMk/>
            <pc:sldMk cId="586283943" sldId="2147308809"/>
            <ac:spMk id="169" creationId="{9B9D6ED1-D300-2C4D-C4D3-D9018A76568A}"/>
          </ac:spMkLst>
        </pc:spChg>
        <pc:spChg chg="mod">
          <ac:chgData name="Ismail Sherif, Khader Shareef" userId="eb11240b-6921-410b-a08f-2120e2e1daf8" providerId="ADAL" clId="{C797416C-CA52-4909-9360-067FB1A1A3CB}" dt="2025-01-09T17:12:32.319" v="1135" actId="20577"/>
          <ac:spMkLst>
            <pc:docMk/>
            <pc:sldMk cId="586283943" sldId="2147308809"/>
            <ac:spMk id="177" creationId="{94B6BE1E-5C0D-5554-A586-AA6F578E92D0}"/>
          </ac:spMkLst>
        </pc:spChg>
        <pc:spChg chg="mod">
          <ac:chgData name="Ismail Sherif, Khader Shareef" userId="eb11240b-6921-410b-a08f-2120e2e1daf8" providerId="ADAL" clId="{C797416C-CA52-4909-9360-067FB1A1A3CB}" dt="2025-01-09T17:12:45.986" v="1139" actId="6549"/>
          <ac:spMkLst>
            <pc:docMk/>
            <pc:sldMk cId="586283943" sldId="2147308809"/>
            <ac:spMk id="181" creationId="{91C5C91C-4638-0391-B61B-2E9ED46CF6D3}"/>
          </ac:spMkLst>
        </pc:spChg>
        <pc:spChg chg="mod">
          <ac:chgData name="Ismail Sherif, Khader Shareef" userId="eb11240b-6921-410b-a08f-2120e2e1daf8" providerId="ADAL" clId="{C797416C-CA52-4909-9360-067FB1A1A3CB}" dt="2025-01-09T17:13:32.796" v="1161" actId="20577"/>
          <ac:spMkLst>
            <pc:docMk/>
            <pc:sldMk cId="586283943" sldId="2147308809"/>
            <ac:spMk id="198" creationId="{6265BF72-E9F4-4630-86CC-A74A2BBFBCDB}"/>
          </ac:spMkLst>
        </pc:spChg>
        <pc:spChg chg="mod">
          <ac:chgData name="Ismail Sherif, Khader Shareef" userId="eb11240b-6921-410b-a08f-2120e2e1daf8" providerId="ADAL" clId="{C797416C-CA52-4909-9360-067FB1A1A3CB}" dt="2025-01-09T17:13:14.995" v="1156" actId="1076"/>
          <ac:spMkLst>
            <pc:docMk/>
            <pc:sldMk cId="586283943" sldId="2147308809"/>
            <ac:spMk id="201" creationId="{31E2B271-6FFA-70F6-024C-4F18F0B65269}"/>
          </ac:spMkLst>
        </pc:spChg>
        <pc:spChg chg="mod">
          <ac:chgData name="Ismail Sherif, Khader Shareef" userId="eb11240b-6921-410b-a08f-2120e2e1daf8" providerId="ADAL" clId="{C797416C-CA52-4909-9360-067FB1A1A3CB}" dt="2025-01-06T15:06:34.067" v="927" actId="14100"/>
          <ac:spMkLst>
            <pc:docMk/>
            <pc:sldMk cId="586283943" sldId="2147308809"/>
            <ac:spMk id="203" creationId="{BD0E8052-0596-96A2-C979-42687FEA7108}"/>
          </ac:spMkLst>
        </pc:spChg>
        <pc:spChg chg="mod">
          <ac:chgData name="Ismail Sherif, Khader Shareef" userId="eb11240b-6921-410b-a08f-2120e2e1daf8" providerId="ADAL" clId="{C797416C-CA52-4909-9360-067FB1A1A3CB}" dt="2025-01-09T17:13:58.691" v="1171" actId="20577"/>
          <ac:spMkLst>
            <pc:docMk/>
            <pc:sldMk cId="586283943" sldId="2147308809"/>
            <ac:spMk id="231" creationId="{6B608880-7E05-A09F-CCCF-F0CF871C640C}"/>
          </ac:spMkLst>
        </pc:spChg>
        <pc:spChg chg="mod">
          <ac:chgData name="Ismail Sherif, Khader Shareef" userId="eb11240b-6921-410b-a08f-2120e2e1daf8" providerId="ADAL" clId="{C797416C-CA52-4909-9360-067FB1A1A3CB}" dt="2025-01-09T06:11:34.758" v="1060" actId="1037"/>
          <ac:spMkLst>
            <pc:docMk/>
            <pc:sldMk cId="586283943" sldId="2147308809"/>
            <ac:spMk id="236" creationId="{38E09451-3F5B-3A5D-D557-8948FEFA968B}"/>
          </ac:spMkLst>
        </pc:spChg>
        <pc:spChg chg="mod">
          <ac:chgData name="Ismail Sherif, Khader Shareef" userId="eb11240b-6921-410b-a08f-2120e2e1daf8" providerId="ADAL" clId="{C797416C-CA52-4909-9360-067FB1A1A3CB}" dt="2025-01-06T15:07:32.401" v="963" actId="14100"/>
          <ac:spMkLst>
            <pc:docMk/>
            <pc:sldMk cId="586283943" sldId="2147308809"/>
            <ac:spMk id="254" creationId="{7E9F0DC7-32A6-1A3A-2F07-58B91707B024}"/>
          </ac:spMkLst>
        </pc:spChg>
        <pc:spChg chg="mod">
          <ac:chgData name="Ismail Sherif, Khader Shareef" userId="eb11240b-6921-410b-a08f-2120e2e1daf8" providerId="ADAL" clId="{C797416C-CA52-4909-9360-067FB1A1A3CB}" dt="2025-01-06T14:58:11.042" v="526" actId="1038"/>
          <ac:spMkLst>
            <pc:docMk/>
            <pc:sldMk cId="586283943" sldId="2147308809"/>
            <ac:spMk id="267" creationId="{8B4125B8-56A7-14CE-9A83-DFB633B31F9C}"/>
          </ac:spMkLst>
        </pc:spChg>
        <pc:spChg chg="mod">
          <ac:chgData name="Ismail Sherif, Khader Shareef" userId="eb11240b-6921-410b-a08f-2120e2e1daf8" providerId="ADAL" clId="{C797416C-CA52-4909-9360-067FB1A1A3CB}" dt="2025-01-06T14:58:17.679" v="545" actId="1036"/>
          <ac:spMkLst>
            <pc:docMk/>
            <pc:sldMk cId="586283943" sldId="2147308809"/>
            <ac:spMk id="268" creationId="{C4710475-21EB-4E5A-A8FB-2B5952166B09}"/>
          </ac:spMkLst>
        </pc:spChg>
        <pc:spChg chg="mod">
          <ac:chgData name="Ismail Sherif, Khader Shareef" userId="eb11240b-6921-410b-a08f-2120e2e1daf8" providerId="ADAL" clId="{C797416C-CA52-4909-9360-067FB1A1A3CB}" dt="2025-01-06T14:59:30.906" v="624" actId="14100"/>
          <ac:spMkLst>
            <pc:docMk/>
            <pc:sldMk cId="586283943" sldId="2147308809"/>
            <ac:spMk id="282" creationId="{989DCBC0-9C00-DB1E-D616-3A0C648B995D}"/>
          </ac:spMkLst>
        </pc:spChg>
        <pc:spChg chg="mod">
          <ac:chgData name="Ismail Sherif, Khader Shareef" userId="eb11240b-6921-410b-a08f-2120e2e1daf8" providerId="ADAL" clId="{C797416C-CA52-4909-9360-067FB1A1A3CB}" dt="2025-01-09T17:14:54.976" v="1181" actId="20577"/>
          <ac:spMkLst>
            <pc:docMk/>
            <pc:sldMk cId="586283943" sldId="2147308809"/>
            <ac:spMk id="283" creationId="{5CB3B219-A7DC-F113-7789-122FD5CC263D}"/>
          </ac:spMkLst>
        </pc:spChg>
        <pc:spChg chg="mod">
          <ac:chgData name="Ismail Sherif, Khader Shareef" userId="eb11240b-6921-410b-a08f-2120e2e1daf8" providerId="ADAL" clId="{C797416C-CA52-4909-9360-067FB1A1A3CB}" dt="2025-01-06T15:00:46.542" v="731" actId="1036"/>
          <ac:spMkLst>
            <pc:docMk/>
            <pc:sldMk cId="586283943" sldId="2147308809"/>
            <ac:spMk id="308" creationId="{6A9A6171-3B5D-0075-4EBC-6706EB6AF3F2}"/>
          </ac:spMkLst>
        </pc:spChg>
        <pc:spChg chg="mod">
          <ac:chgData name="Ismail Sherif, Khader Shareef" userId="eb11240b-6921-410b-a08f-2120e2e1daf8" providerId="ADAL" clId="{C797416C-CA52-4909-9360-067FB1A1A3CB}" dt="2025-01-06T15:00:51.611" v="732" actId="14100"/>
          <ac:spMkLst>
            <pc:docMk/>
            <pc:sldMk cId="586283943" sldId="2147308809"/>
            <ac:spMk id="310" creationId="{CF95458E-5D6B-C84B-8818-5CA69435600A}"/>
          </ac:spMkLst>
        </pc:spChg>
        <pc:spChg chg="mod">
          <ac:chgData name="Ismail Sherif, Khader Shareef" userId="eb11240b-6921-410b-a08f-2120e2e1daf8" providerId="ADAL" clId="{C797416C-CA52-4909-9360-067FB1A1A3CB}" dt="2025-01-09T17:14:28.782" v="1175" actId="20577"/>
          <ac:spMkLst>
            <pc:docMk/>
            <pc:sldMk cId="586283943" sldId="2147308809"/>
            <ac:spMk id="320" creationId="{1232FFDD-FE16-9C0D-FFC0-7996519DC47A}"/>
          </ac:spMkLst>
        </pc:spChg>
        <pc:spChg chg="del topLvl">
          <ac:chgData name="Ismail Sherif, Khader Shareef" userId="eb11240b-6921-410b-a08f-2120e2e1daf8" providerId="ADAL" clId="{C797416C-CA52-4909-9360-067FB1A1A3CB}" dt="2025-01-09T07:17:05.926" v="1067" actId="478"/>
          <ac:spMkLst>
            <pc:docMk/>
            <pc:sldMk cId="586283943" sldId="2147308809"/>
            <ac:spMk id="337" creationId="{46F933F8-5499-F855-241A-E73BEA183CB3}"/>
          </ac:spMkLst>
        </pc:spChg>
        <pc:spChg chg="del mod topLvl">
          <ac:chgData name="Ismail Sherif, Khader Shareef" userId="eb11240b-6921-410b-a08f-2120e2e1daf8" providerId="ADAL" clId="{C797416C-CA52-4909-9360-067FB1A1A3CB}" dt="2025-01-09T07:17:03.997" v="1066" actId="478"/>
          <ac:spMkLst>
            <pc:docMk/>
            <pc:sldMk cId="586283943" sldId="2147308809"/>
            <ac:spMk id="338" creationId="{C7A07299-B5EF-92F0-8AF3-1973EB62570E}"/>
          </ac:spMkLst>
        </pc:spChg>
        <pc:spChg chg="del topLvl">
          <ac:chgData name="Ismail Sherif, Khader Shareef" userId="eb11240b-6921-410b-a08f-2120e2e1daf8" providerId="ADAL" clId="{C797416C-CA52-4909-9360-067FB1A1A3CB}" dt="2025-01-09T07:16:57.815" v="1064" actId="478"/>
          <ac:spMkLst>
            <pc:docMk/>
            <pc:sldMk cId="586283943" sldId="2147308809"/>
            <ac:spMk id="340" creationId="{5C811356-6AD4-9B49-5490-20C104BA120E}"/>
          </ac:spMkLst>
        </pc:spChg>
        <pc:spChg chg="del mod topLvl">
          <ac:chgData name="Ismail Sherif, Khader Shareef" userId="eb11240b-6921-410b-a08f-2120e2e1daf8" providerId="ADAL" clId="{C797416C-CA52-4909-9360-067FB1A1A3CB}" dt="2025-01-09T07:16:55.087" v="1063" actId="478"/>
          <ac:spMkLst>
            <pc:docMk/>
            <pc:sldMk cId="586283943" sldId="2147308809"/>
            <ac:spMk id="341" creationId="{6823A2C4-2C04-2426-0CAF-AC081FB9786E}"/>
          </ac:spMkLst>
        </pc:spChg>
        <pc:spChg chg="mod">
          <ac:chgData name="Ismail Sherif, Khader Shareef" userId="eb11240b-6921-410b-a08f-2120e2e1daf8" providerId="ADAL" clId="{C797416C-CA52-4909-9360-067FB1A1A3CB}" dt="2025-01-06T15:09:33.263" v="1025" actId="1035"/>
          <ac:spMkLst>
            <pc:docMk/>
            <pc:sldMk cId="586283943" sldId="2147308809"/>
            <ac:spMk id="344" creationId="{40136998-FA9F-8503-F308-39316B90A527}"/>
          </ac:spMkLst>
        </pc:spChg>
        <pc:spChg chg="mod">
          <ac:chgData name="Ismail Sherif, Khader Shareef" userId="eb11240b-6921-410b-a08f-2120e2e1daf8" providerId="ADAL" clId="{C797416C-CA52-4909-9360-067FB1A1A3CB}" dt="2025-01-09T17:13:43.724" v="1163" actId="20577"/>
          <ac:spMkLst>
            <pc:docMk/>
            <pc:sldMk cId="586283943" sldId="2147308809"/>
            <ac:spMk id="345" creationId="{20697944-0489-50EC-BB0F-9ED84D38B424}"/>
          </ac:spMkLst>
        </pc:spChg>
        <pc:spChg chg="del mod topLvl">
          <ac:chgData name="Ismail Sherif, Khader Shareef" userId="eb11240b-6921-410b-a08f-2120e2e1daf8" providerId="ADAL" clId="{C797416C-CA52-4909-9360-067FB1A1A3CB}" dt="2025-01-09T04:26:45.476" v="1034" actId="478"/>
          <ac:spMkLst>
            <pc:docMk/>
            <pc:sldMk cId="586283943" sldId="2147308809"/>
            <ac:spMk id="347" creationId="{BB03FEF1-30C6-A510-A06E-B62B1EFE5370}"/>
          </ac:spMkLst>
        </pc:spChg>
        <pc:spChg chg="mod topLvl">
          <ac:chgData name="Ismail Sherif, Khader Shareef" userId="eb11240b-6921-410b-a08f-2120e2e1daf8" providerId="ADAL" clId="{C797416C-CA52-4909-9360-067FB1A1A3CB}" dt="2025-01-09T04:26:43.055" v="1033" actId="165"/>
          <ac:spMkLst>
            <pc:docMk/>
            <pc:sldMk cId="586283943" sldId="2147308809"/>
            <ac:spMk id="348" creationId="{9A9ED56F-4427-6062-DD09-B877B3135C75}"/>
          </ac:spMkLst>
        </pc:spChg>
        <pc:grpChg chg="mod">
          <ac:chgData name="Ismail Sherif, Khader Shareef" userId="eb11240b-6921-410b-a08f-2120e2e1daf8" providerId="ADAL" clId="{C797416C-CA52-4909-9360-067FB1A1A3CB}" dt="2025-01-06T15:00:24.902" v="666" actId="1076"/>
          <ac:grpSpMkLst>
            <pc:docMk/>
            <pc:sldMk cId="586283943" sldId="2147308809"/>
            <ac:grpSpMk id="10" creationId="{5E508552-7735-3A35-215F-F7D85C81C300}"/>
          </ac:grpSpMkLst>
        </pc:grpChg>
        <pc:grpChg chg="mod">
          <ac:chgData name="Ismail Sherif, Khader Shareef" userId="eb11240b-6921-410b-a08f-2120e2e1daf8" providerId="ADAL" clId="{C797416C-CA52-4909-9360-067FB1A1A3CB}" dt="2025-01-06T15:01:51.083" v="829" actId="1038"/>
          <ac:grpSpMkLst>
            <pc:docMk/>
            <pc:sldMk cId="586283943" sldId="2147308809"/>
            <ac:grpSpMk id="12" creationId="{608CBDF9-407F-D3A4-FB25-8A3707206AE3}"/>
          </ac:grpSpMkLst>
        </pc:grpChg>
        <pc:grpChg chg="add mod">
          <ac:chgData name="Ismail Sherif, Khader Shareef" userId="eb11240b-6921-410b-a08f-2120e2e1daf8" providerId="ADAL" clId="{C797416C-CA52-4909-9360-067FB1A1A3CB}" dt="2025-01-06T15:02:07.633" v="832" actId="1076"/>
          <ac:grpSpMkLst>
            <pc:docMk/>
            <pc:sldMk cId="586283943" sldId="2147308809"/>
            <ac:grpSpMk id="18" creationId="{5BC9B186-E465-8FD3-B0B7-6D8FDA05DED3}"/>
          </ac:grpSpMkLst>
        </pc:grpChg>
        <pc:grpChg chg="add mod">
          <ac:chgData name="Ismail Sherif, Khader Shareef" userId="eb11240b-6921-410b-a08f-2120e2e1daf8" providerId="ADAL" clId="{C797416C-CA52-4909-9360-067FB1A1A3CB}" dt="2025-01-06T15:04:10.901" v="890" actId="1076"/>
          <ac:grpSpMkLst>
            <pc:docMk/>
            <pc:sldMk cId="586283943" sldId="2147308809"/>
            <ac:grpSpMk id="23" creationId="{6CE5A0C9-B566-4146-A018-CAC5A77A5B06}"/>
          </ac:grpSpMkLst>
        </pc:grpChg>
        <pc:grpChg chg="mod">
          <ac:chgData name="Ismail Sherif, Khader Shareef" userId="eb11240b-6921-410b-a08f-2120e2e1daf8" providerId="ADAL" clId="{C797416C-CA52-4909-9360-067FB1A1A3CB}" dt="2025-01-06T15:01:41.908" v="817" actId="1038"/>
          <ac:grpSpMkLst>
            <pc:docMk/>
            <pc:sldMk cId="586283943" sldId="2147308809"/>
            <ac:grpSpMk id="41" creationId="{1559F5E1-9F68-39F9-9441-31B6E7AED536}"/>
          </ac:grpSpMkLst>
        </pc:grpChg>
        <pc:grpChg chg="mod">
          <ac:chgData name="Ismail Sherif, Khader Shareef" userId="eb11240b-6921-410b-a08f-2120e2e1daf8" providerId="ADAL" clId="{C797416C-CA52-4909-9360-067FB1A1A3CB}" dt="2025-01-06T15:01:36.904" v="803" actId="1037"/>
          <ac:grpSpMkLst>
            <pc:docMk/>
            <pc:sldMk cId="586283943" sldId="2147308809"/>
            <ac:grpSpMk id="42" creationId="{06D43C8D-35F5-6EB1-9CF5-86B56435C509}"/>
          </ac:grpSpMkLst>
        </pc:grpChg>
        <pc:grpChg chg="add mod">
          <ac:chgData name="Ismail Sherif, Khader Shareef" userId="eb11240b-6921-410b-a08f-2120e2e1daf8" providerId="ADAL" clId="{C797416C-CA52-4909-9360-067FB1A1A3CB}" dt="2025-01-06T15:04:05.875" v="889" actId="1076"/>
          <ac:grpSpMkLst>
            <pc:docMk/>
            <pc:sldMk cId="586283943" sldId="2147308809"/>
            <ac:grpSpMk id="50" creationId="{4368F2A2-59B0-BAD0-AB8B-6CA3310CB034}"/>
          </ac:grpSpMkLst>
        </pc:grpChg>
        <pc:grpChg chg="mod">
          <ac:chgData name="Ismail Sherif, Khader Shareef" userId="eb11240b-6921-410b-a08f-2120e2e1daf8" providerId="ADAL" clId="{C797416C-CA52-4909-9360-067FB1A1A3CB}" dt="2025-01-06T15:01:58.648" v="830" actId="1076"/>
          <ac:grpSpMkLst>
            <pc:docMk/>
            <pc:sldMk cId="586283943" sldId="2147308809"/>
            <ac:grpSpMk id="180" creationId="{6DD9A1F4-19F5-4B11-5E49-B87610E37D74}"/>
          </ac:grpSpMkLst>
        </pc:grpChg>
        <pc:grpChg chg="mod">
          <ac:chgData name="Ismail Sherif, Khader Shareef" userId="eb11240b-6921-410b-a08f-2120e2e1daf8" providerId="ADAL" clId="{C797416C-CA52-4909-9360-067FB1A1A3CB}" dt="2025-01-06T15:01:36.904" v="803" actId="1037"/>
          <ac:grpSpMkLst>
            <pc:docMk/>
            <pc:sldMk cId="586283943" sldId="2147308809"/>
            <ac:grpSpMk id="191" creationId="{52193B6C-465E-9C4C-472C-FB262A618643}"/>
          </ac:grpSpMkLst>
        </pc:grpChg>
        <pc:grpChg chg="mod">
          <ac:chgData name="Ismail Sherif, Khader Shareef" userId="eb11240b-6921-410b-a08f-2120e2e1daf8" providerId="ADAL" clId="{C797416C-CA52-4909-9360-067FB1A1A3CB}" dt="2025-01-06T15:06:53.538" v="957" actId="1035"/>
          <ac:grpSpMkLst>
            <pc:docMk/>
            <pc:sldMk cId="586283943" sldId="2147308809"/>
            <ac:grpSpMk id="197" creationId="{58164245-841A-83C6-4909-F2E7AC5CC19B}"/>
          </ac:grpSpMkLst>
        </pc:grpChg>
        <pc:grpChg chg="mod">
          <ac:chgData name="Ismail Sherif, Khader Shareef" userId="eb11240b-6921-410b-a08f-2120e2e1daf8" providerId="ADAL" clId="{C797416C-CA52-4909-9360-067FB1A1A3CB}" dt="2025-01-06T14:57:10.355" v="485" actId="1076"/>
          <ac:grpSpMkLst>
            <pc:docMk/>
            <pc:sldMk cId="586283943" sldId="2147308809"/>
            <ac:grpSpMk id="274" creationId="{42949D38-0616-2586-C254-4D571328E820}"/>
          </ac:grpSpMkLst>
        </pc:grpChg>
        <pc:grpChg chg="del">
          <ac:chgData name="Ismail Sherif, Khader Shareef" userId="eb11240b-6921-410b-a08f-2120e2e1daf8" providerId="ADAL" clId="{C797416C-CA52-4909-9360-067FB1A1A3CB}" dt="2025-01-06T15:00:22.213" v="665" actId="478"/>
          <ac:grpSpMkLst>
            <pc:docMk/>
            <pc:sldMk cId="586283943" sldId="2147308809"/>
            <ac:grpSpMk id="315" creationId="{86D455C5-9A53-5263-B753-24E78A5126FA}"/>
          </ac:grpSpMkLst>
        </pc:grpChg>
        <pc:grpChg chg="mod">
          <ac:chgData name="Ismail Sherif, Khader Shareef" userId="eb11240b-6921-410b-a08f-2120e2e1daf8" providerId="ADAL" clId="{C797416C-CA52-4909-9360-067FB1A1A3CB}" dt="2025-01-06T14:59:44.205" v="633" actId="1038"/>
          <ac:grpSpMkLst>
            <pc:docMk/>
            <pc:sldMk cId="586283943" sldId="2147308809"/>
            <ac:grpSpMk id="318" creationId="{2DAB608A-693E-9E13-6E6B-3C11C0F905AB}"/>
          </ac:grpSpMkLst>
        </pc:grpChg>
        <pc:grpChg chg="mod">
          <ac:chgData name="Ismail Sherif, Khader Shareef" userId="eb11240b-6921-410b-a08f-2120e2e1daf8" providerId="ADAL" clId="{C797416C-CA52-4909-9360-067FB1A1A3CB}" dt="2025-01-06T14:59:44.205" v="633" actId="1038"/>
          <ac:grpSpMkLst>
            <pc:docMk/>
            <pc:sldMk cId="586283943" sldId="2147308809"/>
            <ac:grpSpMk id="322" creationId="{C4F5BB84-9487-6CF1-A5BF-AC84F3ECEDB0}"/>
          </ac:grpSpMkLst>
        </pc:grpChg>
        <pc:grpChg chg="del">
          <ac:chgData name="Ismail Sherif, Khader Shareef" userId="eb11240b-6921-410b-a08f-2120e2e1daf8" providerId="ADAL" clId="{C797416C-CA52-4909-9360-067FB1A1A3CB}" dt="2025-01-09T07:17:03.997" v="1066" actId="478"/>
          <ac:grpSpMkLst>
            <pc:docMk/>
            <pc:sldMk cId="586283943" sldId="2147308809"/>
            <ac:grpSpMk id="336" creationId="{8634C091-634A-4CF4-BF06-127FA0816BAE}"/>
          </ac:grpSpMkLst>
        </pc:grpChg>
        <pc:grpChg chg="del">
          <ac:chgData name="Ismail Sherif, Khader Shareef" userId="eb11240b-6921-410b-a08f-2120e2e1daf8" providerId="ADAL" clId="{C797416C-CA52-4909-9360-067FB1A1A3CB}" dt="2025-01-09T07:16:55.087" v="1063" actId="478"/>
          <ac:grpSpMkLst>
            <pc:docMk/>
            <pc:sldMk cId="586283943" sldId="2147308809"/>
            <ac:grpSpMk id="339" creationId="{24E2B9D7-A8B5-6F7E-89AB-8B98FD18C9AF}"/>
          </ac:grpSpMkLst>
        </pc:grpChg>
        <pc:grpChg chg="add del mod">
          <ac:chgData name="Ismail Sherif, Khader Shareef" userId="eb11240b-6921-410b-a08f-2120e2e1daf8" providerId="ADAL" clId="{C797416C-CA52-4909-9360-067FB1A1A3CB}" dt="2025-01-09T04:26:43.055" v="1033" actId="165"/>
          <ac:grpSpMkLst>
            <pc:docMk/>
            <pc:sldMk cId="586283943" sldId="2147308809"/>
            <ac:grpSpMk id="346" creationId="{008D3150-A7B4-5C9A-F78C-40A520080DF7}"/>
          </ac:grpSpMkLst>
        </pc:grpChg>
        <pc:grpChg chg="mod">
          <ac:chgData name="Ismail Sherif, Khader Shareef" userId="eb11240b-6921-410b-a08f-2120e2e1daf8" providerId="ADAL" clId="{C797416C-CA52-4909-9360-067FB1A1A3CB}" dt="2025-01-09T04:26:51.105" v="1035" actId="1076"/>
          <ac:grpSpMkLst>
            <pc:docMk/>
            <pc:sldMk cId="586283943" sldId="2147308809"/>
            <ac:grpSpMk id="352" creationId="{1F99D3E1-9A71-2B89-361D-4D9E9458AABD}"/>
          </ac:grpSpMkLst>
        </pc:grpChg>
        <pc:grpChg chg="mod">
          <ac:chgData name="Ismail Sherif, Khader Shareef" userId="eb11240b-6921-410b-a08f-2120e2e1daf8" providerId="ADAL" clId="{C797416C-CA52-4909-9360-067FB1A1A3CB}" dt="2025-01-09T04:26:54.872" v="1036" actId="1076"/>
          <ac:grpSpMkLst>
            <pc:docMk/>
            <pc:sldMk cId="586283943" sldId="2147308809"/>
            <ac:grpSpMk id="356" creationId="{4180651F-E08A-EFBA-3A57-5CC3B52F6157}"/>
          </ac:grpSpMkLst>
        </pc:grpChg>
        <pc:picChg chg="add del mod ord modCrop">
          <ac:chgData name="Ismail Sherif, Khader Shareef" userId="eb11240b-6921-410b-a08f-2120e2e1daf8" providerId="ADAL" clId="{C797416C-CA52-4909-9360-067FB1A1A3CB}" dt="2025-01-06T15:06:26.166" v="925" actId="34135"/>
          <ac:picMkLst>
            <pc:docMk/>
            <pc:sldMk cId="586283943" sldId="2147308809"/>
            <ac:picMk id="7" creationId="{1DF4BD2C-D8AD-854A-6460-B83329F3F018}"/>
          </ac:picMkLst>
        </pc:picChg>
        <pc:picChg chg="del">
          <ac:chgData name="Ismail Sherif, Khader Shareef" userId="eb11240b-6921-410b-a08f-2120e2e1daf8" providerId="ADAL" clId="{C797416C-CA52-4909-9360-067FB1A1A3CB}" dt="2025-01-06T14:53:53.687" v="443" actId="478"/>
          <ac:picMkLst>
            <pc:docMk/>
            <pc:sldMk cId="586283943" sldId="2147308809"/>
            <ac:picMk id="8" creationId="{F81C3132-87BF-E086-CF62-0C68DDAC9165}"/>
          </ac:picMkLst>
        </pc:picChg>
        <pc:cxnChg chg="del mod">
          <ac:chgData name="Ismail Sherif, Khader Shareef" userId="eb11240b-6921-410b-a08f-2120e2e1daf8" providerId="ADAL" clId="{C797416C-CA52-4909-9360-067FB1A1A3CB}" dt="2025-01-06T15:08:41.703" v="988" actId="478"/>
          <ac:cxnSpMkLst>
            <pc:docMk/>
            <pc:sldMk cId="586283943" sldId="2147308809"/>
            <ac:cxnSpMk id="19" creationId="{F548F4EB-8509-B14F-09EE-E11AA2395EFF}"/>
          </ac:cxnSpMkLst>
        </pc:cxnChg>
        <pc:cxnChg chg="mod">
          <ac:chgData name="Ismail Sherif, Khader Shareef" userId="eb11240b-6921-410b-a08f-2120e2e1daf8" providerId="ADAL" clId="{C797416C-CA52-4909-9360-067FB1A1A3CB}" dt="2025-01-06T15:02:01.829" v="831"/>
          <ac:cxnSpMkLst>
            <pc:docMk/>
            <pc:sldMk cId="586283943" sldId="2147308809"/>
            <ac:cxnSpMk id="21" creationId="{D35DE281-E969-65D1-563D-C22D38487648}"/>
          </ac:cxnSpMkLst>
        </pc:cxnChg>
        <pc:cxnChg chg="mod">
          <ac:chgData name="Ismail Sherif, Khader Shareef" userId="eb11240b-6921-410b-a08f-2120e2e1daf8" providerId="ADAL" clId="{C797416C-CA52-4909-9360-067FB1A1A3CB}" dt="2025-01-06T15:03:26.417" v="878"/>
          <ac:cxnSpMkLst>
            <pc:docMk/>
            <pc:sldMk cId="586283943" sldId="2147308809"/>
            <ac:cxnSpMk id="25" creationId="{ABB972F5-A4B0-5ED8-53B6-E216685F3E49}"/>
          </ac:cxnSpMkLst>
        </pc:cxnChg>
        <pc:cxnChg chg="del">
          <ac:chgData name="Ismail Sherif, Khader Shareef" userId="eb11240b-6921-410b-a08f-2120e2e1daf8" providerId="ADAL" clId="{C797416C-CA52-4909-9360-067FB1A1A3CB}" dt="2025-01-06T15:07:06.215" v="959" actId="478"/>
          <ac:cxnSpMkLst>
            <pc:docMk/>
            <pc:sldMk cId="586283943" sldId="2147308809"/>
            <ac:cxnSpMk id="38" creationId="{57ED3EAC-A2A6-EFB8-C3FC-E40D1C370368}"/>
          </ac:cxnSpMkLst>
        </pc:cxnChg>
        <pc:cxnChg chg="add del mod">
          <ac:chgData name="Ismail Sherif, Khader Shareef" userId="eb11240b-6921-410b-a08f-2120e2e1daf8" providerId="ADAL" clId="{C797416C-CA52-4909-9360-067FB1A1A3CB}" dt="2025-01-06T15:10:09.760" v="1026" actId="478"/>
          <ac:cxnSpMkLst>
            <pc:docMk/>
            <pc:sldMk cId="586283943" sldId="2147308809"/>
            <ac:cxnSpMk id="40" creationId="{732E883C-13D6-D9B1-D55F-01F18B7E9837}"/>
          </ac:cxnSpMkLst>
        </pc:cxnChg>
        <pc:cxnChg chg="del">
          <ac:chgData name="Ismail Sherif, Khader Shareef" userId="eb11240b-6921-410b-a08f-2120e2e1daf8" providerId="ADAL" clId="{C797416C-CA52-4909-9360-067FB1A1A3CB}" dt="2025-01-06T15:03:40.514" v="880" actId="21"/>
          <ac:cxnSpMkLst>
            <pc:docMk/>
            <pc:sldMk cId="586283943" sldId="2147308809"/>
            <ac:cxnSpMk id="43" creationId="{732E883C-13D6-D9B1-D55F-01F18B7E9837}"/>
          </ac:cxnSpMkLst>
        </pc:cxnChg>
        <pc:cxnChg chg="del mod">
          <ac:chgData name="Ismail Sherif, Khader Shareef" userId="eb11240b-6921-410b-a08f-2120e2e1daf8" providerId="ADAL" clId="{C797416C-CA52-4909-9360-067FB1A1A3CB}" dt="2025-01-06T15:00:12.306" v="664" actId="478"/>
          <ac:cxnSpMkLst>
            <pc:docMk/>
            <pc:sldMk cId="586283943" sldId="2147308809"/>
            <ac:cxnSpMk id="45" creationId="{36A45424-D9E6-237D-2420-8E0137D5DEE1}"/>
          </ac:cxnSpMkLst>
        </pc:cxnChg>
        <pc:cxnChg chg="add mod">
          <ac:chgData name="Ismail Sherif, Khader Shareef" userId="eb11240b-6921-410b-a08f-2120e2e1daf8" providerId="ADAL" clId="{C797416C-CA52-4909-9360-067FB1A1A3CB}" dt="2025-01-06T15:03:55.463" v="886" actId="1076"/>
          <ac:cxnSpMkLst>
            <pc:docMk/>
            <pc:sldMk cId="586283943" sldId="2147308809"/>
            <ac:cxnSpMk id="49" creationId="{0F0E1066-A69F-2750-BA5C-A730557AEF39}"/>
          </ac:cxnSpMkLst>
        </pc:cxnChg>
        <pc:cxnChg chg="mod">
          <ac:chgData name="Ismail Sherif, Khader Shareef" userId="eb11240b-6921-410b-a08f-2120e2e1daf8" providerId="ADAL" clId="{C797416C-CA52-4909-9360-067FB1A1A3CB}" dt="2025-01-06T15:04:00.224" v="888"/>
          <ac:cxnSpMkLst>
            <pc:docMk/>
            <pc:sldMk cId="586283943" sldId="2147308809"/>
            <ac:cxnSpMk id="52" creationId="{0F228B5E-81D3-8190-B3B8-BED63AA9735F}"/>
          </ac:cxnSpMkLst>
        </pc:cxnChg>
        <pc:cxnChg chg="del">
          <ac:chgData name="Ismail Sherif, Khader Shareef" userId="eb11240b-6921-410b-a08f-2120e2e1daf8" providerId="ADAL" clId="{C797416C-CA52-4909-9360-067FB1A1A3CB}" dt="2025-01-06T15:08:26.401" v="985" actId="478"/>
          <ac:cxnSpMkLst>
            <pc:docMk/>
            <pc:sldMk cId="586283943" sldId="2147308809"/>
            <ac:cxnSpMk id="161" creationId="{62A0C042-C2B3-9AF4-F302-02DF14C3A09A}"/>
          </ac:cxnSpMkLst>
        </pc:cxnChg>
        <pc:cxnChg chg="del mod">
          <ac:chgData name="Ismail Sherif, Khader Shareef" userId="eb11240b-6921-410b-a08f-2120e2e1daf8" providerId="ADAL" clId="{C797416C-CA52-4909-9360-067FB1A1A3CB}" dt="2025-01-06T15:07:11.105" v="960" actId="478"/>
          <ac:cxnSpMkLst>
            <pc:docMk/>
            <pc:sldMk cId="586283943" sldId="2147308809"/>
            <ac:cxnSpMk id="199" creationId="{52047642-CE5F-C6B3-F737-28F4D57278C8}"/>
          </ac:cxnSpMkLst>
        </pc:cxnChg>
        <pc:cxnChg chg="mod">
          <ac:chgData name="Ismail Sherif, Khader Shareef" userId="eb11240b-6921-410b-a08f-2120e2e1daf8" providerId="ADAL" clId="{C797416C-CA52-4909-9360-067FB1A1A3CB}" dt="2025-01-09T17:13:18.168" v="1157" actId="14100"/>
          <ac:cxnSpMkLst>
            <pc:docMk/>
            <pc:sldMk cId="586283943" sldId="2147308809"/>
            <ac:cxnSpMk id="202" creationId="{EF59501E-4CC5-7517-911A-862F8C5A5EAE}"/>
          </ac:cxnSpMkLst>
        </pc:cxnChg>
        <pc:cxnChg chg="mod">
          <ac:chgData name="Ismail Sherif, Khader Shareef" userId="eb11240b-6921-410b-a08f-2120e2e1daf8" providerId="ADAL" clId="{C797416C-CA52-4909-9360-067FB1A1A3CB}" dt="2025-01-06T14:58:17.679" v="545" actId="1036"/>
          <ac:cxnSpMkLst>
            <pc:docMk/>
            <pc:sldMk cId="586283943" sldId="2147308809"/>
            <ac:cxnSpMk id="273" creationId="{DC1D5A61-13D0-DE9F-A70C-7FADA04D1390}"/>
          </ac:cxnSpMkLst>
        </pc:cxnChg>
        <pc:cxnChg chg="mod">
          <ac:chgData name="Ismail Sherif, Khader Shareef" userId="eb11240b-6921-410b-a08f-2120e2e1daf8" providerId="ADAL" clId="{C797416C-CA52-4909-9360-067FB1A1A3CB}" dt="2025-01-06T14:59:33.106" v="625" actId="14100"/>
          <ac:cxnSpMkLst>
            <pc:docMk/>
            <pc:sldMk cId="586283943" sldId="2147308809"/>
            <ac:cxnSpMk id="288" creationId="{2B416264-B393-EB91-6B58-A821E4A75D07}"/>
          </ac:cxnSpMkLst>
        </pc:cxnChg>
      </pc:sldChg>
      <pc:sldChg chg="addSp delSp modSp add mod ord">
        <pc:chgData name="Ismail Sherif, Khader Shareef" userId="eb11240b-6921-410b-a08f-2120e2e1daf8" providerId="ADAL" clId="{C797416C-CA52-4909-9360-067FB1A1A3CB}" dt="2025-01-09T17:32:02.058" v="1406" actId="1076"/>
        <pc:sldMkLst>
          <pc:docMk/>
          <pc:sldMk cId="1919692033" sldId="2147308810"/>
        </pc:sldMkLst>
        <pc:spChg chg="del topLvl">
          <ac:chgData name="Ismail Sherif, Khader Shareef" userId="eb11240b-6921-410b-a08f-2120e2e1daf8" providerId="ADAL" clId="{C797416C-CA52-4909-9360-067FB1A1A3CB}" dt="2025-01-09T17:31:56.892" v="1404" actId="478"/>
          <ac:spMkLst>
            <pc:docMk/>
            <pc:sldMk cId="1919692033" sldId="2147308810"/>
            <ac:spMk id="27" creationId="{439D64AE-F049-6616-63ED-0E14D8254B0C}"/>
          </ac:spMkLst>
        </pc:spChg>
        <pc:spChg chg="del mod topLvl">
          <ac:chgData name="Ismail Sherif, Khader Shareef" userId="eb11240b-6921-410b-a08f-2120e2e1daf8" providerId="ADAL" clId="{C797416C-CA52-4909-9360-067FB1A1A3CB}" dt="2025-01-09T17:31:55.333" v="1403" actId="478"/>
          <ac:spMkLst>
            <pc:docMk/>
            <pc:sldMk cId="1919692033" sldId="2147308810"/>
            <ac:spMk id="28" creationId="{69BAE1F8-D5D2-FD7A-E702-A33D45DA6744}"/>
          </ac:spMkLst>
        </pc:spChg>
        <pc:spChg chg="del topLvl">
          <ac:chgData name="Ismail Sherif, Khader Shareef" userId="eb11240b-6921-410b-a08f-2120e2e1daf8" providerId="ADAL" clId="{C797416C-CA52-4909-9360-067FB1A1A3CB}" dt="2025-01-09T17:29:25.340" v="1328" actId="478"/>
          <ac:spMkLst>
            <pc:docMk/>
            <pc:sldMk cId="1919692033" sldId="2147308810"/>
            <ac:spMk id="34" creationId="{1A53DD6F-5182-2E27-7834-8481227C8018}"/>
          </ac:spMkLst>
        </pc:spChg>
        <pc:spChg chg="del topLvl">
          <ac:chgData name="Ismail Sherif, Khader Shareef" userId="eb11240b-6921-410b-a08f-2120e2e1daf8" providerId="ADAL" clId="{C797416C-CA52-4909-9360-067FB1A1A3CB}" dt="2025-01-09T17:29:22.490" v="1327" actId="478"/>
          <ac:spMkLst>
            <pc:docMk/>
            <pc:sldMk cId="1919692033" sldId="2147308810"/>
            <ac:spMk id="35" creationId="{58DFFB99-2258-BA75-FC0E-A470D06C632D}"/>
          </ac:spMkLst>
        </pc:spChg>
        <pc:spChg chg="mod">
          <ac:chgData name="Ismail Sherif, Khader Shareef" userId="eb11240b-6921-410b-a08f-2120e2e1daf8" providerId="ADAL" clId="{C797416C-CA52-4909-9360-067FB1A1A3CB}" dt="2025-01-09T17:27:30.423" v="1308" actId="1076"/>
          <ac:spMkLst>
            <pc:docMk/>
            <pc:sldMk cId="1919692033" sldId="2147308810"/>
            <ac:spMk id="37" creationId="{8123445E-DE5F-CDC7-F9D8-546EEE263EF2}"/>
          </ac:spMkLst>
        </pc:spChg>
        <pc:spChg chg="del topLvl">
          <ac:chgData name="Ismail Sherif, Khader Shareef" userId="eb11240b-6921-410b-a08f-2120e2e1daf8" providerId="ADAL" clId="{C797416C-CA52-4909-9360-067FB1A1A3CB}" dt="2025-01-09T17:29:53.370" v="1330" actId="478"/>
          <ac:spMkLst>
            <pc:docMk/>
            <pc:sldMk cId="1919692033" sldId="2147308810"/>
            <ac:spMk id="40" creationId="{4FF45D7A-F199-8929-6D40-32F9E90CF5A5}"/>
          </ac:spMkLst>
        </pc:spChg>
        <pc:spChg chg="del topLvl">
          <ac:chgData name="Ismail Sherif, Khader Shareef" userId="eb11240b-6921-410b-a08f-2120e2e1daf8" providerId="ADAL" clId="{C797416C-CA52-4909-9360-067FB1A1A3CB}" dt="2025-01-09T17:29:50.735" v="1329" actId="478"/>
          <ac:spMkLst>
            <pc:docMk/>
            <pc:sldMk cId="1919692033" sldId="2147308810"/>
            <ac:spMk id="41" creationId="{B57A6498-B50E-D6D3-443C-95BFF32DE144}"/>
          </ac:spMkLst>
        </pc:spChg>
        <pc:spChg chg="add mod">
          <ac:chgData name="Ismail Sherif, Khader Shareef" userId="eb11240b-6921-410b-a08f-2120e2e1daf8" providerId="ADAL" clId="{C797416C-CA52-4909-9360-067FB1A1A3CB}" dt="2025-01-09T17:31:12.387" v="1389" actId="14100"/>
          <ac:spMkLst>
            <pc:docMk/>
            <pc:sldMk cId="1919692033" sldId="2147308810"/>
            <ac:spMk id="44" creationId="{5E598C05-B777-FD6F-3761-F10C2B84AD27}"/>
          </ac:spMkLst>
        </pc:spChg>
        <pc:spChg chg="mod">
          <ac:chgData name="Ismail Sherif, Khader Shareef" userId="eb11240b-6921-410b-a08f-2120e2e1daf8" providerId="ADAL" clId="{C797416C-CA52-4909-9360-067FB1A1A3CB}" dt="2025-01-09T17:32:02.058" v="1406" actId="1076"/>
          <ac:spMkLst>
            <pc:docMk/>
            <pc:sldMk cId="1919692033" sldId="2147308810"/>
            <ac:spMk id="49" creationId="{8BF82934-A951-3CC8-3AF7-80EC758611F2}"/>
          </ac:spMkLst>
        </pc:spChg>
        <pc:spChg chg="mod">
          <ac:chgData name="Ismail Sherif, Khader Shareef" userId="eb11240b-6921-410b-a08f-2120e2e1daf8" providerId="ADAL" clId="{C797416C-CA52-4909-9360-067FB1A1A3CB}" dt="2025-01-09T17:15:44.351" v="1187"/>
          <ac:spMkLst>
            <pc:docMk/>
            <pc:sldMk cId="1919692033" sldId="2147308810"/>
            <ac:spMk id="98" creationId="{337E197A-2575-FFF0-AE53-86D3F52F1699}"/>
          </ac:spMkLst>
        </pc:spChg>
        <pc:spChg chg="mod">
          <ac:chgData name="Ismail Sherif, Khader Shareef" userId="eb11240b-6921-410b-a08f-2120e2e1daf8" providerId="ADAL" clId="{C797416C-CA52-4909-9360-067FB1A1A3CB}" dt="2025-01-09T17:25:39.120" v="1264" actId="1035"/>
          <ac:spMkLst>
            <pc:docMk/>
            <pc:sldMk cId="1919692033" sldId="2147308810"/>
            <ac:spMk id="114" creationId="{244E9B8D-7306-EB83-5371-BF83ACDA3FE6}"/>
          </ac:spMkLst>
        </pc:spChg>
        <pc:spChg chg="mod">
          <ac:chgData name="Ismail Sherif, Khader Shareef" userId="eb11240b-6921-410b-a08f-2120e2e1daf8" providerId="ADAL" clId="{C797416C-CA52-4909-9360-067FB1A1A3CB}" dt="2025-01-09T17:26:53.102" v="1303" actId="1076"/>
          <ac:spMkLst>
            <pc:docMk/>
            <pc:sldMk cId="1919692033" sldId="2147308810"/>
            <ac:spMk id="134" creationId="{4EE823E3-2C81-3834-EE24-153AF15126C8}"/>
          </ac:spMkLst>
        </pc:spChg>
        <pc:spChg chg="mod">
          <ac:chgData name="Ismail Sherif, Khader Shareef" userId="eb11240b-6921-410b-a08f-2120e2e1daf8" providerId="ADAL" clId="{C797416C-CA52-4909-9360-067FB1A1A3CB}" dt="2025-01-09T17:27:05.524" v="1306" actId="1076"/>
          <ac:spMkLst>
            <pc:docMk/>
            <pc:sldMk cId="1919692033" sldId="2147308810"/>
            <ac:spMk id="136" creationId="{49D79435-19F9-F04A-32F6-0133E0B757D2}"/>
          </ac:spMkLst>
        </pc:spChg>
        <pc:spChg chg="mod">
          <ac:chgData name="Ismail Sherif, Khader Shareef" userId="eb11240b-6921-410b-a08f-2120e2e1daf8" providerId="ADAL" clId="{C797416C-CA52-4909-9360-067FB1A1A3CB}" dt="2025-01-09T17:27:44.447" v="1313" actId="1076"/>
          <ac:spMkLst>
            <pc:docMk/>
            <pc:sldMk cId="1919692033" sldId="2147308810"/>
            <ac:spMk id="144" creationId="{7C52CB08-61B6-F281-B6FA-CCDB2EC1DEF4}"/>
          </ac:spMkLst>
        </pc:spChg>
        <pc:spChg chg="del topLvl">
          <ac:chgData name="Ismail Sherif, Khader Shareef" userId="eb11240b-6921-410b-a08f-2120e2e1daf8" providerId="ADAL" clId="{C797416C-CA52-4909-9360-067FB1A1A3CB}" dt="2025-01-09T17:30:00.648" v="1331" actId="478"/>
          <ac:spMkLst>
            <pc:docMk/>
            <pc:sldMk cId="1919692033" sldId="2147308810"/>
            <ac:spMk id="178" creationId="{98ED1159-3CC8-1A96-E6CD-92C156C1E0BF}"/>
          </ac:spMkLst>
        </pc:spChg>
        <pc:spChg chg="del topLvl">
          <ac:chgData name="Ismail Sherif, Khader Shareef" userId="eb11240b-6921-410b-a08f-2120e2e1daf8" providerId="ADAL" clId="{C797416C-CA52-4909-9360-067FB1A1A3CB}" dt="2025-01-09T17:30:04.805" v="1332" actId="478"/>
          <ac:spMkLst>
            <pc:docMk/>
            <pc:sldMk cId="1919692033" sldId="2147308810"/>
            <ac:spMk id="179" creationId="{D4FECD06-66C2-16DE-4B9D-A8A69DF44C4A}"/>
          </ac:spMkLst>
        </pc:spChg>
        <pc:spChg chg="mod">
          <ac:chgData name="Ismail Sherif, Khader Shareef" userId="eb11240b-6921-410b-a08f-2120e2e1daf8" providerId="ADAL" clId="{C797416C-CA52-4909-9360-067FB1A1A3CB}" dt="2025-01-09T17:28:11.972" v="1320"/>
          <ac:spMkLst>
            <pc:docMk/>
            <pc:sldMk cId="1919692033" sldId="2147308810"/>
            <ac:spMk id="182" creationId="{91B4D27F-3BF8-2E06-7217-C5C031288BB4}"/>
          </ac:spMkLst>
        </pc:spChg>
        <pc:spChg chg="mod">
          <ac:chgData name="Ismail Sherif, Khader Shareef" userId="eb11240b-6921-410b-a08f-2120e2e1daf8" providerId="ADAL" clId="{C797416C-CA52-4909-9360-067FB1A1A3CB}" dt="2025-01-09T17:31:27.478" v="1394" actId="14100"/>
          <ac:spMkLst>
            <pc:docMk/>
            <pc:sldMk cId="1919692033" sldId="2147308810"/>
            <ac:spMk id="207" creationId="{F752B54D-BFFD-6B8C-C57B-0F455478D57D}"/>
          </ac:spMkLst>
        </pc:spChg>
        <pc:spChg chg="mod">
          <ac:chgData name="Ismail Sherif, Khader Shareef" userId="eb11240b-6921-410b-a08f-2120e2e1daf8" providerId="ADAL" clId="{C797416C-CA52-4909-9360-067FB1A1A3CB}" dt="2025-01-09T17:31:39.963" v="1401" actId="20577"/>
          <ac:spMkLst>
            <pc:docMk/>
            <pc:sldMk cId="1919692033" sldId="2147308810"/>
            <ac:spMk id="208" creationId="{394BC84A-22BE-8070-D60B-6FCA93B82AAE}"/>
          </ac:spMkLst>
        </pc:spChg>
        <pc:spChg chg="mod">
          <ac:chgData name="Ismail Sherif, Khader Shareef" userId="eb11240b-6921-410b-a08f-2120e2e1daf8" providerId="ADAL" clId="{C797416C-CA52-4909-9360-067FB1A1A3CB}" dt="2025-01-09T17:25:38.930" v="1263" actId="1035"/>
          <ac:spMkLst>
            <pc:docMk/>
            <pc:sldMk cId="1919692033" sldId="2147308810"/>
            <ac:spMk id="282" creationId="{FAA44AAF-1A1B-E246-4B64-74CDEC74BABE}"/>
          </ac:spMkLst>
        </pc:spChg>
        <pc:grpChg chg="del">
          <ac:chgData name="Ismail Sherif, Khader Shareef" userId="eb11240b-6921-410b-a08f-2120e2e1daf8" providerId="ADAL" clId="{C797416C-CA52-4909-9360-067FB1A1A3CB}" dt="2025-01-09T17:31:55.333" v="1403" actId="478"/>
          <ac:grpSpMkLst>
            <pc:docMk/>
            <pc:sldMk cId="1919692033" sldId="2147308810"/>
            <ac:grpSpMk id="26" creationId="{D8220DE8-404D-3D99-5723-9B11297A489D}"/>
          </ac:grpSpMkLst>
        </pc:grpChg>
        <pc:grpChg chg="del mod">
          <ac:chgData name="Ismail Sherif, Khader Shareef" userId="eb11240b-6921-410b-a08f-2120e2e1daf8" providerId="ADAL" clId="{C797416C-CA52-4909-9360-067FB1A1A3CB}" dt="2025-01-09T17:30:29.594" v="1335" actId="478"/>
          <ac:grpSpMkLst>
            <pc:docMk/>
            <pc:sldMk cId="1919692033" sldId="2147308810"/>
            <ac:grpSpMk id="30" creationId="{F96E97E2-EE8D-FE65-7916-7E8223989D7C}"/>
          </ac:grpSpMkLst>
        </pc:grpChg>
        <pc:grpChg chg="del">
          <ac:chgData name="Ismail Sherif, Khader Shareef" userId="eb11240b-6921-410b-a08f-2120e2e1daf8" providerId="ADAL" clId="{C797416C-CA52-4909-9360-067FB1A1A3CB}" dt="2025-01-09T17:29:22.490" v="1327" actId="478"/>
          <ac:grpSpMkLst>
            <pc:docMk/>
            <pc:sldMk cId="1919692033" sldId="2147308810"/>
            <ac:grpSpMk id="33" creationId="{5BECC9F4-D1BE-2953-D596-4FB86FDFBD07}"/>
          </ac:grpSpMkLst>
        </pc:grpChg>
        <pc:grpChg chg="del">
          <ac:chgData name="Ismail Sherif, Khader Shareef" userId="eb11240b-6921-410b-a08f-2120e2e1daf8" providerId="ADAL" clId="{C797416C-CA52-4909-9360-067FB1A1A3CB}" dt="2025-01-09T17:29:50.735" v="1329" actId="478"/>
          <ac:grpSpMkLst>
            <pc:docMk/>
            <pc:sldMk cId="1919692033" sldId="2147308810"/>
            <ac:grpSpMk id="39" creationId="{1943C664-1CAE-C02E-DEEF-C607FA826705}"/>
          </ac:grpSpMkLst>
        </pc:grpChg>
        <pc:grpChg chg="mod">
          <ac:chgData name="Ismail Sherif, Khader Shareef" userId="eb11240b-6921-410b-a08f-2120e2e1daf8" providerId="ADAL" clId="{C797416C-CA52-4909-9360-067FB1A1A3CB}" dt="2025-01-09T17:28:49.994" v="1326" actId="1076"/>
          <ac:grpSpMkLst>
            <pc:docMk/>
            <pc:sldMk cId="1919692033" sldId="2147308810"/>
            <ac:grpSpMk id="171" creationId="{BFD92564-AE1A-F108-5BEC-7BBA2D87105A}"/>
          </ac:grpSpMkLst>
        </pc:grpChg>
        <pc:grpChg chg="del">
          <ac:chgData name="Ismail Sherif, Khader Shareef" userId="eb11240b-6921-410b-a08f-2120e2e1daf8" providerId="ADAL" clId="{C797416C-CA52-4909-9360-067FB1A1A3CB}" dt="2025-01-09T17:30:00.648" v="1331" actId="478"/>
          <ac:grpSpMkLst>
            <pc:docMk/>
            <pc:sldMk cId="1919692033" sldId="2147308810"/>
            <ac:grpSpMk id="177" creationId="{A13A8ADE-FD3F-1C1A-7E36-6820ED78A49C}"/>
          </ac:grpSpMkLst>
        </pc:grpChg>
        <pc:grpChg chg="mod">
          <ac:chgData name="Ismail Sherif, Khader Shareef" userId="eb11240b-6921-410b-a08f-2120e2e1daf8" providerId="ADAL" clId="{C797416C-CA52-4909-9360-067FB1A1A3CB}" dt="2025-01-09T17:26:21.288" v="1299" actId="1076"/>
          <ac:grpSpMkLst>
            <pc:docMk/>
            <pc:sldMk cId="1919692033" sldId="2147308810"/>
            <ac:grpSpMk id="180" creationId="{BAD762AD-2FA7-F9A5-3647-3E45281AB7A9}"/>
          </ac:grpSpMkLst>
        </pc:grpChg>
        <pc:grpChg chg="del">
          <ac:chgData name="Ismail Sherif, Khader Shareef" userId="eb11240b-6921-410b-a08f-2120e2e1daf8" providerId="ADAL" clId="{C797416C-CA52-4909-9360-067FB1A1A3CB}" dt="2025-01-09T17:30:06.707" v="1333" actId="478"/>
          <ac:grpSpMkLst>
            <pc:docMk/>
            <pc:sldMk cId="1919692033" sldId="2147308810"/>
            <ac:grpSpMk id="183" creationId="{27E2C60F-492D-3D4D-74ED-6811DD3613B2}"/>
          </ac:grpSpMkLst>
        </pc:grpChg>
        <pc:grpChg chg="mod">
          <ac:chgData name="Ismail Sherif, Khader Shareef" userId="eb11240b-6921-410b-a08f-2120e2e1daf8" providerId="ADAL" clId="{C797416C-CA52-4909-9360-067FB1A1A3CB}" dt="2025-01-09T17:31:23.539" v="1392" actId="14100"/>
          <ac:grpSpMkLst>
            <pc:docMk/>
            <pc:sldMk cId="1919692033" sldId="2147308810"/>
            <ac:grpSpMk id="206" creationId="{2CA2AFE8-0CC8-774A-DAB4-EE70A79FB26B}"/>
          </ac:grpSpMkLst>
        </pc:grpChg>
        <pc:grpChg chg="del">
          <ac:chgData name="Ismail Sherif, Khader Shareef" userId="eb11240b-6921-410b-a08f-2120e2e1daf8" providerId="ADAL" clId="{C797416C-CA52-4909-9360-067FB1A1A3CB}" dt="2025-01-09T17:31:58.678" v="1405" actId="478"/>
          <ac:grpSpMkLst>
            <pc:docMk/>
            <pc:sldMk cId="1919692033" sldId="2147308810"/>
            <ac:grpSpMk id="220" creationId="{250F8F05-ED2B-18C2-A72A-425C77E63653}"/>
          </ac:grpSpMkLst>
        </pc:grpChg>
        <pc:grpChg chg="mod">
          <ac:chgData name="Ismail Sherif, Khader Shareef" userId="eb11240b-6921-410b-a08f-2120e2e1daf8" providerId="ADAL" clId="{C797416C-CA52-4909-9360-067FB1A1A3CB}" dt="2025-01-09T17:27:19.280" v="1307" actId="1076"/>
          <ac:grpSpMkLst>
            <pc:docMk/>
            <pc:sldMk cId="1919692033" sldId="2147308810"/>
            <ac:grpSpMk id="273" creationId="{0D281B9D-8381-49C2-8704-A2CDFC051D8B}"/>
          </ac:grpSpMkLst>
        </pc:grpChg>
        <pc:picChg chg="add mod ord modCrop">
          <ac:chgData name="Ismail Sherif, Khader Shareef" userId="eb11240b-6921-410b-a08f-2120e2e1daf8" providerId="ADAL" clId="{C797416C-CA52-4909-9360-067FB1A1A3CB}" dt="2025-01-09T17:28:46.649" v="1325" actId="34135"/>
          <ac:picMkLst>
            <pc:docMk/>
            <pc:sldMk cId="1919692033" sldId="2147308810"/>
            <ac:picMk id="3" creationId="{03AB162E-E242-4CC8-47F7-15D0946A6EE4}"/>
          </ac:picMkLst>
        </pc:picChg>
        <pc:picChg chg="del">
          <ac:chgData name="Ismail Sherif, Khader Shareef" userId="eb11240b-6921-410b-a08f-2120e2e1daf8" providerId="ADAL" clId="{C797416C-CA52-4909-9360-067FB1A1A3CB}" dt="2025-01-09T17:18:32.344" v="1188" actId="478"/>
          <ac:picMkLst>
            <pc:docMk/>
            <pc:sldMk cId="1919692033" sldId="2147308810"/>
            <ac:picMk id="4" creationId="{AA241378-44A3-035C-476B-DD0B15154E53}"/>
          </ac:picMkLst>
        </pc:picChg>
        <pc:cxnChg chg="mod">
          <ac:chgData name="Ismail Sherif, Khader Shareef" userId="eb11240b-6921-410b-a08f-2120e2e1daf8" providerId="ADAL" clId="{C797416C-CA52-4909-9360-067FB1A1A3CB}" dt="2025-01-09T17:27:52.508" v="1316" actId="14100"/>
          <ac:cxnSpMkLst>
            <pc:docMk/>
            <pc:sldMk cId="1919692033" sldId="2147308810"/>
            <ac:cxnSpMk id="164" creationId="{FC5D389F-F3FA-97A7-E478-F3559B58132D}"/>
          </ac:cxnSpMkLst>
        </pc:cxnChg>
      </pc:sldChg>
      <pc:sldChg chg="modSp new mod ord">
        <pc:chgData name="Ismail Sherif, Khader Shareef" userId="eb11240b-6921-410b-a08f-2120e2e1daf8" providerId="ADAL" clId="{C797416C-CA52-4909-9360-067FB1A1A3CB}" dt="2025-01-09T17:43:47.816" v="1969" actId="6549"/>
        <pc:sldMkLst>
          <pc:docMk/>
          <pc:sldMk cId="4246404795" sldId="2147308811"/>
        </pc:sldMkLst>
        <pc:spChg chg="mod">
          <ac:chgData name="Ismail Sherif, Khader Shareef" userId="eb11240b-6921-410b-a08f-2120e2e1daf8" providerId="ADAL" clId="{C797416C-CA52-4909-9360-067FB1A1A3CB}" dt="2025-01-09T17:40:07.942" v="1505" actId="20577"/>
          <ac:spMkLst>
            <pc:docMk/>
            <pc:sldMk cId="4246404795" sldId="2147308811"/>
            <ac:spMk id="2" creationId="{38DAFC82-7C47-6CB3-06A8-419DE77E02B5}"/>
          </ac:spMkLst>
        </pc:spChg>
        <pc:spChg chg="mod">
          <ac:chgData name="Ismail Sherif, Khader Shareef" userId="eb11240b-6921-410b-a08f-2120e2e1daf8" providerId="ADAL" clId="{C797416C-CA52-4909-9360-067FB1A1A3CB}" dt="2025-01-09T17:43:47.816" v="1969" actId="6549"/>
          <ac:spMkLst>
            <pc:docMk/>
            <pc:sldMk cId="4246404795" sldId="2147308811"/>
            <ac:spMk id="3" creationId="{35E52640-732E-E35D-46F3-8A5DC4ECC2AC}"/>
          </ac:spMkLst>
        </pc:spChg>
      </pc:sldChg>
    </pc:docChg>
  </pc:docChgLst>
  <pc:docChgLst>
    <pc:chgData name="Le, Hung Q" userId="S::hung.q.le@intel.com::d76d4045-3e28-4d3e-8024-b2bc5b4b050c" providerId="AD" clId="Web-{4AB482FE-9ABC-248F-16AA-D90AA4AD625F}"/>
    <pc:docChg chg="addSld modSection">
      <pc:chgData name="Le, Hung Q" userId="S::hung.q.le@intel.com::d76d4045-3e28-4d3e-8024-b2bc5b4b050c" providerId="AD" clId="Web-{4AB482FE-9ABC-248F-16AA-D90AA4AD625F}" dt="2024-08-30T21:02:12.146" v="1"/>
      <pc:docMkLst>
        <pc:docMk/>
      </pc:docMkLst>
      <pc:sldChg chg="new">
        <pc:chgData name="Le, Hung Q" userId="S::hung.q.le@intel.com::d76d4045-3e28-4d3e-8024-b2bc5b4b050c" providerId="AD" clId="Web-{4AB482FE-9ABC-248F-16AA-D90AA4AD625F}" dt="2024-08-30T21:02:05.411" v="0"/>
        <pc:sldMkLst>
          <pc:docMk/>
          <pc:sldMk cId="228999012" sldId="2147308793"/>
        </pc:sldMkLst>
      </pc:sldChg>
      <pc:sldChg chg="new">
        <pc:chgData name="Le, Hung Q" userId="S::hung.q.le@intel.com::d76d4045-3e28-4d3e-8024-b2bc5b4b050c" providerId="AD" clId="Web-{4AB482FE-9ABC-248F-16AA-D90AA4AD625F}" dt="2024-08-30T21:02:12.146" v="1"/>
        <pc:sldMkLst>
          <pc:docMk/>
          <pc:sldMk cId="1064813799" sldId="2147308794"/>
        </pc:sldMkLst>
      </pc:sldChg>
    </pc:docChg>
  </pc:docChgLst>
  <pc:docChgLst>
    <pc:chgData name="Chu, Minh N" userId="S::minh.n.chu@intel.com::c97b96a3-d890-4ba0-b737-fca71ed5af54" providerId="AD" clId="Web-{82BCF822-5E80-3D1E-2989-730EE9873522}"/>
    <pc:docChg chg="sldOrd modSection">
      <pc:chgData name="Chu, Minh N" userId="S::minh.n.chu@intel.com::c97b96a3-d890-4ba0-b737-fca71ed5af54" providerId="AD" clId="Web-{82BCF822-5E80-3D1E-2989-730EE9873522}" dt="2024-06-25T19:23:29.502" v="1"/>
      <pc:docMkLst>
        <pc:docMk/>
      </pc:docMkLst>
      <pc:sldChg chg="ord">
        <pc:chgData name="Chu, Minh N" userId="S::minh.n.chu@intel.com::c97b96a3-d890-4ba0-b737-fca71ed5af54" providerId="AD" clId="Web-{82BCF822-5E80-3D1E-2989-730EE9873522}" dt="2024-06-25T19:23:29.502" v="1"/>
        <pc:sldMkLst>
          <pc:docMk/>
          <pc:sldMk cId="1799206781" sldId="2134096156"/>
        </pc:sldMkLst>
      </pc:sldChg>
      <pc:sldChg chg="ord">
        <pc:chgData name="Chu, Minh N" userId="S::minh.n.chu@intel.com::c97b96a3-d890-4ba0-b737-fca71ed5af54" providerId="AD" clId="Web-{82BCF822-5E80-3D1E-2989-730EE9873522}" dt="2024-06-25T19:10:25.225" v="0"/>
        <pc:sldMkLst>
          <pc:docMk/>
          <pc:sldMk cId="4129634981" sldId="2147308667"/>
        </pc:sldMkLst>
      </pc:sldChg>
    </pc:docChg>
  </pc:docChgLst>
  <pc:docChgLst>
    <pc:chgData name="Ismail Sherif, Khader Shareef" userId="eb11240b-6921-410b-a08f-2120e2e1daf8" providerId="ADAL" clId="{7B0A8DAA-F0E5-46D9-B3BF-D41B9F203AD3}"/>
    <pc:docChg chg="mod">
      <pc:chgData name="Ismail Sherif, Khader Shareef" userId="eb11240b-6921-410b-a08f-2120e2e1daf8" providerId="ADAL" clId="{7B0A8DAA-F0E5-46D9-B3BF-D41B9F203AD3}" dt="2025-01-09T17:47:17.172" v="1"/>
      <pc:docMkLst>
        <pc:docMk/>
      </pc:docMkLst>
    </pc:docChg>
  </pc:docChgLst>
  <pc:docChgLst>
    <pc:chgData name="Faezal, Siti Farhah Razanah" userId="S::siti.farhah.razanah.faezal@intel.com::4712cca1-f79b-4faa-b7da-ec295971fa83" providerId="AD" clId="Web-{B87FB993-74D8-6D82-A212-88889F952253}"/>
    <pc:docChg chg="modSld">
      <pc:chgData name="Faezal, Siti Farhah Razanah" userId="S::siti.farhah.razanah.faezal@intel.com::4712cca1-f79b-4faa-b7da-ec295971fa83" providerId="AD" clId="Web-{B87FB993-74D8-6D82-A212-88889F952253}" dt="2024-09-24T09:06:10.797" v="4" actId="1076"/>
      <pc:docMkLst>
        <pc:docMk/>
      </pc:docMkLst>
      <pc:sldChg chg="modSp">
        <pc:chgData name="Faezal, Siti Farhah Razanah" userId="S::siti.farhah.razanah.faezal@intel.com::4712cca1-f79b-4faa-b7da-ec295971fa83" providerId="AD" clId="Web-{B87FB993-74D8-6D82-A212-88889F952253}" dt="2024-09-24T09:06:10.797" v="4" actId="1076"/>
        <pc:sldMkLst>
          <pc:docMk/>
          <pc:sldMk cId="311973740" sldId="629"/>
        </pc:sldMkLst>
        <pc:picChg chg="mod">
          <ac:chgData name="Faezal, Siti Farhah Razanah" userId="S::siti.farhah.razanah.faezal@intel.com::4712cca1-f79b-4faa-b7da-ec295971fa83" providerId="AD" clId="Web-{B87FB993-74D8-6D82-A212-88889F952253}" dt="2024-09-24T09:06:10.797" v="4" actId="1076"/>
          <ac:picMkLst>
            <pc:docMk/>
            <pc:sldMk cId="311973740" sldId="629"/>
            <ac:picMk id="3" creationId="{3535B9AD-2A3F-5B65-239A-29BF5098FEBF}"/>
          </ac:picMkLst>
        </pc:picChg>
      </pc:sldChg>
      <pc:sldChg chg="modSp">
        <pc:chgData name="Faezal, Siti Farhah Razanah" userId="S::siti.farhah.razanah.faezal@intel.com::4712cca1-f79b-4faa-b7da-ec295971fa83" providerId="AD" clId="Web-{B87FB993-74D8-6D82-A212-88889F952253}" dt="2024-09-24T09:05:28.077" v="3" actId="1076"/>
        <pc:sldMkLst>
          <pc:docMk/>
          <pc:sldMk cId="1906283465" sldId="2147308732"/>
        </pc:sldMkLst>
        <pc:picChg chg="mod">
          <ac:chgData name="Faezal, Siti Farhah Razanah" userId="S::siti.farhah.razanah.faezal@intel.com::4712cca1-f79b-4faa-b7da-ec295971fa83" providerId="AD" clId="Web-{B87FB993-74D8-6D82-A212-88889F952253}" dt="2024-09-24T09:05:28.077" v="3" actId="1076"/>
          <ac:picMkLst>
            <pc:docMk/>
            <pc:sldMk cId="1906283465" sldId="2147308732"/>
            <ac:picMk id="11" creationId="{F6364CD2-7C41-A281-09D8-7160CA6B66BC}"/>
          </ac:picMkLst>
        </pc:picChg>
      </pc:sldChg>
    </pc:docChg>
  </pc:docChgLst>
  <pc:docChgLst>
    <pc:chgData name="Ahmad, Muhammad Asnawi" userId="S::muhammad.asnawi.ahmad@intel.com::80d3fe7f-47ec-4df9-8819-4e92765d69fe" providerId="AD" clId="Web-{3C97CD6C-7DC4-39CA-CAEF-629E5B2DD9F2}"/>
    <pc:docChg chg="sldOrd">
      <pc:chgData name="Ahmad, Muhammad Asnawi" userId="S::muhammad.asnawi.ahmad@intel.com::80d3fe7f-47ec-4df9-8819-4e92765d69fe" providerId="AD" clId="Web-{3C97CD6C-7DC4-39CA-CAEF-629E5B2DD9F2}" dt="2024-07-18T01:15:21.679" v="0"/>
      <pc:docMkLst>
        <pc:docMk/>
      </pc:docMkLst>
      <pc:sldChg chg="ord">
        <pc:chgData name="Ahmad, Muhammad Asnawi" userId="S::muhammad.asnawi.ahmad@intel.com::80d3fe7f-47ec-4df9-8819-4e92765d69fe" providerId="AD" clId="Web-{3C97CD6C-7DC4-39CA-CAEF-629E5B2DD9F2}" dt="2024-07-18T01:15:21.679" v="0"/>
        <pc:sldMkLst>
          <pc:docMk/>
          <pc:sldMk cId="311973740" sldId="629"/>
        </pc:sldMkLst>
      </pc:sldChg>
    </pc:docChg>
  </pc:docChgLst>
  <pc:docChgLst>
    <pc:chgData name="Ng, Shan Jia" userId="S::shan.jia.ng@intel.com::50ebb192-d1b0-4106-a66f-0a4767b23b52" providerId="AD" clId="Web-{36D01847-AAC6-A555-6F82-6DE4564C9181}"/>
    <pc:docChg chg="sldOrd">
      <pc:chgData name="Ng, Shan Jia" userId="S::shan.jia.ng@intel.com::50ebb192-d1b0-4106-a66f-0a4767b23b52" providerId="AD" clId="Web-{36D01847-AAC6-A555-6F82-6DE4564C9181}" dt="2024-09-18T13:21:29.277" v="0"/>
      <pc:docMkLst>
        <pc:docMk/>
      </pc:docMkLst>
      <pc:sldChg chg="ord">
        <pc:chgData name="Ng, Shan Jia" userId="S::shan.jia.ng@intel.com::50ebb192-d1b0-4106-a66f-0a4767b23b52" providerId="AD" clId="Web-{36D01847-AAC6-A555-6F82-6DE4564C9181}" dt="2024-09-18T13:21:29.277" v="0"/>
        <pc:sldMkLst>
          <pc:docMk/>
          <pc:sldMk cId="774562891" sldId="2147308708"/>
        </pc:sldMkLst>
      </pc:sldChg>
    </pc:docChg>
  </pc:docChgLst>
  <pc:docChgLst>
    <pc:chgData name="Rao, Archana" userId="ef88f189-bde7-4cb0-9deb-3326c9c508e7" providerId="ADAL" clId="{05249639-C349-4D92-8DD6-C9B6BD66360C}"/>
    <pc:docChg chg="sldOrd">
      <pc:chgData name="Rao, Archana" userId="ef88f189-bde7-4cb0-9deb-3326c9c508e7" providerId="ADAL" clId="{05249639-C349-4D92-8DD6-C9B6BD66360C}" dt="2024-08-02T03:00:26.905" v="0" actId="20578"/>
      <pc:docMkLst>
        <pc:docMk/>
      </pc:docMkLst>
      <pc:sldChg chg="ord">
        <pc:chgData name="Rao, Archana" userId="ef88f189-bde7-4cb0-9deb-3326c9c508e7" providerId="ADAL" clId="{05249639-C349-4D92-8DD6-C9B6BD66360C}" dt="2024-08-02T03:00:26.905" v="0" actId="20578"/>
        <pc:sldMkLst>
          <pc:docMk/>
          <pc:sldMk cId="600500792" sldId="2147308746"/>
        </pc:sldMkLst>
      </pc:sldChg>
    </pc:docChg>
  </pc:docChgLst>
  <pc:docChgLst>
    <pc:chgData name="Ismail Sherif, Khader Shareef" userId="eb11240b-6921-410b-a08f-2120e2e1daf8" providerId="ADAL" clId="{522F2C65-25B1-442C-9A24-68E784431A32}"/>
    <pc:docChg chg="modSld">
      <pc:chgData name="Ismail Sherif, Khader Shareef" userId="eb11240b-6921-410b-a08f-2120e2e1daf8" providerId="ADAL" clId="{522F2C65-25B1-442C-9A24-68E784431A32}" dt="2024-06-25T17:50:30.177" v="1" actId="20577"/>
      <pc:docMkLst>
        <pc:docMk/>
      </pc:docMkLst>
      <pc:sldChg chg="modSp mod">
        <pc:chgData name="Ismail Sherif, Khader Shareef" userId="eb11240b-6921-410b-a08f-2120e2e1daf8" providerId="ADAL" clId="{522F2C65-25B1-442C-9A24-68E784431A32}" dt="2024-06-25T17:50:30.177" v="1" actId="20577"/>
        <pc:sldMkLst>
          <pc:docMk/>
          <pc:sldMk cId="3102934450" sldId="262"/>
        </pc:sldMkLst>
        <pc:spChg chg="mod">
          <ac:chgData name="Ismail Sherif, Khader Shareef" userId="eb11240b-6921-410b-a08f-2120e2e1daf8" providerId="ADAL" clId="{522F2C65-25B1-442C-9A24-68E784431A32}" dt="2024-06-25T17:50:30.177" v="1" actId="20577"/>
          <ac:spMkLst>
            <pc:docMk/>
            <pc:sldMk cId="3102934450" sldId="262"/>
            <ac:spMk id="9" creationId="{ABEAF9F9-E88D-44A4-A1B6-BAA2E532B65E}"/>
          </ac:spMkLst>
        </pc:spChg>
      </pc:sldChg>
    </pc:docChg>
  </pc:docChgLst>
  <pc:docChgLst>
    <pc:chgData name="Boscu, Ionut" userId="25b2245c-cd78-4665-a6cb-acd6e4428b99" providerId="ADAL" clId="{02AC450C-7E4E-47DF-AEA1-FECE602440DA}"/>
    <pc:docChg chg="sldOrd">
      <pc:chgData name="Boscu, Ionut" userId="25b2245c-cd78-4665-a6cb-acd6e4428b99" providerId="ADAL" clId="{02AC450C-7E4E-47DF-AEA1-FECE602440DA}" dt="2024-10-07T11:25:28.826" v="0" actId="20578"/>
      <pc:docMkLst>
        <pc:docMk/>
      </pc:docMkLst>
      <pc:sldChg chg="ord">
        <pc:chgData name="Boscu, Ionut" userId="25b2245c-cd78-4665-a6cb-acd6e4428b99" providerId="ADAL" clId="{02AC450C-7E4E-47DF-AEA1-FECE602440DA}" dt="2024-10-07T11:25:28.826" v="0" actId="20578"/>
        <pc:sldMkLst>
          <pc:docMk/>
          <pc:sldMk cId="4103404846" sldId="2147308747"/>
        </pc:sldMkLst>
      </pc:sldChg>
    </pc:docChg>
  </pc:docChgLst>
  <pc:docChgLst>
    <pc:chgData name="VK Mahalaxmi" userId="S::vk.mahalaxmi@intel.com::4341ada6-35dd-43c3-96c3-f00c1f726d53" providerId="AD" clId="Web-{653FC9E6-7929-573A-88BE-EB1D80BCDC59}"/>
    <pc:docChg chg="modSld">
      <pc:chgData name="VK Mahalaxmi" userId="S::vk.mahalaxmi@intel.com::4341ada6-35dd-43c3-96c3-f00c1f726d53" providerId="AD" clId="Web-{653FC9E6-7929-573A-88BE-EB1D80BCDC59}" dt="2024-07-02T09:11:39.826" v="19"/>
      <pc:docMkLst>
        <pc:docMk/>
      </pc:docMkLst>
      <pc:sldChg chg="modSp">
        <pc:chgData name="VK Mahalaxmi" userId="S::vk.mahalaxmi@intel.com::4341ada6-35dd-43c3-96c3-f00c1f726d53" providerId="AD" clId="Web-{653FC9E6-7929-573A-88BE-EB1D80BCDC59}" dt="2024-07-02T09:11:39.826" v="19"/>
        <pc:sldMkLst>
          <pc:docMk/>
          <pc:sldMk cId="340328169" sldId="2147308737"/>
        </pc:sldMkLst>
        <pc:graphicFrameChg chg="mod modGraphic">
          <ac:chgData name="VK Mahalaxmi" userId="S::vk.mahalaxmi@intel.com::4341ada6-35dd-43c3-96c3-f00c1f726d53" providerId="AD" clId="Web-{653FC9E6-7929-573A-88BE-EB1D80BCDC59}" dt="2024-07-02T09:11:39.826" v="19"/>
          <ac:graphicFrameMkLst>
            <pc:docMk/>
            <pc:sldMk cId="340328169" sldId="2147308737"/>
            <ac:graphicFrameMk id="5" creationId="{88E04253-085C-8C5B-BBF5-1A1E45DBE07E}"/>
          </ac:graphicFrameMkLst>
        </pc:graphicFrameChg>
      </pc:sldChg>
    </pc:docChg>
  </pc:docChgLst>
  <pc:docChgLst>
    <pc:chgData name="Brand, Eli" userId="5780b2ca-c89d-4245-a10e-8b18d6df9555" providerId="ADAL" clId="{16FC2CD8-0089-41B8-836C-D078E9FCDBB9}"/>
    <pc:docChg chg="sldOrd">
      <pc:chgData name="Brand, Eli" userId="5780b2ca-c89d-4245-a10e-8b18d6df9555" providerId="ADAL" clId="{16FC2CD8-0089-41B8-836C-D078E9FCDBB9}" dt="2024-06-26T04:46:31.754" v="0" actId="20578"/>
      <pc:docMkLst>
        <pc:docMk/>
      </pc:docMkLst>
      <pc:sldChg chg="ord">
        <pc:chgData name="Brand, Eli" userId="5780b2ca-c89d-4245-a10e-8b18d6df9555" providerId="ADAL" clId="{16FC2CD8-0089-41B8-836C-D078E9FCDBB9}" dt="2024-06-26T04:46:31.754" v="0" actId="20578"/>
        <pc:sldMkLst>
          <pc:docMk/>
          <pc:sldMk cId="569046616" sldId="2147308607"/>
        </pc:sldMkLst>
      </pc:sldChg>
    </pc:docChg>
  </pc:docChgLst>
  <pc:docChgLst>
    <pc:chgData name="Nelson, Spencer" userId="124c155b-e1bf-4d8e-a57e-4ece3c5e645c" providerId="ADAL" clId="{E457C0AA-A9DE-45AF-BBDF-A36BF04D6DBC}"/>
    <pc:docChg chg="undo custSel modSld">
      <pc:chgData name="Nelson, Spencer" userId="124c155b-e1bf-4d8e-a57e-4ece3c5e645c" providerId="ADAL" clId="{E457C0AA-A9DE-45AF-BBDF-A36BF04D6DBC}" dt="2024-07-03T19:29:45.589" v="4" actId="14734"/>
      <pc:docMkLst>
        <pc:docMk/>
      </pc:docMkLst>
      <pc:sldChg chg="modSp mod">
        <pc:chgData name="Nelson, Spencer" userId="124c155b-e1bf-4d8e-a57e-4ece3c5e645c" providerId="ADAL" clId="{E457C0AA-A9DE-45AF-BBDF-A36BF04D6DBC}" dt="2024-07-03T19:29:45.589" v="4" actId="14734"/>
        <pc:sldMkLst>
          <pc:docMk/>
          <pc:sldMk cId="2119494149" sldId="684"/>
        </pc:sldMkLst>
        <pc:graphicFrameChg chg="modGraphic">
          <ac:chgData name="Nelson, Spencer" userId="124c155b-e1bf-4d8e-a57e-4ece3c5e645c" providerId="ADAL" clId="{E457C0AA-A9DE-45AF-BBDF-A36BF04D6DBC}" dt="2024-07-03T19:29:17.274" v="2" actId="14734"/>
          <ac:graphicFrameMkLst>
            <pc:docMk/>
            <pc:sldMk cId="2119494149" sldId="684"/>
            <ac:graphicFrameMk id="3" creationId="{5DBCA7F8-D41D-5644-4EC0-5C9830BD777C}"/>
          </ac:graphicFrameMkLst>
        </pc:graphicFrameChg>
        <pc:graphicFrameChg chg="modGraphic">
          <ac:chgData name="Nelson, Spencer" userId="124c155b-e1bf-4d8e-a57e-4ece3c5e645c" providerId="ADAL" clId="{E457C0AA-A9DE-45AF-BBDF-A36BF04D6DBC}" dt="2024-07-03T19:29:45.589" v="4" actId="14734"/>
          <ac:graphicFrameMkLst>
            <pc:docMk/>
            <pc:sldMk cId="2119494149" sldId="684"/>
            <ac:graphicFrameMk id="7" creationId="{C304B7DD-D6AD-01C4-BC7F-B25048F69D4C}"/>
          </ac:graphicFrameMkLst>
        </pc:graphicFrame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_80000061_95ADAF77.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_80000118_739681A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diagrams/_rels/data3.xml.rels><?xml version="1.0" encoding="UTF-8" standalone="yes"?>
<Relationships xmlns="http://schemas.openxmlformats.org/package/2006/relationships"><Relationship Id="rId8" Type="http://schemas.openxmlformats.org/officeDocument/2006/relationships/hyperlink" Target="http://writing-the-wrongs.blogspot.com/2010_04_01_archive.html" TargetMode="External"/><Relationship Id="rId3" Type="http://schemas.openxmlformats.org/officeDocument/2006/relationships/image" Target="../media/image131.png"/><Relationship Id="rId7" Type="http://schemas.openxmlformats.org/officeDocument/2006/relationships/image" Target="../media/image134.jpeg"/><Relationship Id="rId2" Type="http://schemas.openxmlformats.org/officeDocument/2006/relationships/hyperlink" Target="https://programmingisfun.com/debugging-buddy-duck-programming/" TargetMode="External"/><Relationship Id="rId1" Type="http://schemas.openxmlformats.org/officeDocument/2006/relationships/image" Target="../media/image130.gif"/><Relationship Id="rId6" Type="http://schemas.openxmlformats.org/officeDocument/2006/relationships/hyperlink" Target="https://kenscourses.com/tc101fall2016/syndicated/verification-and-validation-2/" TargetMode="External"/><Relationship Id="rId5" Type="http://schemas.openxmlformats.org/officeDocument/2006/relationships/image" Target="../media/image133.jpeg"/><Relationship Id="rId4" Type="http://schemas.openxmlformats.org/officeDocument/2006/relationships/image" Target="../media/image132.svg"/></Relationships>
</file>

<file path=ppt/diagrams/_rels/drawing3.xml.rels><?xml version="1.0" encoding="UTF-8" standalone="yes"?>
<Relationships xmlns="http://schemas.openxmlformats.org/package/2006/relationships"><Relationship Id="rId8" Type="http://schemas.openxmlformats.org/officeDocument/2006/relationships/hyperlink" Target="http://writing-the-wrongs.blogspot.com/2010_04_01_archive.html" TargetMode="External"/><Relationship Id="rId3" Type="http://schemas.openxmlformats.org/officeDocument/2006/relationships/image" Target="../media/image131.png"/><Relationship Id="rId7" Type="http://schemas.openxmlformats.org/officeDocument/2006/relationships/image" Target="../media/image134.jpeg"/><Relationship Id="rId2" Type="http://schemas.openxmlformats.org/officeDocument/2006/relationships/hyperlink" Target="https://programmingisfun.com/debugging-buddy-duck-programming/" TargetMode="External"/><Relationship Id="rId1" Type="http://schemas.openxmlformats.org/officeDocument/2006/relationships/image" Target="../media/image130.gif"/><Relationship Id="rId6" Type="http://schemas.openxmlformats.org/officeDocument/2006/relationships/hyperlink" Target="https://kenscourses.com/tc101fall2016/syndicated/verification-and-validation-2/" TargetMode="External"/><Relationship Id="rId5" Type="http://schemas.openxmlformats.org/officeDocument/2006/relationships/image" Target="../media/image133.jpeg"/><Relationship Id="rId4" Type="http://schemas.openxmlformats.org/officeDocument/2006/relationships/image" Target="../media/image1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6A7103-C47E-4DB5-942C-A48AED33965F}" type="doc">
      <dgm:prSet loTypeId="urn:microsoft.com/office/officeart/2005/8/layout/process1" loCatId="process" qsTypeId="urn:microsoft.com/office/officeart/2005/8/quickstyle/simple1" qsCatId="simple" csTypeId="urn:microsoft.com/office/officeart/2005/8/colors/accent1_2" csCatId="accent1" phldr="1"/>
      <dgm:spPr/>
    </dgm:pt>
    <dgm:pt modelId="{D9E4DE90-5639-491D-B976-32BE91AA9F70}">
      <dgm:prSet phldrT="[Text]"/>
      <dgm:spPr/>
      <dgm:t>
        <a:bodyPr/>
        <a:lstStyle/>
        <a:p>
          <a:r>
            <a:rPr lang="en-US"/>
            <a:t>+V3P3A/+V5A</a:t>
          </a:r>
        </a:p>
      </dgm:t>
    </dgm:pt>
    <dgm:pt modelId="{D314DFDA-5F63-4A59-9403-7D095DDD5D46}" type="parTrans" cxnId="{582CB9D7-57BA-46FB-84BB-C91CB10A8DE8}">
      <dgm:prSet/>
      <dgm:spPr/>
      <dgm:t>
        <a:bodyPr/>
        <a:lstStyle/>
        <a:p>
          <a:endParaRPr lang="en-US"/>
        </a:p>
      </dgm:t>
    </dgm:pt>
    <dgm:pt modelId="{738196B6-C274-4628-9E9A-5EEE1869CAFD}" type="sibTrans" cxnId="{582CB9D7-57BA-46FB-84BB-C91CB10A8DE8}">
      <dgm:prSet/>
      <dgm:spPr/>
      <dgm:t>
        <a:bodyPr/>
        <a:lstStyle/>
        <a:p>
          <a:endParaRPr lang="en-US"/>
        </a:p>
      </dgm:t>
    </dgm:pt>
    <dgm:pt modelId="{5F789F24-D55C-4546-B9CC-C88B8C9E99C1}">
      <dgm:prSet phldrT="[Text]"/>
      <dgm:spPr/>
      <dgm:t>
        <a:bodyPr/>
        <a:lstStyle/>
        <a:p>
          <a:r>
            <a:rPr lang="en-US"/>
            <a:t>+V1P8A</a:t>
          </a:r>
        </a:p>
      </dgm:t>
    </dgm:pt>
    <dgm:pt modelId="{735F9B0D-C9FE-4550-83A2-6573DBD656DC}" type="parTrans" cxnId="{E1BE6F23-26DC-4718-9548-FA7E606FD713}">
      <dgm:prSet/>
      <dgm:spPr/>
      <dgm:t>
        <a:bodyPr/>
        <a:lstStyle/>
        <a:p>
          <a:endParaRPr lang="en-US"/>
        </a:p>
      </dgm:t>
    </dgm:pt>
    <dgm:pt modelId="{9016416B-124E-4038-9FC0-A029F0405BB7}" type="sibTrans" cxnId="{E1BE6F23-26DC-4718-9548-FA7E606FD713}">
      <dgm:prSet/>
      <dgm:spPr/>
      <dgm:t>
        <a:bodyPr/>
        <a:lstStyle/>
        <a:p>
          <a:endParaRPr lang="en-US"/>
        </a:p>
      </dgm:t>
    </dgm:pt>
    <dgm:pt modelId="{0C557A32-F3AA-4553-A748-A934BC367B21}">
      <dgm:prSet phldrT="[Text]"/>
      <dgm:spPr/>
      <dgm:t>
        <a:bodyPr/>
        <a:lstStyle/>
        <a:p>
          <a:r>
            <a:rPr lang="en-US"/>
            <a:t>+VCCPRIM_3P3</a:t>
          </a:r>
        </a:p>
      </dgm:t>
    </dgm:pt>
    <dgm:pt modelId="{71EFCC93-1727-49DF-8DC7-3208176B1709}" type="parTrans" cxnId="{37B7A93C-139A-4716-B351-9039DFDFC921}">
      <dgm:prSet/>
      <dgm:spPr/>
      <dgm:t>
        <a:bodyPr/>
        <a:lstStyle/>
        <a:p>
          <a:endParaRPr lang="en-US"/>
        </a:p>
      </dgm:t>
    </dgm:pt>
    <dgm:pt modelId="{475DA59B-25C4-4DB6-B7B3-1460854B059C}" type="sibTrans" cxnId="{37B7A93C-139A-4716-B351-9039DFDFC921}">
      <dgm:prSet/>
      <dgm:spPr/>
      <dgm:t>
        <a:bodyPr/>
        <a:lstStyle/>
        <a:p>
          <a:endParaRPr lang="en-US"/>
        </a:p>
      </dgm:t>
    </dgm:pt>
    <dgm:pt modelId="{BAB0FC9E-ED44-4CF7-83EF-879E8E0427AE}">
      <dgm:prSet/>
      <dgm:spPr/>
      <dgm:t>
        <a:bodyPr/>
        <a:lstStyle/>
        <a:p>
          <a:r>
            <a:rPr lang="en-US"/>
            <a:t>+VCCPRIM_IO</a:t>
          </a:r>
        </a:p>
      </dgm:t>
    </dgm:pt>
    <dgm:pt modelId="{E517053E-2B86-4646-8578-E6DF14BB599A}" type="parTrans" cxnId="{0B605A01-BA6E-420C-9E55-C521C71561F8}">
      <dgm:prSet/>
      <dgm:spPr/>
      <dgm:t>
        <a:bodyPr/>
        <a:lstStyle/>
        <a:p>
          <a:endParaRPr lang="en-US"/>
        </a:p>
      </dgm:t>
    </dgm:pt>
    <dgm:pt modelId="{11D26CD0-5E11-4C25-A2E6-33A9A38F2C9D}" type="sibTrans" cxnId="{0B605A01-BA6E-420C-9E55-C521C71561F8}">
      <dgm:prSet/>
      <dgm:spPr/>
      <dgm:t>
        <a:bodyPr/>
        <a:lstStyle/>
        <a:p>
          <a:endParaRPr lang="en-US"/>
        </a:p>
      </dgm:t>
    </dgm:pt>
    <dgm:pt modelId="{DAB56DC7-12C7-4E6B-B19E-C288D804122D}">
      <dgm:prSet/>
      <dgm:spPr/>
      <dgm:t>
        <a:bodyPr/>
        <a:lstStyle/>
        <a:p>
          <a:r>
            <a:rPr lang="en-US"/>
            <a:t>+VCCPRIM_VNNAON</a:t>
          </a:r>
        </a:p>
      </dgm:t>
    </dgm:pt>
    <dgm:pt modelId="{F67995E4-E1EF-4876-B265-BAD7C689EDE1}" type="parTrans" cxnId="{C0C06F4E-48AE-4C9E-90D3-7F61C1FF52F5}">
      <dgm:prSet/>
      <dgm:spPr/>
      <dgm:t>
        <a:bodyPr/>
        <a:lstStyle/>
        <a:p>
          <a:endParaRPr lang="en-US"/>
        </a:p>
      </dgm:t>
    </dgm:pt>
    <dgm:pt modelId="{A1B4B9B7-B8A3-496F-B7DA-A9BE41B6B16C}" type="sibTrans" cxnId="{C0C06F4E-48AE-4C9E-90D3-7F61C1FF52F5}">
      <dgm:prSet/>
      <dgm:spPr/>
      <dgm:t>
        <a:bodyPr/>
        <a:lstStyle/>
        <a:p>
          <a:endParaRPr lang="en-US"/>
        </a:p>
      </dgm:t>
    </dgm:pt>
    <dgm:pt modelId="{D8FF48C6-F77E-473E-9788-6FA472EB9F77}" type="pres">
      <dgm:prSet presAssocID="{576A7103-C47E-4DB5-942C-A48AED33965F}" presName="Name0" presStyleCnt="0">
        <dgm:presLayoutVars>
          <dgm:dir/>
          <dgm:resizeHandles val="exact"/>
        </dgm:presLayoutVars>
      </dgm:prSet>
      <dgm:spPr/>
    </dgm:pt>
    <dgm:pt modelId="{0300E6FC-0715-4D4D-B572-EAC10F6F367E}" type="pres">
      <dgm:prSet presAssocID="{D9E4DE90-5639-491D-B976-32BE91AA9F70}" presName="node" presStyleLbl="node1" presStyleIdx="0" presStyleCnt="5">
        <dgm:presLayoutVars>
          <dgm:bulletEnabled val="1"/>
        </dgm:presLayoutVars>
      </dgm:prSet>
      <dgm:spPr/>
    </dgm:pt>
    <dgm:pt modelId="{6194752E-8E9A-4FA5-8F09-264106F7D485}" type="pres">
      <dgm:prSet presAssocID="{738196B6-C274-4628-9E9A-5EEE1869CAFD}" presName="sibTrans" presStyleLbl="sibTrans2D1" presStyleIdx="0" presStyleCnt="4"/>
      <dgm:spPr/>
    </dgm:pt>
    <dgm:pt modelId="{56E02F8E-57E8-4B31-BB65-215A6CBC1FFB}" type="pres">
      <dgm:prSet presAssocID="{738196B6-C274-4628-9E9A-5EEE1869CAFD}" presName="connectorText" presStyleLbl="sibTrans2D1" presStyleIdx="0" presStyleCnt="4"/>
      <dgm:spPr/>
    </dgm:pt>
    <dgm:pt modelId="{587BC6F8-E6FD-400B-8F33-0894E4EB4E38}" type="pres">
      <dgm:prSet presAssocID="{5F789F24-D55C-4546-B9CC-C88B8C9E99C1}" presName="node" presStyleLbl="node1" presStyleIdx="1" presStyleCnt="5">
        <dgm:presLayoutVars>
          <dgm:bulletEnabled val="1"/>
        </dgm:presLayoutVars>
      </dgm:prSet>
      <dgm:spPr/>
    </dgm:pt>
    <dgm:pt modelId="{A998EFB4-0876-4BBE-9776-5F3EF1A70159}" type="pres">
      <dgm:prSet presAssocID="{9016416B-124E-4038-9FC0-A029F0405BB7}" presName="sibTrans" presStyleLbl="sibTrans2D1" presStyleIdx="1" presStyleCnt="4"/>
      <dgm:spPr/>
    </dgm:pt>
    <dgm:pt modelId="{9BFDE8EB-ED1B-4508-985A-CF5445E5C7FB}" type="pres">
      <dgm:prSet presAssocID="{9016416B-124E-4038-9FC0-A029F0405BB7}" presName="connectorText" presStyleLbl="sibTrans2D1" presStyleIdx="1" presStyleCnt="4"/>
      <dgm:spPr/>
    </dgm:pt>
    <dgm:pt modelId="{34EADBEC-E45F-4844-9B6C-2D28DA669B4B}" type="pres">
      <dgm:prSet presAssocID="{0C557A32-F3AA-4553-A748-A934BC367B21}" presName="node" presStyleLbl="node1" presStyleIdx="2" presStyleCnt="5">
        <dgm:presLayoutVars>
          <dgm:bulletEnabled val="1"/>
        </dgm:presLayoutVars>
      </dgm:prSet>
      <dgm:spPr/>
    </dgm:pt>
    <dgm:pt modelId="{A57723A5-8589-4A59-A324-AF35FF8DAC17}" type="pres">
      <dgm:prSet presAssocID="{475DA59B-25C4-4DB6-B7B3-1460854B059C}" presName="sibTrans" presStyleLbl="sibTrans2D1" presStyleIdx="2" presStyleCnt="4"/>
      <dgm:spPr/>
    </dgm:pt>
    <dgm:pt modelId="{7880568C-70B6-4A3F-B811-99453289B619}" type="pres">
      <dgm:prSet presAssocID="{475DA59B-25C4-4DB6-B7B3-1460854B059C}" presName="connectorText" presStyleLbl="sibTrans2D1" presStyleIdx="2" presStyleCnt="4"/>
      <dgm:spPr/>
    </dgm:pt>
    <dgm:pt modelId="{0069E1BB-19C5-46D7-B393-D72E5797A6CE}" type="pres">
      <dgm:prSet presAssocID="{DAB56DC7-12C7-4E6B-B19E-C288D804122D}" presName="node" presStyleLbl="node1" presStyleIdx="3" presStyleCnt="5">
        <dgm:presLayoutVars>
          <dgm:bulletEnabled val="1"/>
        </dgm:presLayoutVars>
      </dgm:prSet>
      <dgm:spPr/>
    </dgm:pt>
    <dgm:pt modelId="{DFAC99D2-102E-4309-9317-885EF4404578}" type="pres">
      <dgm:prSet presAssocID="{A1B4B9B7-B8A3-496F-B7DA-A9BE41B6B16C}" presName="sibTrans" presStyleLbl="sibTrans2D1" presStyleIdx="3" presStyleCnt="4"/>
      <dgm:spPr/>
    </dgm:pt>
    <dgm:pt modelId="{EC4FB406-060E-4903-AE9C-9742BFD62FE7}" type="pres">
      <dgm:prSet presAssocID="{A1B4B9B7-B8A3-496F-B7DA-A9BE41B6B16C}" presName="connectorText" presStyleLbl="sibTrans2D1" presStyleIdx="3" presStyleCnt="4"/>
      <dgm:spPr/>
    </dgm:pt>
    <dgm:pt modelId="{ACCF665E-BC7A-4499-B8E6-D4092D4CA682}" type="pres">
      <dgm:prSet presAssocID="{BAB0FC9E-ED44-4CF7-83EF-879E8E0427AE}" presName="node" presStyleLbl="node1" presStyleIdx="4" presStyleCnt="5">
        <dgm:presLayoutVars>
          <dgm:bulletEnabled val="1"/>
        </dgm:presLayoutVars>
      </dgm:prSet>
      <dgm:spPr/>
    </dgm:pt>
  </dgm:ptLst>
  <dgm:cxnLst>
    <dgm:cxn modelId="{0B605A01-BA6E-420C-9E55-C521C71561F8}" srcId="{576A7103-C47E-4DB5-942C-A48AED33965F}" destId="{BAB0FC9E-ED44-4CF7-83EF-879E8E0427AE}" srcOrd="4" destOrd="0" parTransId="{E517053E-2B86-4646-8578-E6DF14BB599A}" sibTransId="{11D26CD0-5E11-4C25-A2E6-33A9A38F2C9D}"/>
    <dgm:cxn modelId="{45118601-A200-4D4F-8B42-00EDC66EBFD1}" type="presOf" srcId="{738196B6-C274-4628-9E9A-5EEE1869CAFD}" destId="{56E02F8E-57E8-4B31-BB65-215A6CBC1FFB}" srcOrd="1" destOrd="0" presId="urn:microsoft.com/office/officeart/2005/8/layout/process1"/>
    <dgm:cxn modelId="{E058620F-E083-4527-ADFD-3F5E008FD953}" type="presOf" srcId="{D9E4DE90-5639-491D-B976-32BE91AA9F70}" destId="{0300E6FC-0715-4D4D-B572-EAC10F6F367E}" srcOrd="0" destOrd="0" presId="urn:microsoft.com/office/officeart/2005/8/layout/process1"/>
    <dgm:cxn modelId="{E1BE6F23-26DC-4718-9548-FA7E606FD713}" srcId="{576A7103-C47E-4DB5-942C-A48AED33965F}" destId="{5F789F24-D55C-4546-B9CC-C88B8C9E99C1}" srcOrd="1" destOrd="0" parTransId="{735F9B0D-C9FE-4550-83A2-6573DBD656DC}" sibTransId="{9016416B-124E-4038-9FC0-A029F0405BB7}"/>
    <dgm:cxn modelId="{C273092E-1379-4AEC-995D-524C0E64E5DC}" type="presOf" srcId="{576A7103-C47E-4DB5-942C-A48AED33965F}" destId="{D8FF48C6-F77E-473E-9788-6FA472EB9F77}" srcOrd="0" destOrd="0" presId="urn:microsoft.com/office/officeart/2005/8/layout/process1"/>
    <dgm:cxn modelId="{5568322E-F717-4D8D-8BB1-4B36E80C19E4}" type="presOf" srcId="{A1B4B9B7-B8A3-496F-B7DA-A9BE41B6B16C}" destId="{DFAC99D2-102E-4309-9317-885EF4404578}" srcOrd="0" destOrd="0" presId="urn:microsoft.com/office/officeart/2005/8/layout/process1"/>
    <dgm:cxn modelId="{37B7A93C-139A-4716-B351-9039DFDFC921}" srcId="{576A7103-C47E-4DB5-942C-A48AED33965F}" destId="{0C557A32-F3AA-4553-A748-A934BC367B21}" srcOrd="2" destOrd="0" parTransId="{71EFCC93-1727-49DF-8DC7-3208176B1709}" sibTransId="{475DA59B-25C4-4DB6-B7B3-1460854B059C}"/>
    <dgm:cxn modelId="{0B45026D-EA77-429C-B1C4-BEC978274277}" type="presOf" srcId="{9016416B-124E-4038-9FC0-A029F0405BB7}" destId="{9BFDE8EB-ED1B-4508-985A-CF5445E5C7FB}" srcOrd="1" destOrd="0" presId="urn:microsoft.com/office/officeart/2005/8/layout/process1"/>
    <dgm:cxn modelId="{C0C06F4E-48AE-4C9E-90D3-7F61C1FF52F5}" srcId="{576A7103-C47E-4DB5-942C-A48AED33965F}" destId="{DAB56DC7-12C7-4E6B-B19E-C288D804122D}" srcOrd="3" destOrd="0" parTransId="{F67995E4-E1EF-4876-B265-BAD7C689EDE1}" sibTransId="{A1B4B9B7-B8A3-496F-B7DA-A9BE41B6B16C}"/>
    <dgm:cxn modelId="{7BA00078-CA9D-41D5-9122-172C7F6C6EA5}" type="presOf" srcId="{BAB0FC9E-ED44-4CF7-83EF-879E8E0427AE}" destId="{ACCF665E-BC7A-4499-B8E6-D4092D4CA682}" srcOrd="0" destOrd="0" presId="urn:microsoft.com/office/officeart/2005/8/layout/process1"/>
    <dgm:cxn modelId="{BD6EB394-8F03-4B68-8D61-25E3C19F53C9}" type="presOf" srcId="{A1B4B9B7-B8A3-496F-B7DA-A9BE41B6B16C}" destId="{EC4FB406-060E-4903-AE9C-9742BFD62FE7}" srcOrd="1" destOrd="0" presId="urn:microsoft.com/office/officeart/2005/8/layout/process1"/>
    <dgm:cxn modelId="{BD9C4798-C040-4963-81CF-510C16B84070}" type="presOf" srcId="{DAB56DC7-12C7-4E6B-B19E-C288D804122D}" destId="{0069E1BB-19C5-46D7-B393-D72E5797A6CE}" srcOrd="0" destOrd="0" presId="urn:microsoft.com/office/officeart/2005/8/layout/process1"/>
    <dgm:cxn modelId="{2BC6F7A6-7D44-4318-AB4E-11B9593F3D6D}" type="presOf" srcId="{9016416B-124E-4038-9FC0-A029F0405BB7}" destId="{A998EFB4-0876-4BBE-9776-5F3EF1A70159}" srcOrd="0" destOrd="0" presId="urn:microsoft.com/office/officeart/2005/8/layout/process1"/>
    <dgm:cxn modelId="{57AA88B7-E580-40F5-8D79-8AC3BDE30F75}" type="presOf" srcId="{475DA59B-25C4-4DB6-B7B3-1460854B059C}" destId="{A57723A5-8589-4A59-A324-AF35FF8DAC17}" srcOrd="0" destOrd="0" presId="urn:microsoft.com/office/officeart/2005/8/layout/process1"/>
    <dgm:cxn modelId="{582CB9D7-57BA-46FB-84BB-C91CB10A8DE8}" srcId="{576A7103-C47E-4DB5-942C-A48AED33965F}" destId="{D9E4DE90-5639-491D-B976-32BE91AA9F70}" srcOrd="0" destOrd="0" parTransId="{D314DFDA-5F63-4A59-9403-7D095DDD5D46}" sibTransId="{738196B6-C274-4628-9E9A-5EEE1869CAFD}"/>
    <dgm:cxn modelId="{D7A42CF5-1E82-4F3C-A9F7-3E1907940229}" type="presOf" srcId="{5F789F24-D55C-4546-B9CC-C88B8C9E99C1}" destId="{587BC6F8-E6FD-400B-8F33-0894E4EB4E38}" srcOrd="0" destOrd="0" presId="urn:microsoft.com/office/officeart/2005/8/layout/process1"/>
    <dgm:cxn modelId="{8F1012F6-F4CC-4DCC-ACD5-35815E1296A3}" type="presOf" srcId="{0C557A32-F3AA-4553-A748-A934BC367B21}" destId="{34EADBEC-E45F-4844-9B6C-2D28DA669B4B}" srcOrd="0" destOrd="0" presId="urn:microsoft.com/office/officeart/2005/8/layout/process1"/>
    <dgm:cxn modelId="{97521AFB-B102-4DB1-BC2D-38D852389498}" type="presOf" srcId="{738196B6-C274-4628-9E9A-5EEE1869CAFD}" destId="{6194752E-8E9A-4FA5-8F09-264106F7D485}" srcOrd="0" destOrd="0" presId="urn:microsoft.com/office/officeart/2005/8/layout/process1"/>
    <dgm:cxn modelId="{1C8374FE-3728-46B8-A7F1-353FE317BFA7}" type="presOf" srcId="{475DA59B-25C4-4DB6-B7B3-1460854B059C}" destId="{7880568C-70B6-4A3F-B811-99453289B619}" srcOrd="1" destOrd="0" presId="urn:microsoft.com/office/officeart/2005/8/layout/process1"/>
    <dgm:cxn modelId="{228721F8-9DE5-4172-91FA-597CF3F9344A}" type="presParOf" srcId="{D8FF48C6-F77E-473E-9788-6FA472EB9F77}" destId="{0300E6FC-0715-4D4D-B572-EAC10F6F367E}" srcOrd="0" destOrd="0" presId="urn:microsoft.com/office/officeart/2005/8/layout/process1"/>
    <dgm:cxn modelId="{3EECC9E3-3060-4694-AA81-3507FEE3664D}" type="presParOf" srcId="{D8FF48C6-F77E-473E-9788-6FA472EB9F77}" destId="{6194752E-8E9A-4FA5-8F09-264106F7D485}" srcOrd="1" destOrd="0" presId="urn:microsoft.com/office/officeart/2005/8/layout/process1"/>
    <dgm:cxn modelId="{25EFD384-AE59-4411-B392-D416E16CD63D}" type="presParOf" srcId="{6194752E-8E9A-4FA5-8F09-264106F7D485}" destId="{56E02F8E-57E8-4B31-BB65-215A6CBC1FFB}" srcOrd="0" destOrd="0" presId="urn:microsoft.com/office/officeart/2005/8/layout/process1"/>
    <dgm:cxn modelId="{FE42E45B-D03B-4726-ABA0-B6F1C9ECBC25}" type="presParOf" srcId="{D8FF48C6-F77E-473E-9788-6FA472EB9F77}" destId="{587BC6F8-E6FD-400B-8F33-0894E4EB4E38}" srcOrd="2" destOrd="0" presId="urn:microsoft.com/office/officeart/2005/8/layout/process1"/>
    <dgm:cxn modelId="{E9AE048C-3183-4F29-A89A-CA382F6C4CDE}" type="presParOf" srcId="{D8FF48C6-F77E-473E-9788-6FA472EB9F77}" destId="{A998EFB4-0876-4BBE-9776-5F3EF1A70159}" srcOrd="3" destOrd="0" presId="urn:microsoft.com/office/officeart/2005/8/layout/process1"/>
    <dgm:cxn modelId="{61A08EFE-FEB1-42F3-8148-CA15D016D3E4}" type="presParOf" srcId="{A998EFB4-0876-4BBE-9776-5F3EF1A70159}" destId="{9BFDE8EB-ED1B-4508-985A-CF5445E5C7FB}" srcOrd="0" destOrd="0" presId="urn:microsoft.com/office/officeart/2005/8/layout/process1"/>
    <dgm:cxn modelId="{BA979CFE-C2C8-4E57-8839-473C3A34E37C}" type="presParOf" srcId="{D8FF48C6-F77E-473E-9788-6FA472EB9F77}" destId="{34EADBEC-E45F-4844-9B6C-2D28DA669B4B}" srcOrd="4" destOrd="0" presId="urn:microsoft.com/office/officeart/2005/8/layout/process1"/>
    <dgm:cxn modelId="{0CD40A3F-5D96-4BB7-9DCE-0A3951D16077}" type="presParOf" srcId="{D8FF48C6-F77E-473E-9788-6FA472EB9F77}" destId="{A57723A5-8589-4A59-A324-AF35FF8DAC17}" srcOrd="5" destOrd="0" presId="urn:microsoft.com/office/officeart/2005/8/layout/process1"/>
    <dgm:cxn modelId="{5CC99492-6E59-42B1-9C5C-2A86E36C2648}" type="presParOf" srcId="{A57723A5-8589-4A59-A324-AF35FF8DAC17}" destId="{7880568C-70B6-4A3F-B811-99453289B619}" srcOrd="0" destOrd="0" presId="urn:microsoft.com/office/officeart/2005/8/layout/process1"/>
    <dgm:cxn modelId="{C713B6A0-8E98-4EB8-B4D5-CC37C5EA4926}" type="presParOf" srcId="{D8FF48C6-F77E-473E-9788-6FA472EB9F77}" destId="{0069E1BB-19C5-46D7-B393-D72E5797A6CE}" srcOrd="6" destOrd="0" presId="urn:microsoft.com/office/officeart/2005/8/layout/process1"/>
    <dgm:cxn modelId="{94023D89-1497-4EC7-854B-B77C1FB6D6EC}" type="presParOf" srcId="{D8FF48C6-F77E-473E-9788-6FA472EB9F77}" destId="{DFAC99D2-102E-4309-9317-885EF4404578}" srcOrd="7" destOrd="0" presId="urn:microsoft.com/office/officeart/2005/8/layout/process1"/>
    <dgm:cxn modelId="{F892C35A-FAB3-488A-8949-F259EB021AF9}" type="presParOf" srcId="{DFAC99D2-102E-4309-9317-885EF4404578}" destId="{EC4FB406-060E-4903-AE9C-9742BFD62FE7}" srcOrd="0" destOrd="0" presId="urn:microsoft.com/office/officeart/2005/8/layout/process1"/>
    <dgm:cxn modelId="{3DB252FB-7D9A-4963-BC31-834F3F9B49A1}" type="presParOf" srcId="{D8FF48C6-F77E-473E-9788-6FA472EB9F77}" destId="{ACCF665E-BC7A-4499-B8E6-D4092D4CA68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6A7103-C47E-4DB5-942C-A48AED33965F}" type="doc">
      <dgm:prSet loTypeId="urn:microsoft.com/office/officeart/2005/8/layout/process1" loCatId="process" qsTypeId="urn:microsoft.com/office/officeart/2005/8/quickstyle/simple1" qsCatId="simple" csTypeId="urn:microsoft.com/office/officeart/2005/8/colors/accent1_2" csCatId="accent1" phldr="1"/>
      <dgm:spPr/>
    </dgm:pt>
    <dgm:pt modelId="{D9E4DE90-5639-491D-B976-32BE91AA9F70}">
      <dgm:prSet phldrT="[Text]" custT="1"/>
      <dgm:spPr>
        <a:solidFill>
          <a:srgbClr val="FFB64B"/>
        </a:solidFill>
      </dgm:spPr>
      <dgm:t>
        <a:bodyPr/>
        <a:lstStyle/>
        <a:p>
          <a:r>
            <a:rPr lang="en-US" sz="1200">
              <a:solidFill>
                <a:srgbClr val="C00000"/>
              </a:solidFill>
            </a:rPr>
            <a:t>+VDD1_MEM</a:t>
          </a:r>
        </a:p>
      </dgm:t>
    </dgm:pt>
    <dgm:pt modelId="{D314DFDA-5F63-4A59-9403-7D095DDD5D46}" type="parTrans" cxnId="{582CB9D7-57BA-46FB-84BB-C91CB10A8DE8}">
      <dgm:prSet/>
      <dgm:spPr/>
      <dgm:t>
        <a:bodyPr/>
        <a:lstStyle/>
        <a:p>
          <a:endParaRPr lang="en-US"/>
        </a:p>
      </dgm:t>
    </dgm:pt>
    <dgm:pt modelId="{738196B6-C274-4628-9E9A-5EEE1869CAFD}" type="sibTrans" cxnId="{582CB9D7-57BA-46FB-84BB-C91CB10A8DE8}">
      <dgm:prSet/>
      <dgm:spPr/>
      <dgm:t>
        <a:bodyPr/>
        <a:lstStyle/>
        <a:p>
          <a:endParaRPr lang="en-US"/>
        </a:p>
      </dgm:t>
    </dgm:pt>
    <dgm:pt modelId="{5F789F24-D55C-4546-B9CC-C88B8C9E99C1}">
      <dgm:prSet phldrT="[Text]" custT="1"/>
      <dgm:spPr>
        <a:solidFill>
          <a:srgbClr val="FFB64B"/>
        </a:solidFill>
      </dgm:spPr>
      <dgm:t>
        <a:bodyPr/>
        <a:lstStyle/>
        <a:p>
          <a:r>
            <a:rPr lang="en-US" sz="1200">
              <a:solidFill>
                <a:srgbClr val="C00000"/>
              </a:solidFill>
            </a:rPr>
            <a:t>+VDD2H_CPU/ +VDD2H_MEM</a:t>
          </a:r>
        </a:p>
      </dgm:t>
    </dgm:pt>
    <dgm:pt modelId="{735F9B0D-C9FE-4550-83A2-6573DBD656DC}" type="parTrans" cxnId="{E1BE6F23-26DC-4718-9548-FA7E606FD713}">
      <dgm:prSet/>
      <dgm:spPr/>
      <dgm:t>
        <a:bodyPr/>
        <a:lstStyle/>
        <a:p>
          <a:endParaRPr lang="en-US"/>
        </a:p>
      </dgm:t>
    </dgm:pt>
    <dgm:pt modelId="{9016416B-124E-4038-9FC0-A029F0405BB7}" type="sibTrans" cxnId="{E1BE6F23-26DC-4718-9548-FA7E606FD713}">
      <dgm:prSet/>
      <dgm:spPr/>
      <dgm:t>
        <a:bodyPr/>
        <a:lstStyle/>
        <a:p>
          <a:endParaRPr lang="en-US"/>
        </a:p>
      </dgm:t>
    </dgm:pt>
    <dgm:pt modelId="{0C557A32-F3AA-4553-A748-A934BC367B21}">
      <dgm:prSet phldrT="[Text]" custT="1"/>
      <dgm:spPr>
        <a:solidFill>
          <a:srgbClr val="FFB64B"/>
        </a:solidFill>
      </dgm:spPr>
      <dgm:t>
        <a:bodyPr/>
        <a:lstStyle/>
        <a:p>
          <a:r>
            <a:rPr lang="en-US" sz="1200">
              <a:solidFill>
                <a:srgbClr val="C00000"/>
              </a:solidFill>
            </a:rPr>
            <a:t>+VDD2L_MEM</a:t>
          </a:r>
        </a:p>
      </dgm:t>
    </dgm:pt>
    <dgm:pt modelId="{71EFCC93-1727-49DF-8DC7-3208176B1709}" type="parTrans" cxnId="{37B7A93C-139A-4716-B351-9039DFDFC921}">
      <dgm:prSet/>
      <dgm:spPr/>
      <dgm:t>
        <a:bodyPr/>
        <a:lstStyle/>
        <a:p>
          <a:endParaRPr lang="en-US"/>
        </a:p>
      </dgm:t>
    </dgm:pt>
    <dgm:pt modelId="{475DA59B-25C4-4DB6-B7B3-1460854B059C}" type="sibTrans" cxnId="{37B7A93C-139A-4716-B351-9039DFDFC921}">
      <dgm:prSet/>
      <dgm:spPr/>
      <dgm:t>
        <a:bodyPr/>
        <a:lstStyle/>
        <a:p>
          <a:endParaRPr lang="en-US"/>
        </a:p>
      </dgm:t>
    </dgm:pt>
    <dgm:pt modelId="{DAB56DC7-12C7-4E6B-B19E-C288D804122D}">
      <dgm:prSet custT="1"/>
      <dgm:spPr>
        <a:solidFill>
          <a:srgbClr val="FFB64B"/>
        </a:solidFill>
      </dgm:spPr>
      <dgm:t>
        <a:bodyPr/>
        <a:lstStyle/>
        <a:p>
          <a:r>
            <a:rPr lang="en-US" sz="1200">
              <a:solidFill>
                <a:srgbClr val="C00000"/>
              </a:solidFill>
            </a:rPr>
            <a:t>+VDDQ_CPU/ +VDDQ_MEM</a:t>
          </a:r>
        </a:p>
      </dgm:t>
    </dgm:pt>
    <dgm:pt modelId="{F67995E4-E1EF-4876-B265-BAD7C689EDE1}" type="parTrans" cxnId="{C0C06F4E-48AE-4C9E-90D3-7F61C1FF52F5}">
      <dgm:prSet/>
      <dgm:spPr/>
      <dgm:t>
        <a:bodyPr/>
        <a:lstStyle/>
        <a:p>
          <a:endParaRPr lang="en-US"/>
        </a:p>
      </dgm:t>
    </dgm:pt>
    <dgm:pt modelId="{A1B4B9B7-B8A3-496F-B7DA-A9BE41B6B16C}" type="sibTrans" cxnId="{C0C06F4E-48AE-4C9E-90D3-7F61C1FF52F5}">
      <dgm:prSet/>
      <dgm:spPr/>
      <dgm:t>
        <a:bodyPr/>
        <a:lstStyle/>
        <a:p>
          <a:endParaRPr lang="en-US"/>
        </a:p>
      </dgm:t>
    </dgm:pt>
    <dgm:pt modelId="{D8FF48C6-F77E-473E-9788-6FA472EB9F77}" type="pres">
      <dgm:prSet presAssocID="{576A7103-C47E-4DB5-942C-A48AED33965F}" presName="Name0" presStyleCnt="0">
        <dgm:presLayoutVars>
          <dgm:dir/>
          <dgm:resizeHandles val="exact"/>
        </dgm:presLayoutVars>
      </dgm:prSet>
      <dgm:spPr/>
    </dgm:pt>
    <dgm:pt modelId="{0300E6FC-0715-4D4D-B572-EAC10F6F367E}" type="pres">
      <dgm:prSet presAssocID="{D9E4DE90-5639-491D-B976-32BE91AA9F70}" presName="node" presStyleLbl="node1" presStyleIdx="0" presStyleCnt="4">
        <dgm:presLayoutVars>
          <dgm:bulletEnabled val="1"/>
        </dgm:presLayoutVars>
      </dgm:prSet>
      <dgm:spPr/>
    </dgm:pt>
    <dgm:pt modelId="{6194752E-8E9A-4FA5-8F09-264106F7D485}" type="pres">
      <dgm:prSet presAssocID="{738196B6-C274-4628-9E9A-5EEE1869CAFD}" presName="sibTrans" presStyleLbl="sibTrans2D1" presStyleIdx="0" presStyleCnt="3"/>
      <dgm:spPr/>
    </dgm:pt>
    <dgm:pt modelId="{56E02F8E-57E8-4B31-BB65-215A6CBC1FFB}" type="pres">
      <dgm:prSet presAssocID="{738196B6-C274-4628-9E9A-5EEE1869CAFD}" presName="connectorText" presStyleLbl="sibTrans2D1" presStyleIdx="0" presStyleCnt="3"/>
      <dgm:spPr/>
    </dgm:pt>
    <dgm:pt modelId="{587BC6F8-E6FD-400B-8F33-0894E4EB4E38}" type="pres">
      <dgm:prSet presAssocID="{5F789F24-D55C-4546-B9CC-C88B8C9E99C1}" presName="node" presStyleLbl="node1" presStyleIdx="1" presStyleCnt="4">
        <dgm:presLayoutVars>
          <dgm:bulletEnabled val="1"/>
        </dgm:presLayoutVars>
      </dgm:prSet>
      <dgm:spPr/>
    </dgm:pt>
    <dgm:pt modelId="{A998EFB4-0876-4BBE-9776-5F3EF1A70159}" type="pres">
      <dgm:prSet presAssocID="{9016416B-124E-4038-9FC0-A029F0405BB7}" presName="sibTrans" presStyleLbl="sibTrans2D1" presStyleIdx="1" presStyleCnt="3"/>
      <dgm:spPr/>
    </dgm:pt>
    <dgm:pt modelId="{9BFDE8EB-ED1B-4508-985A-CF5445E5C7FB}" type="pres">
      <dgm:prSet presAssocID="{9016416B-124E-4038-9FC0-A029F0405BB7}" presName="connectorText" presStyleLbl="sibTrans2D1" presStyleIdx="1" presStyleCnt="3"/>
      <dgm:spPr/>
    </dgm:pt>
    <dgm:pt modelId="{34EADBEC-E45F-4844-9B6C-2D28DA669B4B}" type="pres">
      <dgm:prSet presAssocID="{0C557A32-F3AA-4553-A748-A934BC367B21}" presName="node" presStyleLbl="node1" presStyleIdx="2" presStyleCnt="4">
        <dgm:presLayoutVars>
          <dgm:bulletEnabled val="1"/>
        </dgm:presLayoutVars>
      </dgm:prSet>
      <dgm:spPr/>
    </dgm:pt>
    <dgm:pt modelId="{A57723A5-8589-4A59-A324-AF35FF8DAC17}" type="pres">
      <dgm:prSet presAssocID="{475DA59B-25C4-4DB6-B7B3-1460854B059C}" presName="sibTrans" presStyleLbl="sibTrans2D1" presStyleIdx="2" presStyleCnt="3"/>
      <dgm:spPr/>
    </dgm:pt>
    <dgm:pt modelId="{7880568C-70B6-4A3F-B811-99453289B619}" type="pres">
      <dgm:prSet presAssocID="{475DA59B-25C4-4DB6-B7B3-1460854B059C}" presName="connectorText" presStyleLbl="sibTrans2D1" presStyleIdx="2" presStyleCnt="3"/>
      <dgm:spPr/>
    </dgm:pt>
    <dgm:pt modelId="{0069E1BB-19C5-46D7-B393-D72E5797A6CE}" type="pres">
      <dgm:prSet presAssocID="{DAB56DC7-12C7-4E6B-B19E-C288D804122D}" presName="node" presStyleLbl="node1" presStyleIdx="3" presStyleCnt="4">
        <dgm:presLayoutVars>
          <dgm:bulletEnabled val="1"/>
        </dgm:presLayoutVars>
      </dgm:prSet>
      <dgm:spPr/>
    </dgm:pt>
  </dgm:ptLst>
  <dgm:cxnLst>
    <dgm:cxn modelId="{45118601-A200-4D4F-8B42-00EDC66EBFD1}" type="presOf" srcId="{738196B6-C274-4628-9E9A-5EEE1869CAFD}" destId="{56E02F8E-57E8-4B31-BB65-215A6CBC1FFB}" srcOrd="1" destOrd="0" presId="urn:microsoft.com/office/officeart/2005/8/layout/process1"/>
    <dgm:cxn modelId="{E058620F-E083-4527-ADFD-3F5E008FD953}" type="presOf" srcId="{D9E4DE90-5639-491D-B976-32BE91AA9F70}" destId="{0300E6FC-0715-4D4D-B572-EAC10F6F367E}" srcOrd="0" destOrd="0" presId="urn:microsoft.com/office/officeart/2005/8/layout/process1"/>
    <dgm:cxn modelId="{E1BE6F23-26DC-4718-9548-FA7E606FD713}" srcId="{576A7103-C47E-4DB5-942C-A48AED33965F}" destId="{5F789F24-D55C-4546-B9CC-C88B8C9E99C1}" srcOrd="1" destOrd="0" parTransId="{735F9B0D-C9FE-4550-83A2-6573DBD656DC}" sibTransId="{9016416B-124E-4038-9FC0-A029F0405BB7}"/>
    <dgm:cxn modelId="{C273092E-1379-4AEC-995D-524C0E64E5DC}" type="presOf" srcId="{576A7103-C47E-4DB5-942C-A48AED33965F}" destId="{D8FF48C6-F77E-473E-9788-6FA472EB9F77}" srcOrd="0" destOrd="0" presId="urn:microsoft.com/office/officeart/2005/8/layout/process1"/>
    <dgm:cxn modelId="{37B7A93C-139A-4716-B351-9039DFDFC921}" srcId="{576A7103-C47E-4DB5-942C-A48AED33965F}" destId="{0C557A32-F3AA-4553-A748-A934BC367B21}" srcOrd="2" destOrd="0" parTransId="{71EFCC93-1727-49DF-8DC7-3208176B1709}" sibTransId="{475DA59B-25C4-4DB6-B7B3-1460854B059C}"/>
    <dgm:cxn modelId="{0B45026D-EA77-429C-B1C4-BEC978274277}" type="presOf" srcId="{9016416B-124E-4038-9FC0-A029F0405BB7}" destId="{9BFDE8EB-ED1B-4508-985A-CF5445E5C7FB}" srcOrd="1" destOrd="0" presId="urn:microsoft.com/office/officeart/2005/8/layout/process1"/>
    <dgm:cxn modelId="{C0C06F4E-48AE-4C9E-90D3-7F61C1FF52F5}" srcId="{576A7103-C47E-4DB5-942C-A48AED33965F}" destId="{DAB56DC7-12C7-4E6B-B19E-C288D804122D}" srcOrd="3" destOrd="0" parTransId="{F67995E4-E1EF-4876-B265-BAD7C689EDE1}" sibTransId="{A1B4B9B7-B8A3-496F-B7DA-A9BE41B6B16C}"/>
    <dgm:cxn modelId="{BD9C4798-C040-4963-81CF-510C16B84070}" type="presOf" srcId="{DAB56DC7-12C7-4E6B-B19E-C288D804122D}" destId="{0069E1BB-19C5-46D7-B393-D72E5797A6CE}" srcOrd="0" destOrd="0" presId="urn:microsoft.com/office/officeart/2005/8/layout/process1"/>
    <dgm:cxn modelId="{2BC6F7A6-7D44-4318-AB4E-11B9593F3D6D}" type="presOf" srcId="{9016416B-124E-4038-9FC0-A029F0405BB7}" destId="{A998EFB4-0876-4BBE-9776-5F3EF1A70159}" srcOrd="0" destOrd="0" presId="urn:microsoft.com/office/officeart/2005/8/layout/process1"/>
    <dgm:cxn modelId="{57AA88B7-E580-40F5-8D79-8AC3BDE30F75}" type="presOf" srcId="{475DA59B-25C4-4DB6-B7B3-1460854B059C}" destId="{A57723A5-8589-4A59-A324-AF35FF8DAC17}" srcOrd="0" destOrd="0" presId="urn:microsoft.com/office/officeart/2005/8/layout/process1"/>
    <dgm:cxn modelId="{582CB9D7-57BA-46FB-84BB-C91CB10A8DE8}" srcId="{576A7103-C47E-4DB5-942C-A48AED33965F}" destId="{D9E4DE90-5639-491D-B976-32BE91AA9F70}" srcOrd="0" destOrd="0" parTransId="{D314DFDA-5F63-4A59-9403-7D095DDD5D46}" sibTransId="{738196B6-C274-4628-9E9A-5EEE1869CAFD}"/>
    <dgm:cxn modelId="{D7A42CF5-1E82-4F3C-A9F7-3E1907940229}" type="presOf" srcId="{5F789F24-D55C-4546-B9CC-C88B8C9E99C1}" destId="{587BC6F8-E6FD-400B-8F33-0894E4EB4E38}" srcOrd="0" destOrd="0" presId="urn:microsoft.com/office/officeart/2005/8/layout/process1"/>
    <dgm:cxn modelId="{8F1012F6-F4CC-4DCC-ACD5-35815E1296A3}" type="presOf" srcId="{0C557A32-F3AA-4553-A748-A934BC367B21}" destId="{34EADBEC-E45F-4844-9B6C-2D28DA669B4B}" srcOrd="0" destOrd="0" presId="urn:microsoft.com/office/officeart/2005/8/layout/process1"/>
    <dgm:cxn modelId="{97521AFB-B102-4DB1-BC2D-38D852389498}" type="presOf" srcId="{738196B6-C274-4628-9E9A-5EEE1869CAFD}" destId="{6194752E-8E9A-4FA5-8F09-264106F7D485}" srcOrd="0" destOrd="0" presId="urn:microsoft.com/office/officeart/2005/8/layout/process1"/>
    <dgm:cxn modelId="{1C8374FE-3728-46B8-A7F1-353FE317BFA7}" type="presOf" srcId="{475DA59B-25C4-4DB6-B7B3-1460854B059C}" destId="{7880568C-70B6-4A3F-B811-99453289B619}" srcOrd="1" destOrd="0" presId="urn:microsoft.com/office/officeart/2005/8/layout/process1"/>
    <dgm:cxn modelId="{228721F8-9DE5-4172-91FA-597CF3F9344A}" type="presParOf" srcId="{D8FF48C6-F77E-473E-9788-6FA472EB9F77}" destId="{0300E6FC-0715-4D4D-B572-EAC10F6F367E}" srcOrd="0" destOrd="0" presId="urn:microsoft.com/office/officeart/2005/8/layout/process1"/>
    <dgm:cxn modelId="{3EECC9E3-3060-4694-AA81-3507FEE3664D}" type="presParOf" srcId="{D8FF48C6-F77E-473E-9788-6FA472EB9F77}" destId="{6194752E-8E9A-4FA5-8F09-264106F7D485}" srcOrd="1" destOrd="0" presId="urn:microsoft.com/office/officeart/2005/8/layout/process1"/>
    <dgm:cxn modelId="{25EFD384-AE59-4411-B392-D416E16CD63D}" type="presParOf" srcId="{6194752E-8E9A-4FA5-8F09-264106F7D485}" destId="{56E02F8E-57E8-4B31-BB65-215A6CBC1FFB}" srcOrd="0" destOrd="0" presId="urn:microsoft.com/office/officeart/2005/8/layout/process1"/>
    <dgm:cxn modelId="{FE42E45B-D03B-4726-ABA0-B6F1C9ECBC25}" type="presParOf" srcId="{D8FF48C6-F77E-473E-9788-6FA472EB9F77}" destId="{587BC6F8-E6FD-400B-8F33-0894E4EB4E38}" srcOrd="2" destOrd="0" presId="urn:microsoft.com/office/officeart/2005/8/layout/process1"/>
    <dgm:cxn modelId="{E9AE048C-3183-4F29-A89A-CA382F6C4CDE}" type="presParOf" srcId="{D8FF48C6-F77E-473E-9788-6FA472EB9F77}" destId="{A998EFB4-0876-4BBE-9776-5F3EF1A70159}" srcOrd="3" destOrd="0" presId="urn:microsoft.com/office/officeart/2005/8/layout/process1"/>
    <dgm:cxn modelId="{61A08EFE-FEB1-42F3-8148-CA15D016D3E4}" type="presParOf" srcId="{A998EFB4-0876-4BBE-9776-5F3EF1A70159}" destId="{9BFDE8EB-ED1B-4508-985A-CF5445E5C7FB}" srcOrd="0" destOrd="0" presId="urn:microsoft.com/office/officeart/2005/8/layout/process1"/>
    <dgm:cxn modelId="{BA979CFE-C2C8-4E57-8839-473C3A34E37C}" type="presParOf" srcId="{D8FF48C6-F77E-473E-9788-6FA472EB9F77}" destId="{34EADBEC-E45F-4844-9B6C-2D28DA669B4B}" srcOrd="4" destOrd="0" presId="urn:microsoft.com/office/officeart/2005/8/layout/process1"/>
    <dgm:cxn modelId="{0CD40A3F-5D96-4BB7-9DCE-0A3951D16077}" type="presParOf" srcId="{D8FF48C6-F77E-473E-9788-6FA472EB9F77}" destId="{A57723A5-8589-4A59-A324-AF35FF8DAC17}" srcOrd="5" destOrd="0" presId="urn:microsoft.com/office/officeart/2005/8/layout/process1"/>
    <dgm:cxn modelId="{5CC99492-6E59-42B1-9C5C-2A86E36C2648}" type="presParOf" srcId="{A57723A5-8589-4A59-A324-AF35FF8DAC17}" destId="{7880568C-70B6-4A3F-B811-99453289B619}" srcOrd="0" destOrd="0" presId="urn:microsoft.com/office/officeart/2005/8/layout/process1"/>
    <dgm:cxn modelId="{C713B6A0-8E98-4EB8-B4D5-CC37C5EA4926}" type="presParOf" srcId="{D8FF48C6-F77E-473E-9788-6FA472EB9F77}" destId="{0069E1BB-19C5-46D7-B393-D72E5797A6CE}"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BB801D-99A8-4434-ADEE-92877B454586}" type="doc">
      <dgm:prSet loTypeId="urn:microsoft.com/office/officeart/2005/8/layout/hList7" loCatId="relationship" qsTypeId="urn:microsoft.com/office/officeart/2005/8/quickstyle/simple1" qsCatId="simple" csTypeId="urn:microsoft.com/office/officeart/2005/8/colors/accent1_2" csCatId="accent1" phldr="1"/>
      <dgm:spPr/>
    </dgm:pt>
    <dgm:pt modelId="{5017339B-E2DE-49A4-9780-6D4EDA3930C1}">
      <dgm:prSet phldrT="[Text]" custT="1"/>
      <dgm:spPr>
        <a:ln>
          <a:solidFill>
            <a:schemeClr val="tx1"/>
          </a:solidFill>
        </a:ln>
      </dgm:spPr>
      <dgm:t>
        <a:bodyPr/>
        <a:lstStyle/>
        <a:p>
          <a:r>
            <a:rPr lang="en-US" sz="2000" b="1">
              <a:solidFill>
                <a:schemeClr val="accent3">
                  <a:lumMod val="60000"/>
                  <a:lumOff val="40000"/>
                </a:schemeClr>
              </a:solidFill>
            </a:rPr>
            <a:t>Debugging</a:t>
          </a:r>
          <a:r>
            <a:rPr lang="en-US" sz="3400"/>
            <a:t> </a:t>
          </a:r>
        </a:p>
      </dgm:t>
    </dgm:pt>
    <dgm:pt modelId="{D778DCD8-9FBD-43AA-9089-1C2DA4F8E4B4}" type="parTrans" cxnId="{ECB436A5-5DB5-4258-838A-20BA77D2443A}">
      <dgm:prSet/>
      <dgm:spPr/>
      <dgm:t>
        <a:bodyPr/>
        <a:lstStyle/>
        <a:p>
          <a:endParaRPr lang="en-US"/>
        </a:p>
      </dgm:t>
    </dgm:pt>
    <dgm:pt modelId="{D93F4B81-EA95-47C1-8CFF-D006F8A33B6E}" type="sibTrans" cxnId="{ECB436A5-5DB5-4258-838A-20BA77D2443A}">
      <dgm:prSet/>
      <dgm:spPr/>
      <dgm:t>
        <a:bodyPr/>
        <a:lstStyle/>
        <a:p>
          <a:endParaRPr lang="en-US"/>
        </a:p>
      </dgm:t>
    </dgm:pt>
    <dgm:pt modelId="{BABAD68A-727A-4465-ADC1-30B608CE49FD}">
      <dgm:prSet phldrT="[Text]" custT="1"/>
      <dgm:spPr>
        <a:ln>
          <a:solidFill>
            <a:schemeClr val="tx1"/>
          </a:solidFill>
        </a:ln>
      </dgm:spPr>
      <dgm:t>
        <a:bodyPr/>
        <a:lstStyle/>
        <a:p>
          <a:r>
            <a:rPr lang="en-US" sz="2000" b="1">
              <a:solidFill>
                <a:schemeClr val="accent3">
                  <a:lumMod val="60000"/>
                  <a:lumOff val="40000"/>
                </a:schemeClr>
              </a:solidFill>
            </a:rPr>
            <a:t>Remote debug</a:t>
          </a:r>
        </a:p>
      </dgm:t>
    </dgm:pt>
    <dgm:pt modelId="{5B1EDA75-F3AB-45CA-9A10-3849C2C2E22E}" type="parTrans" cxnId="{8DE39A62-272E-4128-9834-7B5369384AC8}">
      <dgm:prSet/>
      <dgm:spPr/>
      <dgm:t>
        <a:bodyPr/>
        <a:lstStyle/>
        <a:p>
          <a:endParaRPr lang="en-US"/>
        </a:p>
      </dgm:t>
    </dgm:pt>
    <dgm:pt modelId="{9998EA34-1A34-47D4-BB2B-1C435AAD682F}" type="sibTrans" cxnId="{8DE39A62-272E-4128-9834-7B5369384AC8}">
      <dgm:prSet/>
      <dgm:spPr/>
      <dgm:t>
        <a:bodyPr/>
        <a:lstStyle/>
        <a:p>
          <a:endParaRPr lang="en-US"/>
        </a:p>
      </dgm:t>
    </dgm:pt>
    <dgm:pt modelId="{1A430B88-BC26-4CE3-A986-406ECF5DBF1C}">
      <dgm:prSet phldrT="[Text]" custT="1"/>
      <dgm:spPr>
        <a:ln>
          <a:solidFill>
            <a:schemeClr val="tx1"/>
          </a:solidFill>
        </a:ln>
      </dgm:spPr>
      <dgm:t>
        <a:bodyPr/>
        <a:lstStyle/>
        <a:p>
          <a:r>
            <a:rPr lang="en-US" sz="2000" b="1">
              <a:solidFill>
                <a:schemeClr val="accent3">
                  <a:lumMod val="60000"/>
                  <a:lumOff val="40000"/>
                </a:schemeClr>
              </a:solidFill>
            </a:rPr>
            <a:t>Validation</a:t>
          </a:r>
          <a:endParaRPr lang="en-US" sz="3200" b="1">
            <a:solidFill>
              <a:schemeClr val="accent3">
                <a:lumMod val="60000"/>
                <a:lumOff val="40000"/>
              </a:schemeClr>
            </a:solidFill>
          </a:endParaRPr>
        </a:p>
      </dgm:t>
    </dgm:pt>
    <dgm:pt modelId="{584D1B05-6E82-42D9-A4CF-26F840BC94A1}" type="parTrans" cxnId="{19B12E91-D913-415D-ACD5-C35016DEB7EA}">
      <dgm:prSet/>
      <dgm:spPr/>
      <dgm:t>
        <a:bodyPr/>
        <a:lstStyle/>
        <a:p>
          <a:endParaRPr lang="en-US"/>
        </a:p>
      </dgm:t>
    </dgm:pt>
    <dgm:pt modelId="{DCFAB54A-A96A-47E7-860D-3F16DDBE077C}" type="sibTrans" cxnId="{19B12E91-D913-415D-ACD5-C35016DEB7EA}">
      <dgm:prSet/>
      <dgm:spPr/>
      <dgm:t>
        <a:bodyPr/>
        <a:lstStyle/>
        <a:p>
          <a:endParaRPr lang="en-US"/>
        </a:p>
      </dgm:t>
    </dgm:pt>
    <dgm:pt modelId="{6EA961CB-EF42-4750-B45A-DFBD84EAA6FE}">
      <dgm:prSet phldrT="[Text]" custT="1"/>
      <dgm:spPr>
        <a:ln>
          <a:solidFill>
            <a:schemeClr val="tx1"/>
          </a:solidFill>
        </a:ln>
      </dgm:spPr>
      <dgm:t>
        <a:bodyPr/>
        <a:lstStyle/>
        <a:p>
          <a:r>
            <a:rPr lang="en-US" sz="2000" b="1">
              <a:solidFill>
                <a:schemeClr val="accent3">
                  <a:lumMod val="60000"/>
                  <a:lumOff val="40000"/>
                </a:schemeClr>
              </a:solidFill>
            </a:rPr>
            <a:t>Nest</a:t>
          </a:r>
        </a:p>
      </dgm:t>
    </dgm:pt>
    <dgm:pt modelId="{46BDACF8-21CF-46B9-AEA2-EFC79D8F7867}" type="parTrans" cxnId="{4AB9E895-B1A6-4BB6-AC5D-C8625548CC81}">
      <dgm:prSet/>
      <dgm:spPr/>
      <dgm:t>
        <a:bodyPr/>
        <a:lstStyle/>
        <a:p>
          <a:endParaRPr lang="en-US"/>
        </a:p>
      </dgm:t>
    </dgm:pt>
    <dgm:pt modelId="{DE8A4261-1160-4BF5-B17B-20D45A89124C}" type="sibTrans" cxnId="{4AB9E895-B1A6-4BB6-AC5D-C8625548CC81}">
      <dgm:prSet/>
      <dgm:spPr/>
      <dgm:t>
        <a:bodyPr/>
        <a:lstStyle/>
        <a:p>
          <a:endParaRPr lang="en-US"/>
        </a:p>
      </dgm:t>
    </dgm:pt>
    <dgm:pt modelId="{9870F64C-CFA1-4741-871A-A118E0E6C1F1}" type="pres">
      <dgm:prSet presAssocID="{92BB801D-99A8-4434-ADEE-92877B454586}" presName="Name0" presStyleCnt="0">
        <dgm:presLayoutVars>
          <dgm:dir/>
          <dgm:resizeHandles val="exact"/>
        </dgm:presLayoutVars>
      </dgm:prSet>
      <dgm:spPr/>
    </dgm:pt>
    <dgm:pt modelId="{B204C95D-246E-4074-9BA7-E187A310216E}" type="pres">
      <dgm:prSet presAssocID="{92BB801D-99A8-4434-ADEE-92877B454586}" presName="fgShape" presStyleLbl="fgShp" presStyleIdx="0" presStyleCnt="1" custFlipVert="1" custScaleY="48797" custLinFactY="-229683" custLinFactNeighborX="-704" custLinFactNeighborY="-300000"/>
      <dgm:spPr/>
    </dgm:pt>
    <dgm:pt modelId="{716511C4-A651-42FE-991F-01933F0F777B}" type="pres">
      <dgm:prSet presAssocID="{92BB801D-99A8-4434-ADEE-92877B454586}" presName="linComp" presStyleCnt="0"/>
      <dgm:spPr/>
    </dgm:pt>
    <dgm:pt modelId="{B39FBC8D-D039-4460-8343-4FEA15CF5614}" type="pres">
      <dgm:prSet presAssocID="{5017339B-E2DE-49A4-9780-6D4EDA3930C1}" presName="compNode" presStyleCnt="0"/>
      <dgm:spPr/>
    </dgm:pt>
    <dgm:pt modelId="{6D4E1CFB-DBDA-45D2-B466-3B3F426347CC}" type="pres">
      <dgm:prSet presAssocID="{5017339B-E2DE-49A4-9780-6D4EDA3930C1}" presName="bkgdShape" presStyleLbl="node1" presStyleIdx="0" presStyleCnt="4" custLinFactNeighborX="1682" custLinFactNeighborY="32"/>
      <dgm:spPr/>
    </dgm:pt>
    <dgm:pt modelId="{A085FA02-9638-4BE7-BB5A-9F7E288075FC}" type="pres">
      <dgm:prSet presAssocID="{5017339B-E2DE-49A4-9780-6D4EDA3930C1}" presName="nodeTx" presStyleLbl="node1" presStyleIdx="0" presStyleCnt="4">
        <dgm:presLayoutVars>
          <dgm:bulletEnabled val="1"/>
        </dgm:presLayoutVars>
      </dgm:prSet>
      <dgm:spPr/>
    </dgm:pt>
    <dgm:pt modelId="{952AC335-6F30-4927-B559-ECBFFE4AF675}" type="pres">
      <dgm:prSet presAssocID="{5017339B-E2DE-49A4-9780-6D4EDA3930C1}" presName="invisiNode" presStyleLbl="node1" presStyleIdx="0" presStyleCnt="4"/>
      <dgm:spPr/>
    </dgm:pt>
    <dgm:pt modelId="{875FF959-52CD-4D97-89AE-E400B773A0D0}" type="pres">
      <dgm:prSet presAssocID="{5017339B-E2DE-49A4-9780-6D4EDA3930C1}" presName="imagNode" presStyleLbl="fgImgPlace1" presStyleIdx="0" presStyleCnt="4" custScaleX="98843" custScaleY="96955" custLinFactNeighborX="5510" custLinFactNeighborY="28234"/>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123B9BC1-30AB-4046-8540-680E6615C7BD}" type="pres">
      <dgm:prSet presAssocID="{D93F4B81-EA95-47C1-8CFF-D006F8A33B6E}" presName="sibTrans" presStyleLbl="sibTrans2D1" presStyleIdx="0" presStyleCnt="0"/>
      <dgm:spPr/>
    </dgm:pt>
    <dgm:pt modelId="{0C5E3E7C-A3BA-42FC-93FC-F64C364135CB}" type="pres">
      <dgm:prSet presAssocID="{BABAD68A-727A-4465-ADC1-30B608CE49FD}" presName="compNode" presStyleCnt="0"/>
      <dgm:spPr/>
    </dgm:pt>
    <dgm:pt modelId="{70081E0A-310B-4D70-9F35-DDF7B46C3BF8}" type="pres">
      <dgm:prSet presAssocID="{BABAD68A-727A-4465-ADC1-30B608CE49FD}" presName="bkgdShape" presStyleLbl="node1" presStyleIdx="1" presStyleCnt="4" custLinFactNeighborX="-1238" custLinFactNeighborY="-1266"/>
      <dgm:spPr/>
    </dgm:pt>
    <dgm:pt modelId="{E331E015-0409-493F-B188-4C0631E1A550}" type="pres">
      <dgm:prSet presAssocID="{BABAD68A-727A-4465-ADC1-30B608CE49FD}" presName="nodeTx" presStyleLbl="node1" presStyleIdx="1" presStyleCnt="4">
        <dgm:presLayoutVars>
          <dgm:bulletEnabled val="1"/>
        </dgm:presLayoutVars>
      </dgm:prSet>
      <dgm:spPr/>
    </dgm:pt>
    <dgm:pt modelId="{BCED9AB6-EFD3-4936-82C9-ACB12EE4A49C}" type="pres">
      <dgm:prSet presAssocID="{BABAD68A-727A-4465-ADC1-30B608CE49FD}" presName="invisiNode" presStyleLbl="node1" presStyleIdx="1" presStyleCnt="4"/>
      <dgm:spPr/>
    </dgm:pt>
    <dgm:pt modelId="{C52E214A-407B-4EAB-BFA9-51687F44CA27}" type="pres">
      <dgm:prSet presAssocID="{BABAD68A-727A-4465-ADC1-30B608CE49FD}" presName="imagNode" presStyleLbl="fgImgPlace1" presStyleIdx="1" presStyleCnt="4" custScaleX="85141" custScaleY="87230" custLinFactNeighborX="-3325" custLinFactNeighborY="2720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ocial network"/>
        </a:ext>
      </dgm:extLst>
    </dgm:pt>
    <dgm:pt modelId="{296B9288-C407-4C09-9FBD-390BDE36718A}" type="pres">
      <dgm:prSet presAssocID="{9998EA34-1A34-47D4-BB2B-1C435AAD682F}" presName="sibTrans" presStyleLbl="sibTrans2D1" presStyleIdx="0" presStyleCnt="0"/>
      <dgm:spPr/>
    </dgm:pt>
    <dgm:pt modelId="{4F9DE8E2-362E-48AC-B5A9-9DAC45113E11}" type="pres">
      <dgm:prSet presAssocID="{1A430B88-BC26-4CE3-A986-406ECF5DBF1C}" presName="compNode" presStyleCnt="0"/>
      <dgm:spPr/>
    </dgm:pt>
    <dgm:pt modelId="{78A85268-0F84-4E8F-BFE8-7ADE21A61712}" type="pres">
      <dgm:prSet presAssocID="{1A430B88-BC26-4CE3-A986-406ECF5DBF1C}" presName="bkgdShape" presStyleLbl="node1" presStyleIdx="2" presStyleCnt="4" custLinFactNeighborX="-4420" custLinFactNeighborY="-1169"/>
      <dgm:spPr/>
    </dgm:pt>
    <dgm:pt modelId="{4E014BF5-B7D9-46FB-BC1C-97FA157E4D72}" type="pres">
      <dgm:prSet presAssocID="{1A430B88-BC26-4CE3-A986-406ECF5DBF1C}" presName="nodeTx" presStyleLbl="node1" presStyleIdx="2" presStyleCnt="4">
        <dgm:presLayoutVars>
          <dgm:bulletEnabled val="1"/>
        </dgm:presLayoutVars>
      </dgm:prSet>
      <dgm:spPr/>
    </dgm:pt>
    <dgm:pt modelId="{DC13A927-D766-4184-92DB-0F5524976A7B}" type="pres">
      <dgm:prSet presAssocID="{1A430B88-BC26-4CE3-A986-406ECF5DBF1C}" presName="invisiNode" presStyleLbl="node1" presStyleIdx="2" presStyleCnt="4"/>
      <dgm:spPr/>
    </dgm:pt>
    <dgm:pt modelId="{0F6B5CF8-DCE9-42C7-B23D-768B4EC532E8}" type="pres">
      <dgm:prSet presAssocID="{1A430B88-BC26-4CE3-A986-406ECF5DBF1C}" presName="imagNode" presStyleLbl="fgImgPlace1" presStyleIdx="2" presStyleCnt="4" custScaleX="100440" custScaleY="77225" custLinFactNeighborX="-8423" custLinFactNeighborY="25668"/>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a:stretch>
        </a:blipFill>
      </dgm:spPr>
    </dgm:pt>
    <dgm:pt modelId="{E22C85F2-683E-4A97-B5C5-D684CEFA7C47}" type="pres">
      <dgm:prSet presAssocID="{DCFAB54A-A96A-47E7-860D-3F16DDBE077C}" presName="sibTrans" presStyleLbl="sibTrans2D1" presStyleIdx="0" presStyleCnt="0"/>
      <dgm:spPr/>
    </dgm:pt>
    <dgm:pt modelId="{069E58D1-D08A-403C-9973-DC39E8CA71CE}" type="pres">
      <dgm:prSet presAssocID="{6EA961CB-EF42-4750-B45A-DFBD84EAA6FE}" presName="compNode" presStyleCnt="0"/>
      <dgm:spPr/>
    </dgm:pt>
    <dgm:pt modelId="{DC5A67EB-82BC-47AD-B81F-FEC2543FEA21}" type="pres">
      <dgm:prSet presAssocID="{6EA961CB-EF42-4750-B45A-DFBD84EAA6FE}" presName="bkgdShape" presStyleLbl="node1" presStyleIdx="3" presStyleCnt="4" custLinFactNeighborX="-6989"/>
      <dgm:spPr/>
    </dgm:pt>
    <dgm:pt modelId="{8F9831F0-DFC7-4BA3-9007-776AAC27FE3A}" type="pres">
      <dgm:prSet presAssocID="{6EA961CB-EF42-4750-B45A-DFBD84EAA6FE}" presName="nodeTx" presStyleLbl="node1" presStyleIdx="3" presStyleCnt="4">
        <dgm:presLayoutVars>
          <dgm:bulletEnabled val="1"/>
        </dgm:presLayoutVars>
      </dgm:prSet>
      <dgm:spPr/>
    </dgm:pt>
    <dgm:pt modelId="{C52131D7-9118-4CCD-A85F-AC9BB1B3F330}" type="pres">
      <dgm:prSet presAssocID="{6EA961CB-EF42-4750-B45A-DFBD84EAA6FE}" presName="invisiNode" presStyleLbl="node1" presStyleIdx="3" presStyleCnt="4"/>
      <dgm:spPr/>
    </dgm:pt>
    <dgm:pt modelId="{C4A548BC-33F7-4BC0-8618-BD4DC3A77126}" type="pres">
      <dgm:prSet presAssocID="{6EA961CB-EF42-4750-B45A-DFBD84EAA6FE}" presName="imagNode" presStyleLbl="fgImgPlace1" presStyleIdx="3" presStyleCnt="4" custScaleX="93189" custScaleY="80255" custLinFactNeighborX="-18471" custLinFactNeighborY="25473"/>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17000" r="-17000"/>
          </a:stretch>
        </a:blipFill>
      </dgm:spPr>
    </dgm:pt>
  </dgm:ptLst>
  <dgm:cxnLst>
    <dgm:cxn modelId="{226CC714-6C2B-4DC5-A7A3-9DEA0F3B5928}" type="presOf" srcId="{6EA961CB-EF42-4750-B45A-DFBD84EAA6FE}" destId="{DC5A67EB-82BC-47AD-B81F-FEC2543FEA21}" srcOrd="0" destOrd="0" presId="urn:microsoft.com/office/officeart/2005/8/layout/hList7"/>
    <dgm:cxn modelId="{F1BD0A5B-E39E-4225-9D17-1F58968899D3}" type="presOf" srcId="{5017339B-E2DE-49A4-9780-6D4EDA3930C1}" destId="{A085FA02-9638-4BE7-BB5A-9F7E288075FC}" srcOrd="1" destOrd="0" presId="urn:microsoft.com/office/officeart/2005/8/layout/hList7"/>
    <dgm:cxn modelId="{8DE39A62-272E-4128-9834-7B5369384AC8}" srcId="{92BB801D-99A8-4434-ADEE-92877B454586}" destId="{BABAD68A-727A-4465-ADC1-30B608CE49FD}" srcOrd="1" destOrd="0" parTransId="{5B1EDA75-F3AB-45CA-9A10-3849C2C2E22E}" sibTransId="{9998EA34-1A34-47D4-BB2B-1C435AAD682F}"/>
    <dgm:cxn modelId="{4DA32A48-682B-4A12-8A45-55BE631441C9}" type="presOf" srcId="{1A430B88-BC26-4CE3-A986-406ECF5DBF1C}" destId="{78A85268-0F84-4E8F-BFE8-7ADE21A61712}" srcOrd="0" destOrd="0" presId="urn:microsoft.com/office/officeart/2005/8/layout/hList7"/>
    <dgm:cxn modelId="{5D495757-9405-4848-B430-F9495D3477B1}" type="presOf" srcId="{6EA961CB-EF42-4750-B45A-DFBD84EAA6FE}" destId="{8F9831F0-DFC7-4BA3-9007-776AAC27FE3A}" srcOrd="1" destOrd="0" presId="urn:microsoft.com/office/officeart/2005/8/layout/hList7"/>
    <dgm:cxn modelId="{23C64081-971E-4D33-A55C-3D5B0A15F93D}" type="presOf" srcId="{1A430B88-BC26-4CE3-A986-406ECF5DBF1C}" destId="{4E014BF5-B7D9-46FB-BC1C-97FA157E4D72}" srcOrd="1" destOrd="0" presId="urn:microsoft.com/office/officeart/2005/8/layout/hList7"/>
    <dgm:cxn modelId="{41EB8290-5387-4BA8-8A66-BF190EE73BEB}" type="presOf" srcId="{BABAD68A-727A-4465-ADC1-30B608CE49FD}" destId="{70081E0A-310B-4D70-9F35-DDF7B46C3BF8}" srcOrd="0" destOrd="0" presId="urn:microsoft.com/office/officeart/2005/8/layout/hList7"/>
    <dgm:cxn modelId="{19B12E91-D913-415D-ACD5-C35016DEB7EA}" srcId="{92BB801D-99A8-4434-ADEE-92877B454586}" destId="{1A430B88-BC26-4CE3-A986-406ECF5DBF1C}" srcOrd="2" destOrd="0" parTransId="{584D1B05-6E82-42D9-A4CF-26F840BC94A1}" sibTransId="{DCFAB54A-A96A-47E7-860D-3F16DDBE077C}"/>
    <dgm:cxn modelId="{4AB9E895-B1A6-4BB6-AC5D-C8625548CC81}" srcId="{92BB801D-99A8-4434-ADEE-92877B454586}" destId="{6EA961CB-EF42-4750-B45A-DFBD84EAA6FE}" srcOrd="3" destOrd="0" parTransId="{46BDACF8-21CF-46B9-AEA2-EFC79D8F7867}" sibTransId="{DE8A4261-1160-4BF5-B17B-20D45A89124C}"/>
    <dgm:cxn modelId="{ECB436A5-5DB5-4258-838A-20BA77D2443A}" srcId="{92BB801D-99A8-4434-ADEE-92877B454586}" destId="{5017339B-E2DE-49A4-9780-6D4EDA3930C1}" srcOrd="0" destOrd="0" parTransId="{D778DCD8-9FBD-43AA-9089-1C2DA4F8E4B4}" sibTransId="{D93F4B81-EA95-47C1-8CFF-D006F8A33B6E}"/>
    <dgm:cxn modelId="{32E1C2A8-A453-4D0E-95BD-75F91DE2C53D}" type="presOf" srcId="{BABAD68A-727A-4465-ADC1-30B608CE49FD}" destId="{E331E015-0409-493F-B188-4C0631E1A550}" srcOrd="1" destOrd="0" presId="urn:microsoft.com/office/officeart/2005/8/layout/hList7"/>
    <dgm:cxn modelId="{F7128CB2-5812-4FD3-8D25-1122A2B0FAC1}" type="presOf" srcId="{5017339B-E2DE-49A4-9780-6D4EDA3930C1}" destId="{6D4E1CFB-DBDA-45D2-B466-3B3F426347CC}" srcOrd="0" destOrd="0" presId="urn:microsoft.com/office/officeart/2005/8/layout/hList7"/>
    <dgm:cxn modelId="{09FB03C7-2B80-4A66-8816-390CBAA4CA47}" type="presOf" srcId="{D93F4B81-EA95-47C1-8CFF-D006F8A33B6E}" destId="{123B9BC1-30AB-4046-8540-680E6615C7BD}" srcOrd="0" destOrd="0" presId="urn:microsoft.com/office/officeart/2005/8/layout/hList7"/>
    <dgm:cxn modelId="{E5861FCC-9911-4FE0-BB58-62F609E7CEB3}" type="presOf" srcId="{92BB801D-99A8-4434-ADEE-92877B454586}" destId="{9870F64C-CFA1-4741-871A-A118E0E6C1F1}" srcOrd="0" destOrd="0" presId="urn:microsoft.com/office/officeart/2005/8/layout/hList7"/>
    <dgm:cxn modelId="{638735D6-70CF-4A31-9F7D-0422531B3B78}" type="presOf" srcId="{DCFAB54A-A96A-47E7-860D-3F16DDBE077C}" destId="{E22C85F2-683E-4A97-B5C5-D684CEFA7C47}" srcOrd="0" destOrd="0" presId="urn:microsoft.com/office/officeart/2005/8/layout/hList7"/>
    <dgm:cxn modelId="{3D38DEDD-6146-4ADE-8AFA-8E395C4C3F4C}" type="presOf" srcId="{9998EA34-1A34-47D4-BB2B-1C435AAD682F}" destId="{296B9288-C407-4C09-9FBD-390BDE36718A}" srcOrd="0" destOrd="0" presId="urn:microsoft.com/office/officeart/2005/8/layout/hList7"/>
    <dgm:cxn modelId="{8F3632BE-0E36-451D-B56C-B0F7D47BD2B7}" type="presParOf" srcId="{9870F64C-CFA1-4741-871A-A118E0E6C1F1}" destId="{B204C95D-246E-4074-9BA7-E187A310216E}" srcOrd="0" destOrd="0" presId="urn:microsoft.com/office/officeart/2005/8/layout/hList7"/>
    <dgm:cxn modelId="{094ED9CC-C055-4425-AA08-BC538523258C}" type="presParOf" srcId="{9870F64C-CFA1-4741-871A-A118E0E6C1F1}" destId="{716511C4-A651-42FE-991F-01933F0F777B}" srcOrd="1" destOrd="0" presId="urn:microsoft.com/office/officeart/2005/8/layout/hList7"/>
    <dgm:cxn modelId="{89F55D8A-79F5-4177-8B1F-71D78E2E7478}" type="presParOf" srcId="{716511C4-A651-42FE-991F-01933F0F777B}" destId="{B39FBC8D-D039-4460-8343-4FEA15CF5614}" srcOrd="0" destOrd="0" presId="urn:microsoft.com/office/officeart/2005/8/layout/hList7"/>
    <dgm:cxn modelId="{F8330C0D-F4C0-420E-8A48-5CF19004486E}" type="presParOf" srcId="{B39FBC8D-D039-4460-8343-4FEA15CF5614}" destId="{6D4E1CFB-DBDA-45D2-B466-3B3F426347CC}" srcOrd="0" destOrd="0" presId="urn:microsoft.com/office/officeart/2005/8/layout/hList7"/>
    <dgm:cxn modelId="{19CC489B-5196-4A7B-A01C-05D2F511863B}" type="presParOf" srcId="{B39FBC8D-D039-4460-8343-4FEA15CF5614}" destId="{A085FA02-9638-4BE7-BB5A-9F7E288075FC}" srcOrd="1" destOrd="0" presId="urn:microsoft.com/office/officeart/2005/8/layout/hList7"/>
    <dgm:cxn modelId="{C935758B-62B3-473B-B5F5-208B97562F0F}" type="presParOf" srcId="{B39FBC8D-D039-4460-8343-4FEA15CF5614}" destId="{952AC335-6F30-4927-B559-ECBFFE4AF675}" srcOrd="2" destOrd="0" presId="urn:microsoft.com/office/officeart/2005/8/layout/hList7"/>
    <dgm:cxn modelId="{49121151-03A3-49EF-88D0-589AD59334EE}" type="presParOf" srcId="{B39FBC8D-D039-4460-8343-4FEA15CF5614}" destId="{875FF959-52CD-4D97-89AE-E400B773A0D0}" srcOrd="3" destOrd="0" presId="urn:microsoft.com/office/officeart/2005/8/layout/hList7"/>
    <dgm:cxn modelId="{588CB686-9318-4098-B9C4-D20B3B984A1F}" type="presParOf" srcId="{716511C4-A651-42FE-991F-01933F0F777B}" destId="{123B9BC1-30AB-4046-8540-680E6615C7BD}" srcOrd="1" destOrd="0" presId="urn:microsoft.com/office/officeart/2005/8/layout/hList7"/>
    <dgm:cxn modelId="{FD53D955-4803-44AB-8868-68F215F45C13}" type="presParOf" srcId="{716511C4-A651-42FE-991F-01933F0F777B}" destId="{0C5E3E7C-A3BA-42FC-93FC-F64C364135CB}" srcOrd="2" destOrd="0" presId="urn:microsoft.com/office/officeart/2005/8/layout/hList7"/>
    <dgm:cxn modelId="{B5DC8027-8D6F-4E8B-973C-5F45D5150BDD}" type="presParOf" srcId="{0C5E3E7C-A3BA-42FC-93FC-F64C364135CB}" destId="{70081E0A-310B-4D70-9F35-DDF7B46C3BF8}" srcOrd="0" destOrd="0" presId="urn:microsoft.com/office/officeart/2005/8/layout/hList7"/>
    <dgm:cxn modelId="{7ADE4CD4-092F-4561-A8E5-39FA8CFECF1B}" type="presParOf" srcId="{0C5E3E7C-A3BA-42FC-93FC-F64C364135CB}" destId="{E331E015-0409-493F-B188-4C0631E1A550}" srcOrd="1" destOrd="0" presId="urn:microsoft.com/office/officeart/2005/8/layout/hList7"/>
    <dgm:cxn modelId="{1390AC52-74A9-42C8-9942-6FC375F4D696}" type="presParOf" srcId="{0C5E3E7C-A3BA-42FC-93FC-F64C364135CB}" destId="{BCED9AB6-EFD3-4936-82C9-ACB12EE4A49C}" srcOrd="2" destOrd="0" presId="urn:microsoft.com/office/officeart/2005/8/layout/hList7"/>
    <dgm:cxn modelId="{8E6EFA4E-7BED-4138-AE4A-2FC06AD951C5}" type="presParOf" srcId="{0C5E3E7C-A3BA-42FC-93FC-F64C364135CB}" destId="{C52E214A-407B-4EAB-BFA9-51687F44CA27}" srcOrd="3" destOrd="0" presId="urn:microsoft.com/office/officeart/2005/8/layout/hList7"/>
    <dgm:cxn modelId="{D39446A3-8578-4865-BE62-A5AC3A544514}" type="presParOf" srcId="{716511C4-A651-42FE-991F-01933F0F777B}" destId="{296B9288-C407-4C09-9FBD-390BDE36718A}" srcOrd="3" destOrd="0" presId="urn:microsoft.com/office/officeart/2005/8/layout/hList7"/>
    <dgm:cxn modelId="{6344420B-D625-4740-9EDB-16F96F49EDA9}" type="presParOf" srcId="{716511C4-A651-42FE-991F-01933F0F777B}" destId="{4F9DE8E2-362E-48AC-B5A9-9DAC45113E11}" srcOrd="4" destOrd="0" presId="urn:microsoft.com/office/officeart/2005/8/layout/hList7"/>
    <dgm:cxn modelId="{4D1DCF83-5860-457D-B58E-3F95B454FAD1}" type="presParOf" srcId="{4F9DE8E2-362E-48AC-B5A9-9DAC45113E11}" destId="{78A85268-0F84-4E8F-BFE8-7ADE21A61712}" srcOrd="0" destOrd="0" presId="urn:microsoft.com/office/officeart/2005/8/layout/hList7"/>
    <dgm:cxn modelId="{7B4B8E91-71F2-4246-825C-FFD8E11A7BDE}" type="presParOf" srcId="{4F9DE8E2-362E-48AC-B5A9-9DAC45113E11}" destId="{4E014BF5-B7D9-46FB-BC1C-97FA157E4D72}" srcOrd="1" destOrd="0" presId="urn:microsoft.com/office/officeart/2005/8/layout/hList7"/>
    <dgm:cxn modelId="{8AC570FC-467A-4CDC-A785-EA405201A831}" type="presParOf" srcId="{4F9DE8E2-362E-48AC-B5A9-9DAC45113E11}" destId="{DC13A927-D766-4184-92DB-0F5524976A7B}" srcOrd="2" destOrd="0" presId="urn:microsoft.com/office/officeart/2005/8/layout/hList7"/>
    <dgm:cxn modelId="{04CE068A-09D8-449E-AD4A-DC5C93651110}" type="presParOf" srcId="{4F9DE8E2-362E-48AC-B5A9-9DAC45113E11}" destId="{0F6B5CF8-DCE9-42C7-B23D-768B4EC532E8}" srcOrd="3" destOrd="0" presId="urn:microsoft.com/office/officeart/2005/8/layout/hList7"/>
    <dgm:cxn modelId="{42DAB2F3-72F1-42F3-AD64-73B9D54A203F}" type="presParOf" srcId="{716511C4-A651-42FE-991F-01933F0F777B}" destId="{E22C85F2-683E-4A97-B5C5-D684CEFA7C47}" srcOrd="5" destOrd="0" presId="urn:microsoft.com/office/officeart/2005/8/layout/hList7"/>
    <dgm:cxn modelId="{BD75D674-742F-4B51-A5FE-39302CED89C9}" type="presParOf" srcId="{716511C4-A651-42FE-991F-01933F0F777B}" destId="{069E58D1-D08A-403C-9973-DC39E8CA71CE}" srcOrd="6" destOrd="0" presId="urn:microsoft.com/office/officeart/2005/8/layout/hList7"/>
    <dgm:cxn modelId="{B9C6F5A0-DD76-4AE0-A9CA-D1F9F4E410A4}" type="presParOf" srcId="{069E58D1-D08A-403C-9973-DC39E8CA71CE}" destId="{DC5A67EB-82BC-47AD-B81F-FEC2543FEA21}" srcOrd="0" destOrd="0" presId="urn:microsoft.com/office/officeart/2005/8/layout/hList7"/>
    <dgm:cxn modelId="{60F108D0-35EA-45FF-B9F5-2E807A0A670C}" type="presParOf" srcId="{069E58D1-D08A-403C-9973-DC39E8CA71CE}" destId="{8F9831F0-DFC7-4BA3-9007-776AAC27FE3A}" srcOrd="1" destOrd="0" presId="urn:microsoft.com/office/officeart/2005/8/layout/hList7"/>
    <dgm:cxn modelId="{F88D1A01-DB36-4F14-9C82-82459C5E8A6B}" type="presParOf" srcId="{069E58D1-D08A-403C-9973-DC39E8CA71CE}" destId="{C52131D7-9118-4CCD-A85F-AC9BB1B3F330}" srcOrd="2" destOrd="0" presId="urn:microsoft.com/office/officeart/2005/8/layout/hList7"/>
    <dgm:cxn modelId="{80AE546B-B6AD-49DA-9DAC-367DE0B45DA7}" type="presParOf" srcId="{069E58D1-D08A-403C-9973-DC39E8CA71CE}" destId="{C4A548BC-33F7-4BC0-8618-BD4DC3A7712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488428-E5BA-4512-B891-D1FDB785E0F7}"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34D9464-2861-4C7A-82D2-2E12049C6520}">
      <dgm:prSet phldrT="[Text]" custT="1"/>
      <dgm:spPr/>
      <dgm:t>
        <a:bodyPr/>
        <a:lstStyle/>
        <a:p>
          <a:r>
            <a:rPr lang="en-US" sz="2400"/>
            <a:t>Single integrated Solution</a:t>
          </a:r>
        </a:p>
      </dgm:t>
    </dgm:pt>
    <dgm:pt modelId="{183333CF-4AF7-4653-833C-9108A437F1A2}" type="parTrans" cxnId="{9DC99633-8303-45D0-8E31-D420DF251EF9}">
      <dgm:prSet/>
      <dgm:spPr/>
      <dgm:t>
        <a:bodyPr/>
        <a:lstStyle/>
        <a:p>
          <a:endParaRPr lang="en-US"/>
        </a:p>
      </dgm:t>
    </dgm:pt>
    <dgm:pt modelId="{3742A888-089B-49BB-A62F-E2122F63C1C7}" type="sibTrans" cxnId="{9DC99633-8303-45D0-8E31-D420DF251EF9}">
      <dgm:prSet/>
      <dgm:spPr/>
      <dgm:t>
        <a:bodyPr/>
        <a:lstStyle/>
        <a:p>
          <a:endParaRPr lang="en-US"/>
        </a:p>
      </dgm:t>
    </dgm:pt>
    <dgm:pt modelId="{CFCED3CD-0310-4AF4-A802-EBBE10B6A11E}">
      <dgm:prSet phldrT="[Text]" custT="1"/>
      <dgm:spPr/>
      <dgm:t>
        <a:bodyPr/>
        <a:lstStyle/>
        <a:p>
          <a:r>
            <a:rPr lang="en-US" sz="1400" kern="1200">
              <a:solidFill>
                <a:srgbClr val="000000">
                  <a:hueOff val="0"/>
                  <a:satOff val="0"/>
                  <a:lumOff val="0"/>
                  <a:alphaOff val="0"/>
                </a:srgbClr>
              </a:solidFill>
              <a:latin typeface="Intel Clear"/>
              <a:ea typeface="Helvetica Neue"/>
              <a:cs typeface="Helvetica Neue"/>
            </a:rPr>
            <a:t>Integrating use cases of existing hardware debug tools like TTK3, Dediprog, Tera term, Glider card etc.,  along with newly added features. </a:t>
          </a:r>
        </a:p>
      </dgm:t>
    </dgm:pt>
    <dgm:pt modelId="{87C17F80-233D-4562-9FE2-E667C094698E}" type="parTrans" cxnId="{992DC50E-960A-446F-B0CC-93879568C10C}">
      <dgm:prSet/>
      <dgm:spPr/>
      <dgm:t>
        <a:bodyPr/>
        <a:lstStyle/>
        <a:p>
          <a:endParaRPr lang="en-US"/>
        </a:p>
      </dgm:t>
    </dgm:pt>
    <dgm:pt modelId="{9B06B7F6-ED12-4836-A83C-E762E48A49E9}" type="sibTrans" cxnId="{992DC50E-960A-446F-B0CC-93879568C10C}">
      <dgm:prSet/>
      <dgm:spPr/>
      <dgm:t>
        <a:bodyPr/>
        <a:lstStyle/>
        <a:p>
          <a:endParaRPr lang="en-US"/>
        </a:p>
      </dgm:t>
    </dgm:pt>
    <dgm:pt modelId="{141C98F0-48EA-488F-99FE-1468174C69C7}">
      <dgm:prSet phldrT="[Text]" custT="1"/>
      <dgm:spPr/>
      <dgm:t>
        <a:bodyPr/>
        <a:lstStyle/>
        <a:p>
          <a:r>
            <a:rPr lang="en-US" sz="2400"/>
            <a:t>RVP Nest </a:t>
          </a:r>
        </a:p>
      </dgm:t>
    </dgm:pt>
    <dgm:pt modelId="{2A7CF073-C835-4B2D-B1C1-B482F7E8B8F3}" type="parTrans" cxnId="{ACAF2427-C5DB-4666-B4E3-F1008D7675CA}">
      <dgm:prSet/>
      <dgm:spPr/>
      <dgm:t>
        <a:bodyPr/>
        <a:lstStyle/>
        <a:p>
          <a:endParaRPr lang="en-US"/>
        </a:p>
      </dgm:t>
    </dgm:pt>
    <dgm:pt modelId="{27D23380-4874-4350-99AB-B5E4A74F4CF5}" type="sibTrans" cxnId="{ACAF2427-C5DB-4666-B4E3-F1008D7675CA}">
      <dgm:prSet/>
      <dgm:spPr/>
      <dgm:t>
        <a:bodyPr/>
        <a:lstStyle/>
        <a:p>
          <a:endParaRPr lang="en-US"/>
        </a:p>
      </dgm:t>
    </dgm:pt>
    <dgm:pt modelId="{94E94434-7EEB-4A8D-832D-F87C1DA1A233}">
      <dgm:prSet phldrT="[Text]" custT="1"/>
      <dgm:spPr/>
      <dgm:t>
        <a:bodyPr/>
        <a:lstStyle/>
        <a:p>
          <a:r>
            <a:rPr lang="en-US" sz="2400"/>
            <a:t>Eliminates LA</a:t>
          </a:r>
        </a:p>
      </dgm:t>
    </dgm:pt>
    <dgm:pt modelId="{F3C98814-4C8A-4A93-96E6-7FCE15F262F0}" type="parTrans" cxnId="{4FEAD6AF-49EC-413E-9A07-C9E080B05081}">
      <dgm:prSet/>
      <dgm:spPr/>
      <dgm:t>
        <a:bodyPr/>
        <a:lstStyle/>
        <a:p>
          <a:endParaRPr lang="en-US"/>
        </a:p>
      </dgm:t>
    </dgm:pt>
    <dgm:pt modelId="{AE70D8D6-FFBA-4DDA-8C81-CCBAAEBC9454}" type="sibTrans" cxnId="{4FEAD6AF-49EC-413E-9A07-C9E080B05081}">
      <dgm:prSet/>
      <dgm:spPr/>
      <dgm:t>
        <a:bodyPr/>
        <a:lstStyle/>
        <a:p>
          <a:endParaRPr lang="en-US"/>
        </a:p>
      </dgm:t>
    </dgm:pt>
    <dgm:pt modelId="{D9AA1822-5CDD-40D3-BBDC-5B59AA594598}">
      <dgm:prSet phldrT="[Text]" custT="1"/>
      <dgm:spPr/>
      <dgm:t>
        <a:bodyPr/>
        <a:lstStyle/>
        <a:p>
          <a:r>
            <a:rPr lang="en-US" sz="2400"/>
            <a:t>VR Design checkout </a:t>
          </a:r>
        </a:p>
      </dgm:t>
    </dgm:pt>
    <dgm:pt modelId="{BFD79B52-7F9D-4046-883B-0513B486ADBD}" type="parTrans" cxnId="{D6728C88-AAF7-4C75-A2C3-F57340A81405}">
      <dgm:prSet/>
      <dgm:spPr/>
      <dgm:t>
        <a:bodyPr/>
        <a:lstStyle/>
        <a:p>
          <a:endParaRPr lang="en-US"/>
        </a:p>
      </dgm:t>
    </dgm:pt>
    <dgm:pt modelId="{93E412A8-1448-407E-810F-5E8DACB8486B}" type="sibTrans" cxnId="{D6728C88-AAF7-4C75-A2C3-F57340A81405}">
      <dgm:prSet/>
      <dgm:spPr/>
      <dgm:t>
        <a:bodyPr/>
        <a:lstStyle/>
        <a:p>
          <a:endParaRPr lang="en-US"/>
        </a:p>
      </dgm:t>
    </dgm:pt>
    <dgm:pt modelId="{6FD42DC3-7897-4F89-B571-6629E2FCE6DC}">
      <dgm:prSet phldrT="[Text]" custT="1"/>
      <dgm:spPr/>
      <dgm:t>
        <a:bodyPr/>
        <a:lstStyle/>
        <a:p>
          <a:r>
            <a:rPr lang="en-US" sz="2400"/>
            <a:t>Interface level HW debug </a:t>
          </a:r>
        </a:p>
      </dgm:t>
    </dgm:pt>
    <dgm:pt modelId="{9392637D-AA7E-443F-9480-65951AE685DC}" type="parTrans" cxnId="{58811796-39ED-4C56-88F8-3447B48F2900}">
      <dgm:prSet/>
      <dgm:spPr/>
      <dgm:t>
        <a:bodyPr/>
        <a:lstStyle/>
        <a:p>
          <a:endParaRPr lang="en-US"/>
        </a:p>
      </dgm:t>
    </dgm:pt>
    <dgm:pt modelId="{74EB951F-CDF6-4557-AEDC-1B8B8C1B34ED}" type="sibTrans" cxnId="{58811796-39ED-4C56-88F8-3447B48F2900}">
      <dgm:prSet/>
      <dgm:spPr/>
      <dgm:t>
        <a:bodyPr/>
        <a:lstStyle/>
        <a:p>
          <a:endParaRPr lang="en-US"/>
        </a:p>
      </dgm:t>
    </dgm:pt>
    <dgm:pt modelId="{08EB44CE-390B-4320-85BE-1741C47732EB}">
      <dgm:prSet custT="1"/>
      <dgm:spPr/>
      <dgm:t>
        <a:bodyPr/>
        <a:lstStyle/>
        <a:p>
          <a:r>
            <a:rPr lang="en-US" sz="1400" kern="1200">
              <a:solidFill>
                <a:srgbClr val="000000">
                  <a:hueOff val="0"/>
                  <a:satOff val="0"/>
                  <a:lumOff val="0"/>
                  <a:alphaOff val="0"/>
                </a:srgbClr>
              </a:solidFill>
              <a:latin typeface="Intel Clear"/>
              <a:ea typeface="Helvetica Neue"/>
              <a:cs typeface="Helvetica Neue"/>
            </a:rPr>
            <a:t>Eliminates the requirement of Logic Analyzer or other HW lab peripherals in order to debug the power sequencing issues</a:t>
          </a:r>
        </a:p>
      </dgm:t>
    </dgm:pt>
    <dgm:pt modelId="{079B0158-8C6D-4055-9C4D-C22511D99199}" type="parTrans" cxnId="{19AA2663-CFE0-4FD5-ADE7-FF0FB2F7B6FB}">
      <dgm:prSet/>
      <dgm:spPr/>
      <dgm:t>
        <a:bodyPr/>
        <a:lstStyle/>
        <a:p>
          <a:endParaRPr lang="en-US"/>
        </a:p>
      </dgm:t>
    </dgm:pt>
    <dgm:pt modelId="{E26726A8-91A3-4E89-8B59-CDCCD4915B04}" type="sibTrans" cxnId="{19AA2663-CFE0-4FD5-ADE7-FF0FB2F7B6FB}">
      <dgm:prSet/>
      <dgm:spPr/>
      <dgm:t>
        <a:bodyPr/>
        <a:lstStyle/>
        <a:p>
          <a:endParaRPr lang="en-US"/>
        </a:p>
      </dgm:t>
    </dgm:pt>
    <dgm:pt modelId="{19DA57BA-B786-40B4-9134-538BB1E5F63B}">
      <dgm:prSet custT="1"/>
      <dgm:spPr/>
      <dgm:t>
        <a:bodyPr/>
        <a:lstStyle/>
        <a:p>
          <a:r>
            <a:rPr lang="en-US" sz="1400" kern="1200">
              <a:solidFill>
                <a:srgbClr val="000000">
                  <a:hueOff val="0"/>
                  <a:satOff val="0"/>
                  <a:lumOff val="0"/>
                  <a:alphaOff val="0"/>
                </a:srgbClr>
              </a:solidFill>
              <a:latin typeface="Intel Clear"/>
              <a:ea typeface="Helvetica Neue"/>
              <a:cs typeface="Helvetica Neue"/>
            </a:rPr>
            <a:t>Power sequencing debug can be done with DAC, DAC allows to set trigger at any point in power sequencing and capture the waveform</a:t>
          </a:r>
        </a:p>
      </dgm:t>
    </dgm:pt>
    <dgm:pt modelId="{EAAFC368-5CAE-462E-8550-DFA81CEAE667}" type="parTrans" cxnId="{900E274A-C2BE-4D2E-A1D0-73096DBF5DD3}">
      <dgm:prSet/>
      <dgm:spPr/>
      <dgm:t>
        <a:bodyPr/>
        <a:lstStyle/>
        <a:p>
          <a:endParaRPr lang="en-US"/>
        </a:p>
      </dgm:t>
    </dgm:pt>
    <dgm:pt modelId="{B62966A9-A893-4467-B984-95ACDDAEDCC7}" type="sibTrans" cxnId="{900E274A-C2BE-4D2E-A1D0-73096DBF5DD3}">
      <dgm:prSet/>
      <dgm:spPr/>
      <dgm:t>
        <a:bodyPr/>
        <a:lstStyle/>
        <a:p>
          <a:endParaRPr lang="en-US"/>
        </a:p>
      </dgm:t>
    </dgm:pt>
    <dgm:pt modelId="{A556CB76-B74A-4E26-AC6C-8AA2D84C8680}">
      <dgm:prSet custT="1"/>
      <dgm:spPr/>
      <dgm:t>
        <a:bodyPr/>
        <a:lstStyle/>
        <a:p>
          <a:r>
            <a:rPr lang="en-US" sz="1400" kern="1200">
              <a:solidFill>
                <a:srgbClr val="000000">
                  <a:hueOff val="0"/>
                  <a:satOff val="0"/>
                  <a:lumOff val="0"/>
                  <a:alphaOff val="0"/>
                </a:srgbClr>
              </a:solidFill>
              <a:latin typeface="Intel Clear"/>
              <a:ea typeface="Helvetica Neue"/>
              <a:cs typeface="Helvetica Neue"/>
            </a:rPr>
            <a:t>RTD3 flow for interfaces like WWAN, WLAN, graphics card etc., can be debugged, Power signals and sideband signals for interfaces can be captured and analyzed.</a:t>
          </a:r>
        </a:p>
      </dgm:t>
    </dgm:pt>
    <dgm:pt modelId="{566EC7E9-B181-4D69-87C5-CFC81C4BCCE8}" type="parTrans" cxnId="{E3292199-2D55-47AB-AFF0-F90DAAEF8147}">
      <dgm:prSet/>
      <dgm:spPr/>
      <dgm:t>
        <a:bodyPr/>
        <a:lstStyle/>
        <a:p>
          <a:endParaRPr lang="en-US"/>
        </a:p>
      </dgm:t>
    </dgm:pt>
    <dgm:pt modelId="{238AE658-CE61-4942-9D0E-8C6C998FF520}" type="sibTrans" cxnId="{E3292199-2D55-47AB-AFF0-F90DAAEF8147}">
      <dgm:prSet/>
      <dgm:spPr/>
      <dgm:t>
        <a:bodyPr/>
        <a:lstStyle/>
        <a:p>
          <a:endParaRPr lang="en-US"/>
        </a:p>
      </dgm:t>
    </dgm:pt>
    <dgm:pt modelId="{FBFA5CDB-4762-48D3-B29C-D38A6FD8296E}">
      <dgm:prSet phldrT="[Text]" custT="1"/>
      <dgm:spPr/>
      <dgm:t>
        <a:bodyPr/>
        <a:lstStyle/>
        <a:p>
          <a:r>
            <a:rPr lang="en-US" sz="1400"/>
            <a:t>Makes RVP Nest use and maintenance completely automated.</a:t>
          </a:r>
        </a:p>
      </dgm:t>
    </dgm:pt>
    <dgm:pt modelId="{C1CBA439-A705-4F48-B678-8069062BCB7F}" type="parTrans" cxnId="{28EB4754-6555-4C3A-8F17-C6B2421A0399}">
      <dgm:prSet/>
      <dgm:spPr/>
      <dgm:t>
        <a:bodyPr/>
        <a:lstStyle/>
        <a:p>
          <a:endParaRPr lang="en-IN"/>
        </a:p>
      </dgm:t>
    </dgm:pt>
    <dgm:pt modelId="{E276C394-5C32-4719-A008-8E58E0088C42}" type="sibTrans" cxnId="{28EB4754-6555-4C3A-8F17-C6B2421A0399}">
      <dgm:prSet/>
      <dgm:spPr/>
      <dgm:t>
        <a:bodyPr/>
        <a:lstStyle/>
        <a:p>
          <a:endParaRPr lang="en-IN"/>
        </a:p>
      </dgm:t>
    </dgm:pt>
    <dgm:pt modelId="{E2E11516-C3B3-4BFC-A0A8-C4DD44815A08}">
      <dgm:prSet phldrT="[Text]" custT="1"/>
      <dgm:spPr/>
      <dgm:t>
        <a:bodyPr/>
        <a:lstStyle/>
        <a:p>
          <a:r>
            <a:rPr lang="en-US" sz="1400"/>
            <a:t>Can be integrated with RVP NEST</a:t>
          </a:r>
        </a:p>
      </dgm:t>
    </dgm:pt>
    <dgm:pt modelId="{78413163-DE29-425C-B28B-4A18978A22D9}" type="parTrans" cxnId="{773B8977-B9A7-4C8F-82F6-2A4277B98662}">
      <dgm:prSet/>
      <dgm:spPr/>
      <dgm:t>
        <a:bodyPr/>
        <a:lstStyle/>
        <a:p>
          <a:endParaRPr lang="en-US"/>
        </a:p>
      </dgm:t>
    </dgm:pt>
    <dgm:pt modelId="{35F1E023-42A5-4DEC-9A67-242A3A39B212}" type="sibTrans" cxnId="{773B8977-B9A7-4C8F-82F6-2A4277B98662}">
      <dgm:prSet/>
      <dgm:spPr/>
      <dgm:t>
        <a:bodyPr/>
        <a:lstStyle/>
        <a:p>
          <a:endParaRPr lang="en-US"/>
        </a:p>
      </dgm:t>
    </dgm:pt>
    <dgm:pt modelId="{A05C7CFF-A474-4625-B969-20DF680BF2BE}" type="pres">
      <dgm:prSet presAssocID="{8B488428-E5BA-4512-B891-D1FDB785E0F7}" presName="Name0" presStyleCnt="0">
        <dgm:presLayoutVars>
          <dgm:dir/>
          <dgm:animLvl val="lvl"/>
          <dgm:resizeHandles/>
        </dgm:presLayoutVars>
      </dgm:prSet>
      <dgm:spPr/>
    </dgm:pt>
    <dgm:pt modelId="{EECCCB97-4A59-4542-A76D-3BDC51D5D59F}" type="pres">
      <dgm:prSet presAssocID="{534D9464-2861-4C7A-82D2-2E12049C6520}" presName="linNode" presStyleCnt="0"/>
      <dgm:spPr/>
    </dgm:pt>
    <dgm:pt modelId="{DE1604C4-73E4-4D5A-B8E7-D2B5CCEFCC6C}" type="pres">
      <dgm:prSet presAssocID="{534D9464-2861-4C7A-82D2-2E12049C6520}" presName="parentShp" presStyleLbl="node1" presStyleIdx="0" presStyleCnt="5">
        <dgm:presLayoutVars>
          <dgm:bulletEnabled val="1"/>
        </dgm:presLayoutVars>
      </dgm:prSet>
      <dgm:spPr/>
    </dgm:pt>
    <dgm:pt modelId="{853F1D22-518A-456B-A655-F6A9D9740836}" type="pres">
      <dgm:prSet presAssocID="{534D9464-2861-4C7A-82D2-2E12049C6520}" presName="childShp" presStyleLbl="bgAccFollowNode1" presStyleIdx="0" presStyleCnt="5" custScaleY="160991">
        <dgm:presLayoutVars>
          <dgm:bulletEnabled val="1"/>
        </dgm:presLayoutVars>
      </dgm:prSet>
      <dgm:spPr/>
    </dgm:pt>
    <dgm:pt modelId="{B842B229-BEBD-4B97-847A-F91DC93571BE}" type="pres">
      <dgm:prSet presAssocID="{3742A888-089B-49BB-A62F-E2122F63C1C7}" presName="spacing" presStyleCnt="0"/>
      <dgm:spPr/>
    </dgm:pt>
    <dgm:pt modelId="{143EB5EE-A507-4AF3-93F8-9C79DB38BFB0}" type="pres">
      <dgm:prSet presAssocID="{141C98F0-48EA-488F-99FE-1468174C69C7}" presName="linNode" presStyleCnt="0"/>
      <dgm:spPr/>
    </dgm:pt>
    <dgm:pt modelId="{7FEFC6C3-074C-48F9-B41B-745259610A8C}" type="pres">
      <dgm:prSet presAssocID="{141C98F0-48EA-488F-99FE-1468174C69C7}" presName="parentShp" presStyleLbl="node1" presStyleIdx="1" presStyleCnt="5">
        <dgm:presLayoutVars>
          <dgm:bulletEnabled val="1"/>
        </dgm:presLayoutVars>
      </dgm:prSet>
      <dgm:spPr/>
    </dgm:pt>
    <dgm:pt modelId="{5DDD15B4-790F-4669-B521-1D7C0AD60D5D}" type="pres">
      <dgm:prSet presAssocID="{141C98F0-48EA-488F-99FE-1468174C69C7}" presName="childShp" presStyleLbl="bgAccFollowNode1" presStyleIdx="1" presStyleCnt="5" custScaleY="154002">
        <dgm:presLayoutVars>
          <dgm:bulletEnabled val="1"/>
        </dgm:presLayoutVars>
      </dgm:prSet>
      <dgm:spPr/>
    </dgm:pt>
    <dgm:pt modelId="{601EBD8D-8D7B-400A-B992-7BF08BABF9CE}" type="pres">
      <dgm:prSet presAssocID="{27D23380-4874-4350-99AB-B5E4A74F4CF5}" presName="spacing" presStyleCnt="0"/>
      <dgm:spPr/>
    </dgm:pt>
    <dgm:pt modelId="{1B652C6C-E5CA-415E-BCF5-F0359B9C0E08}" type="pres">
      <dgm:prSet presAssocID="{94E94434-7EEB-4A8D-832D-F87C1DA1A233}" presName="linNode" presStyleCnt="0"/>
      <dgm:spPr/>
    </dgm:pt>
    <dgm:pt modelId="{75D2037B-6090-41FC-8426-7E6567BE4E4D}" type="pres">
      <dgm:prSet presAssocID="{94E94434-7EEB-4A8D-832D-F87C1DA1A233}" presName="parentShp" presStyleLbl="node1" presStyleIdx="2" presStyleCnt="5" custLinFactNeighborX="-27" custLinFactNeighborY="3051">
        <dgm:presLayoutVars>
          <dgm:bulletEnabled val="1"/>
        </dgm:presLayoutVars>
      </dgm:prSet>
      <dgm:spPr/>
    </dgm:pt>
    <dgm:pt modelId="{DA943639-BC27-4AFD-ABF5-D4BD9282C726}" type="pres">
      <dgm:prSet presAssocID="{94E94434-7EEB-4A8D-832D-F87C1DA1A233}" presName="childShp" presStyleLbl="bgAccFollowNode1" presStyleIdx="2" presStyleCnt="5" custScaleX="101755" custScaleY="155222">
        <dgm:presLayoutVars>
          <dgm:bulletEnabled val="1"/>
        </dgm:presLayoutVars>
      </dgm:prSet>
      <dgm:spPr/>
    </dgm:pt>
    <dgm:pt modelId="{50E35E44-5C82-499C-968F-CB9B2A9E7ED7}" type="pres">
      <dgm:prSet presAssocID="{AE70D8D6-FFBA-4DDA-8C81-CCBAAEBC9454}" presName="spacing" presStyleCnt="0"/>
      <dgm:spPr/>
    </dgm:pt>
    <dgm:pt modelId="{A793ED07-7767-419D-9C79-7E9154F76065}" type="pres">
      <dgm:prSet presAssocID="{D9AA1822-5CDD-40D3-BBDC-5B59AA594598}" presName="linNode" presStyleCnt="0"/>
      <dgm:spPr/>
    </dgm:pt>
    <dgm:pt modelId="{D88A26DB-6EF4-4F9B-BB34-762AF727D463}" type="pres">
      <dgm:prSet presAssocID="{D9AA1822-5CDD-40D3-BBDC-5B59AA594598}" presName="parentShp" presStyleLbl="node1" presStyleIdx="3" presStyleCnt="5">
        <dgm:presLayoutVars>
          <dgm:bulletEnabled val="1"/>
        </dgm:presLayoutVars>
      </dgm:prSet>
      <dgm:spPr/>
    </dgm:pt>
    <dgm:pt modelId="{59479951-CA0F-45DE-8CA8-8EE12F820A92}" type="pres">
      <dgm:prSet presAssocID="{D9AA1822-5CDD-40D3-BBDC-5B59AA594598}" presName="childShp" presStyleLbl="bgAccFollowNode1" presStyleIdx="3" presStyleCnt="5" custScaleY="162075">
        <dgm:presLayoutVars>
          <dgm:bulletEnabled val="1"/>
        </dgm:presLayoutVars>
      </dgm:prSet>
      <dgm:spPr/>
    </dgm:pt>
    <dgm:pt modelId="{2365A8FA-327E-415F-919C-2FE7C9C5D8AC}" type="pres">
      <dgm:prSet presAssocID="{93E412A8-1448-407E-810F-5E8DACB8486B}" presName="spacing" presStyleCnt="0"/>
      <dgm:spPr/>
    </dgm:pt>
    <dgm:pt modelId="{2ECE50E1-6C81-4265-BEBF-5719FDF135EF}" type="pres">
      <dgm:prSet presAssocID="{6FD42DC3-7897-4F89-B571-6629E2FCE6DC}" presName="linNode" presStyleCnt="0"/>
      <dgm:spPr/>
    </dgm:pt>
    <dgm:pt modelId="{8C09100C-3BC0-4339-9B1A-D9BE9469F8F6}" type="pres">
      <dgm:prSet presAssocID="{6FD42DC3-7897-4F89-B571-6629E2FCE6DC}" presName="parentShp" presStyleLbl="node1" presStyleIdx="4" presStyleCnt="5">
        <dgm:presLayoutVars>
          <dgm:bulletEnabled val="1"/>
        </dgm:presLayoutVars>
      </dgm:prSet>
      <dgm:spPr/>
    </dgm:pt>
    <dgm:pt modelId="{FDB78C61-4D85-4F90-9705-72FF55B52769}" type="pres">
      <dgm:prSet presAssocID="{6FD42DC3-7897-4F89-B571-6629E2FCE6DC}" presName="childShp" presStyleLbl="bgAccFollowNode1" presStyleIdx="4" presStyleCnt="5" custScaleY="148816">
        <dgm:presLayoutVars>
          <dgm:bulletEnabled val="1"/>
        </dgm:presLayoutVars>
      </dgm:prSet>
      <dgm:spPr/>
    </dgm:pt>
  </dgm:ptLst>
  <dgm:cxnLst>
    <dgm:cxn modelId="{992DC50E-960A-446F-B0CC-93879568C10C}" srcId="{534D9464-2861-4C7A-82D2-2E12049C6520}" destId="{CFCED3CD-0310-4AF4-A802-EBBE10B6A11E}" srcOrd="0" destOrd="0" parTransId="{87C17F80-233D-4562-9FE2-E667C094698E}" sibTransId="{9B06B7F6-ED12-4836-A83C-E762E48A49E9}"/>
    <dgm:cxn modelId="{DF365A10-DF07-4ED3-AB11-005D4E7A94D6}" type="presOf" srcId="{D9AA1822-5CDD-40D3-BBDC-5B59AA594598}" destId="{D88A26DB-6EF4-4F9B-BB34-762AF727D463}" srcOrd="0" destOrd="0" presId="urn:microsoft.com/office/officeart/2005/8/layout/vList6"/>
    <dgm:cxn modelId="{ACAF2427-C5DB-4666-B4E3-F1008D7675CA}" srcId="{8B488428-E5BA-4512-B891-D1FDB785E0F7}" destId="{141C98F0-48EA-488F-99FE-1468174C69C7}" srcOrd="1" destOrd="0" parTransId="{2A7CF073-C835-4B2D-B1C1-B482F7E8B8F3}" sibTransId="{27D23380-4874-4350-99AB-B5E4A74F4CF5}"/>
    <dgm:cxn modelId="{FFBF6528-B502-490F-81FF-C18A4BCF0316}" type="presOf" srcId="{08EB44CE-390B-4320-85BE-1741C47732EB}" destId="{DA943639-BC27-4AFD-ABF5-D4BD9282C726}" srcOrd="0" destOrd="0" presId="urn:microsoft.com/office/officeart/2005/8/layout/vList6"/>
    <dgm:cxn modelId="{9DC99633-8303-45D0-8E31-D420DF251EF9}" srcId="{8B488428-E5BA-4512-B891-D1FDB785E0F7}" destId="{534D9464-2861-4C7A-82D2-2E12049C6520}" srcOrd="0" destOrd="0" parTransId="{183333CF-4AF7-4653-833C-9108A437F1A2}" sibTransId="{3742A888-089B-49BB-A62F-E2122F63C1C7}"/>
    <dgm:cxn modelId="{19AA2663-CFE0-4FD5-ADE7-FF0FB2F7B6FB}" srcId="{94E94434-7EEB-4A8D-832D-F87C1DA1A233}" destId="{08EB44CE-390B-4320-85BE-1741C47732EB}" srcOrd="0" destOrd="0" parTransId="{079B0158-8C6D-4055-9C4D-C22511D99199}" sibTransId="{E26726A8-91A3-4E89-8B59-CDCCD4915B04}"/>
    <dgm:cxn modelId="{900E274A-C2BE-4D2E-A1D0-73096DBF5DD3}" srcId="{D9AA1822-5CDD-40D3-BBDC-5B59AA594598}" destId="{19DA57BA-B786-40B4-9134-538BB1E5F63B}" srcOrd="0" destOrd="0" parTransId="{EAAFC368-5CAE-462E-8550-DFA81CEAE667}" sibTransId="{B62966A9-A893-4467-B984-95ACDDAEDCC7}"/>
    <dgm:cxn modelId="{28EB4754-6555-4C3A-8F17-C6B2421A0399}" srcId="{141C98F0-48EA-488F-99FE-1468174C69C7}" destId="{FBFA5CDB-4762-48D3-B29C-D38A6FD8296E}" srcOrd="1" destOrd="0" parTransId="{C1CBA439-A705-4F48-B678-8069062BCB7F}" sibTransId="{E276C394-5C32-4719-A008-8E58E0088C42}"/>
    <dgm:cxn modelId="{773B8977-B9A7-4C8F-82F6-2A4277B98662}" srcId="{141C98F0-48EA-488F-99FE-1468174C69C7}" destId="{E2E11516-C3B3-4BFC-A0A8-C4DD44815A08}" srcOrd="0" destOrd="0" parTransId="{78413163-DE29-425C-B28B-4A18978A22D9}" sibTransId="{35F1E023-42A5-4DEC-9A67-242A3A39B212}"/>
    <dgm:cxn modelId="{D63C6F79-6902-480C-B027-4AB90166B760}" type="presOf" srcId="{19DA57BA-B786-40B4-9134-538BB1E5F63B}" destId="{59479951-CA0F-45DE-8CA8-8EE12F820A92}" srcOrd="0" destOrd="0" presId="urn:microsoft.com/office/officeart/2005/8/layout/vList6"/>
    <dgm:cxn modelId="{DB98F284-5E7F-49E6-97A5-BD2A2C951CA9}" type="presOf" srcId="{E2E11516-C3B3-4BFC-A0A8-C4DD44815A08}" destId="{5DDD15B4-790F-4669-B521-1D7C0AD60D5D}" srcOrd="0" destOrd="0" presId="urn:microsoft.com/office/officeart/2005/8/layout/vList6"/>
    <dgm:cxn modelId="{6BC26D87-CB23-4742-840B-46930DBFF15D}" type="presOf" srcId="{8B488428-E5BA-4512-B891-D1FDB785E0F7}" destId="{A05C7CFF-A474-4625-B969-20DF680BF2BE}" srcOrd="0" destOrd="0" presId="urn:microsoft.com/office/officeart/2005/8/layout/vList6"/>
    <dgm:cxn modelId="{D6728C88-AAF7-4C75-A2C3-F57340A81405}" srcId="{8B488428-E5BA-4512-B891-D1FDB785E0F7}" destId="{D9AA1822-5CDD-40D3-BBDC-5B59AA594598}" srcOrd="3" destOrd="0" parTransId="{BFD79B52-7F9D-4046-883B-0513B486ADBD}" sibTransId="{93E412A8-1448-407E-810F-5E8DACB8486B}"/>
    <dgm:cxn modelId="{E30E1995-7301-4C42-8DBB-77DCE26556B9}" type="presOf" srcId="{A556CB76-B74A-4E26-AC6C-8AA2D84C8680}" destId="{FDB78C61-4D85-4F90-9705-72FF55B52769}" srcOrd="0" destOrd="0" presId="urn:microsoft.com/office/officeart/2005/8/layout/vList6"/>
    <dgm:cxn modelId="{58811796-39ED-4C56-88F8-3447B48F2900}" srcId="{8B488428-E5BA-4512-B891-D1FDB785E0F7}" destId="{6FD42DC3-7897-4F89-B571-6629E2FCE6DC}" srcOrd="4" destOrd="0" parTransId="{9392637D-AA7E-443F-9480-65951AE685DC}" sibTransId="{74EB951F-CDF6-4557-AEDC-1B8B8C1B34ED}"/>
    <dgm:cxn modelId="{E3292199-2D55-47AB-AFF0-F90DAAEF8147}" srcId="{6FD42DC3-7897-4F89-B571-6629E2FCE6DC}" destId="{A556CB76-B74A-4E26-AC6C-8AA2D84C8680}" srcOrd="0" destOrd="0" parTransId="{566EC7E9-B181-4D69-87C5-CFC81C4BCCE8}" sibTransId="{238AE658-CE61-4942-9D0E-8C6C998FF520}"/>
    <dgm:cxn modelId="{CF32DF99-57CE-4630-AE79-8222D9571C54}" type="presOf" srcId="{FBFA5CDB-4762-48D3-B29C-D38A6FD8296E}" destId="{5DDD15B4-790F-4669-B521-1D7C0AD60D5D}" srcOrd="0" destOrd="1" presId="urn:microsoft.com/office/officeart/2005/8/layout/vList6"/>
    <dgm:cxn modelId="{EF8C769B-6412-4126-92DC-1380F06053AA}" type="presOf" srcId="{CFCED3CD-0310-4AF4-A802-EBBE10B6A11E}" destId="{853F1D22-518A-456B-A655-F6A9D9740836}" srcOrd="0" destOrd="0" presId="urn:microsoft.com/office/officeart/2005/8/layout/vList6"/>
    <dgm:cxn modelId="{CA6587A0-240C-499C-9AEE-03E3A813257E}" type="presOf" srcId="{534D9464-2861-4C7A-82D2-2E12049C6520}" destId="{DE1604C4-73E4-4D5A-B8E7-D2B5CCEFCC6C}" srcOrd="0" destOrd="0" presId="urn:microsoft.com/office/officeart/2005/8/layout/vList6"/>
    <dgm:cxn modelId="{4FEAD6AF-49EC-413E-9A07-C9E080B05081}" srcId="{8B488428-E5BA-4512-B891-D1FDB785E0F7}" destId="{94E94434-7EEB-4A8D-832D-F87C1DA1A233}" srcOrd="2" destOrd="0" parTransId="{F3C98814-4C8A-4A93-96E6-7FCE15F262F0}" sibTransId="{AE70D8D6-FFBA-4DDA-8C81-CCBAAEBC9454}"/>
    <dgm:cxn modelId="{BC4BCDB5-EA7A-49A7-AEC8-55616EC0ABD2}" type="presOf" srcId="{6FD42DC3-7897-4F89-B571-6629E2FCE6DC}" destId="{8C09100C-3BC0-4339-9B1A-D9BE9469F8F6}" srcOrd="0" destOrd="0" presId="urn:microsoft.com/office/officeart/2005/8/layout/vList6"/>
    <dgm:cxn modelId="{5AEE22D5-4C0F-4145-9171-E25B3C034D1F}" type="presOf" srcId="{141C98F0-48EA-488F-99FE-1468174C69C7}" destId="{7FEFC6C3-074C-48F9-B41B-745259610A8C}" srcOrd="0" destOrd="0" presId="urn:microsoft.com/office/officeart/2005/8/layout/vList6"/>
    <dgm:cxn modelId="{EAA23BE2-AA22-484A-8A0D-53DE31CC9F80}" type="presOf" srcId="{94E94434-7EEB-4A8D-832D-F87C1DA1A233}" destId="{75D2037B-6090-41FC-8426-7E6567BE4E4D}" srcOrd="0" destOrd="0" presId="urn:microsoft.com/office/officeart/2005/8/layout/vList6"/>
    <dgm:cxn modelId="{5FDEDC8D-8649-4401-93DF-FB2744FCFEDF}" type="presParOf" srcId="{A05C7CFF-A474-4625-B969-20DF680BF2BE}" destId="{EECCCB97-4A59-4542-A76D-3BDC51D5D59F}" srcOrd="0" destOrd="0" presId="urn:microsoft.com/office/officeart/2005/8/layout/vList6"/>
    <dgm:cxn modelId="{58413ABB-D068-43B5-AB26-4F5CBDFFEBAE}" type="presParOf" srcId="{EECCCB97-4A59-4542-A76D-3BDC51D5D59F}" destId="{DE1604C4-73E4-4D5A-B8E7-D2B5CCEFCC6C}" srcOrd="0" destOrd="0" presId="urn:microsoft.com/office/officeart/2005/8/layout/vList6"/>
    <dgm:cxn modelId="{45A1F44B-E14D-4B0E-A3C7-4AFF2943B878}" type="presParOf" srcId="{EECCCB97-4A59-4542-A76D-3BDC51D5D59F}" destId="{853F1D22-518A-456B-A655-F6A9D9740836}" srcOrd="1" destOrd="0" presId="urn:microsoft.com/office/officeart/2005/8/layout/vList6"/>
    <dgm:cxn modelId="{308664C3-E13E-4DDA-BA7C-9B68EF9D439A}" type="presParOf" srcId="{A05C7CFF-A474-4625-B969-20DF680BF2BE}" destId="{B842B229-BEBD-4B97-847A-F91DC93571BE}" srcOrd="1" destOrd="0" presId="urn:microsoft.com/office/officeart/2005/8/layout/vList6"/>
    <dgm:cxn modelId="{48483E53-D1DE-4BC0-9174-16579ED50991}" type="presParOf" srcId="{A05C7CFF-A474-4625-B969-20DF680BF2BE}" destId="{143EB5EE-A507-4AF3-93F8-9C79DB38BFB0}" srcOrd="2" destOrd="0" presId="urn:microsoft.com/office/officeart/2005/8/layout/vList6"/>
    <dgm:cxn modelId="{D01E2D0E-8F0E-48A3-BBFA-07BE7BD879EB}" type="presParOf" srcId="{143EB5EE-A507-4AF3-93F8-9C79DB38BFB0}" destId="{7FEFC6C3-074C-48F9-B41B-745259610A8C}" srcOrd="0" destOrd="0" presId="urn:microsoft.com/office/officeart/2005/8/layout/vList6"/>
    <dgm:cxn modelId="{152B9FD3-3A7E-477B-A04F-770A466F177A}" type="presParOf" srcId="{143EB5EE-A507-4AF3-93F8-9C79DB38BFB0}" destId="{5DDD15B4-790F-4669-B521-1D7C0AD60D5D}" srcOrd="1" destOrd="0" presId="urn:microsoft.com/office/officeart/2005/8/layout/vList6"/>
    <dgm:cxn modelId="{9D965F27-FC73-40E0-937A-31E2A8814EBB}" type="presParOf" srcId="{A05C7CFF-A474-4625-B969-20DF680BF2BE}" destId="{601EBD8D-8D7B-400A-B992-7BF08BABF9CE}" srcOrd="3" destOrd="0" presId="urn:microsoft.com/office/officeart/2005/8/layout/vList6"/>
    <dgm:cxn modelId="{65033B89-C707-42BB-A297-841E7F3F17EB}" type="presParOf" srcId="{A05C7CFF-A474-4625-B969-20DF680BF2BE}" destId="{1B652C6C-E5CA-415E-BCF5-F0359B9C0E08}" srcOrd="4" destOrd="0" presId="urn:microsoft.com/office/officeart/2005/8/layout/vList6"/>
    <dgm:cxn modelId="{7BC83231-84D3-4E05-89A4-85400D9F7B11}" type="presParOf" srcId="{1B652C6C-E5CA-415E-BCF5-F0359B9C0E08}" destId="{75D2037B-6090-41FC-8426-7E6567BE4E4D}" srcOrd="0" destOrd="0" presId="urn:microsoft.com/office/officeart/2005/8/layout/vList6"/>
    <dgm:cxn modelId="{439205DD-2A4B-4A19-AF9F-224609C8EA6D}" type="presParOf" srcId="{1B652C6C-E5CA-415E-BCF5-F0359B9C0E08}" destId="{DA943639-BC27-4AFD-ABF5-D4BD9282C726}" srcOrd="1" destOrd="0" presId="urn:microsoft.com/office/officeart/2005/8/layout/vList6"/>
    <dgm:cxn modelId="{F22DAE35-5878-4C12-A492-8DF6E89EFEE1}" type="presParOf" srcId="{A05C7CFF-A474-4625-B969-20DF680BF2BE}" destId="{50E35E44-5C82-499C-968F-CB9B2A9E7ED7}" srcOrd="5" destOrd="0" presId="urn:microsoft.com/office/officeart/2005/8/layout/vList6"/>
    <dgm:cxn modelId="{36995E56-1139-470A-9475-12B36FAD46AB}" type="presParOf" srcId="{A05C7CFF-A474-4625-B969-20DF680BF2BE}" destId="{A793ED07-7767-419D-9C79-7E9154F76065}" srcOrd="6" destOrd="0" presId="urn:microsoft.com/office/officeart/2005/8/layout/vList6"/>
    <dgm:cxn modelId="{431E10F2-3DE3-4A4F-B70A-EA1655F34429}" type="presParOf" srcId="{A793ED07-7767-419D-9C79-7E9154F76065}" destId="{D88A26DB-6EF4-4F9B-BB34-762AF727D463}" srcOrd="0" destOrd="0" presId="urn:microsoft.com/office/officeart/2005/8/layout/vList6"/>
    <dgm:cxn modelId="{8D6908C2-AA31-42FD-B59F-D8E99C15D846}" type="presParOf" srcId="{A793ED07-7767-419D-9C79-7E9154F76065}" destId="{59479951-CA0F-45DE-8CA8-8EE12F820A92}" srcOrd="1" destOrd="0" presId="urn:microsoft.com/office/officeart/2005/8/layout/vList6"/>
    <dgm:cxn modelId="{425BD72E-9D51-45AA-8668-29A7CFE94445}" type="presParOf" srcId="{A05C7CFF-A474-4625-B969-20DF680BF2BE}" destId="{2365A8FA-327E-415F-919C-2FE7C9C5D8AC}" srcOrd="7" destOrd="0" presId="urn:microsoft.com/office/officeart/2005/8/layout/vList6"/>
    <dgm:cxn modelId="{B6A88D40-6D7E-4678-BFF5-85CB74D68D02}" type="presParOf" srcId="{A05C7CFF-A474-4625-B969-20DF680BF2BE}" destId="{2ECE50E1-6C81-4265-BEBF-5719FDF135EF}" srcOrd="8" destOrd="0" presId="urn:microsoft.com/office/officeart/2005/8/layout/vList6"/>
    <dgm:cxn modelId="{7B479399-2B7A-48EA-ADB7-DCF3B22AAF68}" type="presParOf" srcId="{2ECE50E1-6C81-4265-BEBF-5719FDF135EF}" destId="{8C09100C-3BC0-4339-9B1A-D9BE9469F8F6}" srcOrd="0" destOrd="0" presId="urn:microsoft.com/office/officeart/2005/8/layout/vList6"/>
    <dgm:cxn modelId="{DA07E0F0-48FB-4413-95EC-8CEBB8AAAC1B}" type="presParOf" srcId="{2ECE50E1-6C81-4265-BEBF-5719FDF135EF}" destId="{FDB78C61-4D85-4F90-9705-72FF55B52769}"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0E6FC-0715-4D4D-B572-EAC10F6F367E}">
      <dsp:nvSpPr>
        <dsp:cNvPr id="0" name=""/>
        <dsp:cNvSpPr/>
      </dsp:nvSpPr>
      <dsp:spPr>
        <a:xfrm>
          <a:off x="5225" y="229546"/>
          <a:ext cx="1619965" cy="9719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+V3P3A/+V5A</a:t>
          </a:r>
        </a:p>
      </dsp:txBody>
      <dsp:txXfrm>
        <a:off x="33693" y="258014"/>
        <a:ext cx="1563029" cy="915043"/>
      </dsp:txXfrm>
    </dsp:sp>
    <dsp:sp modelId="{6194752E-8E9A-4FA5-8F09-264106F7D485}">
      <dsp:nvSpPr>
        <dsp:cNvPr id="0" name=""/>
        <dsp:cNvSpPr/>
      </dsp:nvSpPr>
      <dsp:spPr>
        <a:xfrm>
          <a:off x="1787187" y="514660"/>
          <a:ext cx="343432" cy="4017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787187" y="595010"/>
        <a:ext cx="240402" cy="241051"/>
      </dsp:txXfrm>
    </dsp:sp>
    <dsp:sp modelId="{587BC6F8-E6FD-400B-8F33-0894E4EB4E38}">
      <dsp:nvSpPr>
        <dsp:cNvPr id="0" name=""/>
        <dsp:cNvSpPr/>
      </dsp:nvSpPr>
      <dsp:spPr>
        <a:xfrm>
          <a:off x="2273177" y="229546"/>
          <a:ext cx="1619965" cy="9719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+V1P8A</a:t>
          </a:r>
        </a:p>
      </dsp:txBody>
      <dsp:txXfrm>
        <a:off x="2301645" y="258014"/>
        <a:ext cx="1563029" cy="915043"/>
      </dsp:txXfrm>
    </dsp:sp>
    <dsp:sp modelId="{A998EFB4-0876-4BBE-9776-5F3EF1A70159}">
      <dsp:nvSpPr>
        <dsp:cNvPr id="0" name=""/>
        <dsp:cNvSpPr/>
      </dsp:nvSpPr>
      <dsp:spPr>
        <a:xfrm>
          <a:off x="4055139" y="514660"/>
          <a:ext cx="343432" cy="4017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055139" y="595010"/>
        <a:ext cx="240402" cy="241051"/>
      </dsp:txXfrm>
    </dsp:sp>
    <dsp:sp modelId="{34EADBEC-E45F-4844-9B6C-2D28DA669B4B}">
      <dsp:nvSpPr>
        <dsp:cNvPr id="0" name=""/>
        <dsp:cNvSpPr/>
      </dsp:nvSpPr>
      <dsp:spPr>
        <a:xfrm>
          <a:off x="4541128" y="229546"/>
          <a:ext cx="1619965" cy="9719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+VCCPRIM_3P3</a:t>
          </a:r>
        </a:p>
      </dsp:txBody>
      <dsp:txXfrm>
        <a:off x="4569596" y="258014"/>
        <a:ext cx="1563029" cy="915043"/>
      </dsp:txXfrm>
    </dsp:sp>
    <dsp:sp modelId="{A57723A5-8589-4A59-A324-AF35FF8DAC17}">
      <dsp:nvSpPr>
        <dsp:cNvPr id="0" name=""/>
        <dsp:cNvSpPr/>
      </dsp:nvSpPr>
      <dsp:spPr>
        <a:xfrm>
          <a:off x="6323090" y="514660"/>
          <a:ext cx="343432" cy="4017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323090" y="595010"/>
        <a:ext cx="240402" cy="241051"/>
      </dsp:txXfrm>
    </dsp:sp>
    <dsp:sp modelId="{0069E1BB-19C5-46D7-B393-D72E5797A6CE}">
      <dsp:nvSpPr>
        <dsp:cNvPr id="0" name=""/>
        <dsp:cNvSpPr/>
      </dsp:nvSpPr>
      <dsp:spPr>
        <a:xfrm>
          <a:off x="6809080" y="229546"/>
          <a:ext cx="1619965" cy="9719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+VCCPRIM_VNNAON</a:t>
          </a:r>
        </a:p>
      </dsp:txBody>
      <dsp:txXfrm>
        <a:off x="6837548" y="258014"/>
        <a:ext cx="1563029" cy="915043"/>
      </dsp:txXfrm>
    </dsp:sp>
    <dsp:sp modelId="{DFAC99D2-102E-4309-9317-885EF4404578}">
      <dsp:nvSpPr>
        <dsp:cNvPr id="0" name=""/>
        <dsp:cNvSpPr/>
      </dsp:nvSpPr>
      <dsp:spPr>
        <a:xfrm>
          <a:off x="8591042" y="514660"/>
          <a:ext cx="343432" cy="4017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591042" y="595010"/>
        <a:ext cx="240402" cy="241051"/>
      </dsp:txXfrm>
    </dsp:sp>
    <dsp:sp modelId="{ACCF665E-BC7A-4499-B8E6-D4092D4CA682}">
      <dsp:nvSpPr>
        <dsp:cNvPr id="0" name=""/>
        <dsp:cNvSpPr/>
      </dsp:nvSpPr>
      <dsp:spPr>
        <a:xfrm>
          <a:off x="9077031" y="229546"/>
          <a:ext cx="1619965" cy="9719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+VCCPRIM_IO</a:t>
          </a:r>
        </a:p>
      </dsp:txBody>
      <dsp:txXfrm>
        <a:off x="9105499" y="258014"/>
        <a:ext cx="1563029" cy="915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0E6FC-0715-4D4D-B572-EAC10F6F367E}">
      <dsp:nvSpPr>
        <dsp:cNvPr id="0" name=""/>
        <dsp:cNvSpPr/>
      </dsp:nvSpPr>
      <dsp:spPr>
        <a:xfrm>
          <a:off x="3571"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+VDD1_MEM</a:t>
          </a:r>
        </a:p>
      </dsp:txBody>
      <dsp:txXfrm>
        <a:off x="31015" y="158743"/>
        <a:ext cx="1506815" cy="882133"/>
      </dsp:txXfrm>
    </dsp:sp>
    <dsp:sp modelId="{6194752E-8E9A-4FA5-8F09-264106F7D485}">
      <dsp:nvSpPr>
        <dsp:cNvPr id="0" name=""/>
        <dsp:cNvSpPr/>
      </dsp:nvSpPr>
      <dsp:spPr>
        <a:xfrm>
          <a:off x="1721445" y="40615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1445" y="483619"/>
        <a:ext cx="231757" cy="232382"/>
      </dsp:txXfrm>
    </dsp:sp>
    <dsp:sp modelId="{587BC6F8-E6FD-400B-8F33-0894E4EB4E38}">
      <dsp:nvSpPr>
        <dsp:cNvPr id="0" name=""/>
        <dsp:cNvSpPr/>
      </dsp:nvSpPr>
      <dsp:spPr>
        <a:xfrm>
          <a:off x="2189956"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+VDD2H_CPU/ +VDD2H_MEM</a:t>
          </a:r>
        </a:p>
      </dsp:txBody>
      <dsp:txXfrm>
        <a:off x="2217400" y="158743"/>
        <a:ext cx="1506815" cy="882133"/>
      </dsp:txXfrm>
    </dsp:sp>
    <dsp:sp modelId="{A998EFB4-0876-4BBE-9776-5F3EF1A70159}">
      <dsp:nvSpPr>
        <dsp:cNvPr id="0" name=""/>
        <dsp:cNvSpPr/>
      </dsp:nvSpPr>
      <dsp:spPr>
        <a:xfrm>
          <a:off x="3907829" y="40615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7829" y="483619"/>
        <a:ext cx="231757" cy="232382"/>
      </dsp:txXfrm>
    </dsp:sp>
    <dsp:sp modelId="{34EADBEC-E45F-4844-9B6C-2D28DA669B4B}">
      <dsp:nvSpPr>
        <dsp:cNvPr id="0" name=""/>
        <dsp:cNvSpPr/>
      </dsp:nvSpPr>
      <dsp:spPr>
        <a:xfrm>
          <a:off x="4376340"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+VDD2L_MEM</a:t>
          </a:r>
        </a:p>
      </dsp:txBody>
      <dsp:txXfrm>
        <a:off x="4403784" y="158743"/>
        <a:ext cx="1506815" cy="882133"/>
      </dsp:txXfrm>
    </dsp:sp>
    <dsp:sp modelId="{A57723A5-8589-4A59-A324-AF35FF8DAC17}">
      <dsp:nvSpPr>
        <dsp:cNvPr id="0" name=""/>
        <dsp:cNvSpPr/>
      </dsp:nvSpPr>
      <dsp:spPr>
        <a:xfrm>
          <a:off x="6094214" y="40615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4214" y="483619"/>
        <a:ext cx="231757" cy="232382"/>
      </dsp:txXfrm>
    </dsp:sp>
    <dsp:sp modelId="{0069E1BB-19C5-46D7-B393-D72E5797A6CE}">
      <dsp:nvSpPr>
        <dsp:cNvPr id="0" name=""/>
        <dsp:cNvSpPr/>
      </dsp:nvSpPr>
      <dsp:spPr>
        <a:xfrm>
          <a:off x="6562724" y="131299"/>
          <a:ext cx="1561703" cy="937021"/>
        </a:xfrm>
        <a:prstGeom prst="roundRect">
          <a:avLst>
            <a:gd name="adj" fmla="val 10000"/>
          </a:avLst>
        </a:prstGeom>
        <a:solidFill>
          <a:srgbClr val="FFB64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C00000"/>
              </a:solidFill>
            </a:rPr>
            <a:t>+VDDQ_CPU/ +VDDQ_MEM</a:t>
          </a:r>
        </a:p>
      </dsp:txBody>
      <dsp:txXfrm>
        <a:off x="6590168" y="158743"/>
        <a:ext cx="1506815" cy="88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E1CFB-DBDA-45D2-B466-3B3F426347CC}">
      <dsp:nvSpPr>
        <dsp:cNvPr id="0" name=""/>
        <dsp:cNvSpPr/>
      </dsp:nvSpPr>
      <dsp:spPr>
        <a:xfrm>
          <a:off x="43479"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Debugging</a:t>
          </a:r>
          <a:r>
            <a:rPr lang="en-US" sz="3400" kern="1200"/>
            <a:t> </a:t>
          </a:r>
        </a:p>
      </dsp:txBody>
      <dsp:txXfrm>
        <a:off x="43479" y="1484763"/>
        <a:ext cx="2446213" cy="1484763"/>
      </dsp:txXfrm>
    </dsp:sp>
    <dsp:sp modelId="{875FF959-52CD-4D97-89AE-E400B773A0D0}">
      <dsp:nvSpPr>
        <dsp:cNvPr id="0" name=""/>
        <dsp:cNvSpPr/>
      </dsp:nvSpPr>
      <dsp:spPr>
        <a:xfrm>
          <a:off x="682665" y="590524"/>
          <a:ext cx="1221764" cy="1198427"/>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081E0A-310B-4D70-9F35-DDF7B46C3BF8}">
      <dsp:nvSpPr>
        <dsp:cNvPr id="0" name=""/>
        <dsp:cNvSpPr/>
      </dsp:nvSpPr>
      <dsp:spPr>
        <a:xfrm>
          <a:off x="2491649"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Remote debug</a:t>
          </a:r>
        </a:p>
      </dsp:txBody>
      <dsp:txXfrm>
        <a:off x="2491649" y="1484763"/>
        <a:ext cx="2446213" cy="1484763"/>
      </dsp:txXfrm>
    </dsp:sp>
    <dsp:sp modelId="{C52E214A-407B-4EAB-BFA9-51687F44CA27}">
      <dsp:nvSpPr>
        <dsp:cNvPr id="0" name=""/>
        <dsp:cNvSpPr/>
      </dsp:nvSpPr>
      <dsp:spPr>
        <a:xfrm>
          <a:off x="3177742" y="637896"/>
          <a:ext cx="1052398" cy="107821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A85268-0F84-4E8F-BFE8-7ADE21A61712}">
      <dsp:nvSpPr>
        <dsp:cNvPr id="0" name=""/>
        <dsp:cNvSpPr/>
      </dsp:nvSpPr>
      <dsp:spPr>
        <a:xfrm>
          <a:off x="4933411"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Validation</a:t>
          </a:r>
          <a:endParaRPr lang="en-US" sz="3200" b="1" kern="1200">
            <a:solidFill>
              <a:schemeClr val="accent3">
                <a:lumMod val="60000"/>
                <a:lumOff val="40000"/>
              </a:schemeClr>
            </a:solidFill>
          </a:endParaRPr>
        </a:p>
      </dsp:txBody>
      <dsp:txXfrm>
        <a:off x="4933411" y="1484763"/>
        <a:ext cx="2446213" cy="1484763"/>
      </dsp:txXfrm>
    </dsp:sp>
    <dsp:sp modelId="{0F6B5CF8-DCE9-42C7-B23D-768B4EC532E8}">
      <dsp:nvSpPr>
        <dsp:cNvPr id="0" name=""/>
        <dsp:cNvSpPr/>
      </dsp:nvSpPr>
      <dsp:spPr>
        <a:xfrm>
          <a:off x="5539774" y="680744"/>
          <a:ext cx="1241504" cy="954551"/>
        </a:xfrm>
        <a:prstGeom prst="ellipse">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67EB-82BC-47AD-B81F-FEC2543FEA21}">
      <dsp:nvSpPr>
        <dsp:cNvPr id="0" name=""/>
        <dsp:cNvSpPr/>
      </dsp:nvSpPr>
      <dsp:spPr>
        <a:xfrm>
          <a:off x="7390167"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Nest</a:t>
          </a:r>
        </a:p>
      </dsp:txBody>
      <dsp:txXfrm>
        <a:off x="7390167" y="1484763"/>
        <a:ext cx="2446213" cy="1484763"/>
      </dsp:txXfrm>
    </dsp:sp>
    <dsp:sp modelId="{C4A548BC-33F7-4BC0-8618-BD4DC3A77126}">
      <dsp:nvSpPr>
        <dsp:cNvPr id="0" name=""/>
        <dsp:cNvSpPr/>
      </dsp:nvSpPr>
      <dsp:spPr>
        <a:xfrm>
          <a:off x="7979988" y="659607"/>
          <a:ext cx="1151876" cy="992004"/>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04C95D-246E-4074-9BA7-E187A310216E}">
      <dsp:nvSpPr>
        <dsp:cNvPr id="0" name=""/>
        <dsp:cNvSpPr/>
      </dsp:nvSpPr>
      <dsp:spPr>
        <a:xfrm flipV="1">
          <a:off x="335556" y="162870"/>
          <a:ext cx="9208906" cy="271694"/>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F1D22-518A-456B-A655-F6A9D9740836}">
      <dsp:nvSpPr>
        <dsp:cNvPr id="0" name=""/>
        <dsp:cNvSpPr/>
      </dsp:nvSpPr>
      <dsp:spPr>
        <a:xfrm>
          <a:off x="4390020" y="1753"/>
          <a:ext cx="6576994" cy="1009942"/>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Integrating use cases of existing hardware debug tools like TTK3, Dediprog, Tera term, Glider card etc.,  along with newly added features. </a:t>
          </a:r>
        </a:p>
      </dsp:txBody>
      <dsp:txXfrm>
        <a:off x="4390020" y="127996"/>
        <a:ext cx="6198266" cy="757456"/>
      </dsp:txXfrm>
    </dsp:sp>
    <dsp:sp modelId="{DE1604C4-73E4-4D5A-B8E7-D2B5CCEFCC6C}">
      <dsp:nvSpPr>
        <dsp:cNvPr id="0" name=""/>
        <dsp:cNvSpPr/>
      </dsp:nvSpPr>
      <dsp:spPr>
        <a:xfrm>
          <a:off x="5357" y="193060"/>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Single integrated Solution</a:t>
          </a:r>
        </a:p>
      </dsp:txBody>
      <dsp:txXfrm>
        <a:off x="35981" y="223684"/>
        <a:ext cx="4323414" cy="566080"/>
      </dsp:txXfrm>
    </dsp:sp>
    <dsp:sp modelId="{5DDD15B4-790F-4669-B521-1D7C0AD60D5D}">
      <dsp:nvSpPr>
        <dsp:cNvPr id="0" name=""/>
        <dsp:cNvSpPr/>
      </dsp:nvSpPr>
      <dsp:spPr>
        <a:xfrm>
          <a:off x="4390020" y="1074428"/>
          <a:ext cx="6576994" cy="96609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t>Can be integrated with RVP NEST</a:t>
          </a:r>
        </a:p>
        <a:p>
          <a:pPr marL="114300" lvl="1" indent="-114300" algn="l" defTabSz="622300">
            <a:lnSpc>
              <a:spcPct val="90000"/>
            </a:lnSpc>
            <a:spcBef>
              <a:spcPct val="0"/>
            </a:spcBef>
            <a:spcAft>
              <a:spcPct val="15000"/>
            </a:spcAft>
            <a:buChar char="•"/>
          </a:pPr>
          <a:r>
            <a:rPr lang="en-US" sz="1400" kern="1200"/>
            <a:t>Makes RVP Nest use and maintenance completely automated.</a:t>
          </a:r>
        </a:p>
      </dsp:txBody>
      <dsp:txXfrm>
        <a:off x="4390020" y="1195190"/>
        <a:ext cx="6214707" cy="724574"/>
      </dsp:txXfrm>
    </dsp:sp>
    <dsp:sp modelId="{7FEFC6C3-074C-48F9-B41B-745259610A8C}">
      <dsp:nvSpPr>
        <dsp:cNvPr id="0" name=""/>
        <dsp:cNvSpPr/>
      </dsp:nvSpPr>
      <dsp:spPr>
        <a:xfrm>
          <a:off x="5357" y="1243813"/>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RVP Nest </a:t>
          </a:r>
        </a:p>
      </dsp:txBody>
      <dsp:txXfrm>
        <a:off x="35981" y="1274437"/>
        <a:ext cx="4323414" cy="566080"/>
      </dsp:txXfrm>
    </dsp:sp>
    <dsp:sp modelId="{DA943639-BC27-4AFD-ABF5-D4BD9282C726}">
      <dsp:nvSpPr>
        <dsp:cNvPr id="0" name=""/>
        <dsp:cNvSpPr/>
      </dsp:nvSpPr>
      <dsp:spPr>
        <a:xfrm>
          <a:off x="4343586" y="2103259"/>
          <a:ext cx="6627000" cy="97375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Eliminates the requirement of Logic Analyzer or other HW lab peripherals in order to debug the power sequencing issues</a:t>
          </a:r>
        </a:p>
      </dsp:txBody>
      <dsp:txXfrm>
        <a:off x="4343586" y="2224978"/>
        <a:ext cx="6261843" cy="730313"/>
      </dsp:txXfrm>
    </dsp:sp>
    <dsp:sp modelId="{75D2037B-6090-41FC-8426-7E6567BE4E4D}">
      <dsp:nvSpPr>
        <dsp:cNvPr id="0" name=""/>
        <dsp:cNvSpPr/>
      </dsp:nvSpPr>
      <dsp:spPr>
        <a:xfrm>
          <a:off x="26" y="2295610"/>
          <a:ext cx="4341801"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Eliminates LA</a:t>
          </a:r>
        </a:p>
      </dsp:txBody>
      <dsp:txXfrm>
        <a:off x="30650" y="2326234"/>
        <a:ext cx="4280553" cy="566080"/>
      </dsp:txXfrm>
    </dsp:sp>
    <dsp:sp modelId="{59479951-CA0F-45DE-8CA8-8EE12F820A92}">
      <dsp:nvSpPr>
        <dsp:cNvPr id="0" name=""/>
        <dsp:cNvSpPr/>
      </dsp:nvSpPr>
      <dsp:spPr>
        <a:xfrm>
          <a:off x="4390020" y="3139743"/>
          <a:ext cx="6576994" cy="1016742"/>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Power sequencing debug can be done with DAC, DAC allows to set trigger at any point in power sequencing and capture the waveform</a:t>
          </a:r>
        </a:p>
      </dsp:txBody>
      <dsp:txXfrm>
        <a:off x="4390020" y="3266836"/>
        <a:ext cx="6195716" cy="762556"/>
      </dsp:txXfrm>
    </dsp:sp>
    <dsp:sp modelId="{D88A26DB-6EF4-4F9B-BB34-762AF727D463}">
      <dsp:nvSpPr>
        <dsp:cNvPr id="0" name=""/>
        <dsp:cNvSpPr/>
      </dsp:nvSpPr>
      <dsp:spPr>
        <a:xfrm>
          <a:off x="5357" y="3334450"/>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VR Design checkout </a:t>
          </a:r>
        </a:p>
      </dsp:txBody>
      <dsp:txXfrm>
        <a:off x="35981" y="3365074"/>
        <a:ext cx="4323414" cy="566080"/>
      </dsp:txXfrm>
    </dsp:sp>
    <dsp:sp modelId="{FDB78C61-4D85-4F90-9705-72FF55B52769}">
      <dsp:nvSpPr>
        <dsp:cNvPr id="0" name=""/>
        <dsp:cNvSpPr/>
      </dsp:nvSpPr>
      <dsp:spPr>
        <a:xfrm>
          <a:off x="4390020" y="4219218"/>
          <a:ext cx="6576994" cy="933564"/>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RTD3 flow for interfaces like WWAN, WLAN, graphics card etc., can be debugged, Power signals and sideband signals for interfaces can be captured and analyzed.</a:t>
          </a:r>
        </a:p>
      </dsp:txBody>
      <dsp:txXfrm>
        <a:off x="4390020" y="4335914"/>
        <a:ext cx="6226908" cy="700173"/>
      </dsp:txXfrm>
    </dsp:sp>
    <dsp:sp modelId="{8C09100C-3BC0-4339-9B1A-D9BE9469F8F6}">
      <dsp:nvSpPr>
        <dsp:cNvPr id="0" name=""/>
        <dsp:cNvSpPr/>
      </dsp:nvSpPr>
      <dsp:spPr>
        <a:xfrm>
          <a:off x="5357" y="4372337"/>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Interface level HW debug </a:t>
          </a:r>
        </a:p>
      </dsp:txBody>
      <dsp:txXfrm>
        <a:off x="35981" y="4402961"/>
        <a:ext cx="4323414" cy="5660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7/11/2025</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dt="0"/>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hsdes.intel.com/appstore/article/#/15013691587"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iki.ith.intel.com/display/ITSDesignWiki/Gen+6+Audio+Add-In-Card"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s://wiki.ith.intel.com/display/ITSDesignWiki/Gen4+Audio+Add-In-Card" TargetMode="External"/><Relationship Id="rId5" Type="http://schemas.openxmlformats.org/officeDocument/2006/relationships/hyperlink" Target="https://wiki.ith.intel.com/display/ITSDesignWiki/Gen3+Audio+Add-In-Card" TargetMode="External"/><Relationship Id="rId4" Type="http://schemas.openxmlformats.org/officeDocument/2006/relationships/hyperlink" Target="https://wiki.ith.intel.com/display/ITSDesignWiki/Cirrus+AIOC+v3"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intel.com/documents/iparch/ace/ACE%20IP/3.x/Integration%20Specs/PTLSM/PTLSM_ACE3.x_Integration_HAS.html#privacy-microphone-protection"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hsdes.intel.com/appstore/article/#/16020811151"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RVP NEST  </a:t>
            </a:r>
          </a:p>
          <a:p>
            <a:r>
              <a:rPr lang="en-US"/>
              <a:t>UCP - backup</a:t>
            </a:r>
          </a:p>
        </p:txBody>
      </p:sp>
    </p:spTree>
    <p:extLst>
      <p:ext uri="{BB962C8B-B14F-4D97-AF65-F5344CB8AC3E}">
        <p14:creationId xmlns:p14="http://schemas.microsoft.com/office/powerpoint/2010/main" val="1292194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4964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206</a:t>
            </a:fld>
            <a:endParaRPr lang="en-US"/>
          </a:p>
        </p:txBody>
      </p:sp>
    </p:spTree>
    <p:extLst>
      <p:ext uri="{BB962C8B-B14F-4D97-AF65-F5344CB8AC3E}">
        <p14:creationId xmlns:p14="http://schemas.microsoft.com/office/powerpoint/2010/main" val="3578938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7718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5632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D8776-5A3F-2386-C968-A860BCE155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9F703-6EBF-606F-63C4-B6651C31E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E0439-CB2C-220B-E3B6-BFF88F1DF14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2735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7292F-7A43-FBAE-A6CD-A7BB55434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D6A1F-D49C-B9D7-9586-BEF779D83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DA1665-A457-A5D6-9505-B0E4CCE1CA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16255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1947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38</a:t>
            </a:fld>
            <a:endParaRPr lang="en-US"/>
          </a:p>
        </p:txBody>
      </p:sp>
    </p:spTree>
    <p:extLst>
      <p:ext uri="{BB962C8B-B14F-4D97-AF65-F5344CB8AC3E}">
        <p14:creationId xmlns:p14="http://schemas.microsoft.com/office/powerpoint/2010/main" val="2224785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39</a:t>
            </a:fld>
            <a:endParaRPr lang="en-US"/>
          </a:p>
        </p:txBody>
      </p:sp>
    </p:spTree>
    <p:extLst>
      <p:ext uri="{BB962C8B-B14F-4D97-AF65-F5344CB8AC3E}">
        <p14:creationId xmlns:p14="http://schemas.microsoft.com/office/powerpoint/2010/main" val="3490744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40</a:t>
            </a:fld>
            <a:endParaRPr lang="en-US"/>
          </a:p>
        </p:txBody>
      </p:sp>
    </p:spTree>
    <p:extLst>
      <p:ext uri="{BB962C8B-B14F-4D97-AF65-F5344CB8AC3E}">
        <p14:creationId xmlns:p14="http://schemas.microsoft.com/office/powerpoint/2010/main" val="475206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41</a:t>
            </a:fld>
            <a:endParaRPr lang="en-US"/>
          </a:p>
        </p:txBody>
      </p:sp>
    </p:spTree>
    <p:extLst>
      <p:ext uri="{BB962C8B-B14F-4D97-AF65-F5344CB8AC3E}">
        <p14:creationId xmlns:p14="http://schemas.microsoft.com/office/powerpoint/2010/main" val="142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IPNs for the PB/PBA/AA/TA</a:t>
            </a:r>
          </a:p>
        </p:txBody>
      </p:sp>
    </p:spTree>
    <p:extLst>
      <p:ext uri="{BB962C8B-B14F-4D97-AF65-F5344CB8AC3E}">
        <p14:creationId xmlns:p14="http://schemas.microsoft.com/office/powerpoint/2010/main" val="2765259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42</a:t>
            </a:fld>
            <a:endParaRPr lang="en-US"/>
          </a:p>
        </p:txBody>
      </p:sp>
    </p:spTree>
    <p:extLst>
      <p:ext uri="{BB962C8B-B14F-4D97-AF65-F5344CB8AC3E}">
        <p14:creationId xmlns:p14="http://schemas.microsoft.com/office/powerpoint/2010/main" val="3327311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43</a:t>
            </a:fld>
            <a:endParaRPr lang="en-US"/>
          </a:p>
        </p:txBody>
      </p:sp>
    </p:spTree>
    <p:extLst>
      <p:ext uri="{BB962C8B-B14F-4D97-AF65-F5344CB8AC3E}">
        <p14:creationId xmlns:p14="http://schemas.microsoft.com/office/powerpoint/2010/main" val="3708632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0981" lvl="1" indent="-380981" algn="just">
              <a:spcBef>
                <a:spcPts val="1000"/>
              </a:spcBef>
              <a:buFont typeface="Arial" panose="020B0604020202020204" pitchFamily="34" charset="0"/>
              <a:buChar char="•"/>
            </a:pPr>
            <a:r>
              <a:rPr lang="en-US" sz="1200">
                <a:latin typeface="+mj-lt"/>
              </a:rPr>
              <a:t>With TI , the I2C2 and I2C3 addresses are not based on ADCIN directly, but programmed in the PD FW</a:t>
            </a:r>
          </a:p>
          <a:p>
            <a:pPr marL="380981" lvl="1" indent="-380981" algn="just">
              <a:spcBef>
                <a:spcPts val="1000"/>
              </a:spcBef>
              <a:buFont typeface="Arial" panose="020B0604020202020204" pitchFamily="34" charset="0"/>
              <a:buChar char="•"/>
            </a:pPr>
            <a:r>
              <a:rPr lang="en-US" sz="1200">
                <a:latin typeface="+mj-lt"/>
              </a:rPr>
              <a:t>With Tomcat, even though we can create multiple configurations, the number of configurations are limited to 3 and cannot be mapped to the ADCIN values. These values are taken sequentially.</a:t>
            </a:r>
          </a:p>
          <a:p>
            <a:pPr marL="380981" lvl="1" indent="-380981" algn="just">
              <a:spcBef>
                <a:spcPts val="1000"/>
              </a:spcBef>
              <a:buFont typeface="Arial" panose="020B0604020202020204" pitchFamily="34" charset="0"/>
              <a:buChar char="•"/>
            </a:pPr>
            <a:r>
              <a:rPr lang="en-US" sz="1200">
                <a:latin typeface="+mj-lt"/>
              </a:rPr>
              <a:t>TI has no commit to increase the number of configurations from 3 to 4 to target to have single PD FW for TCP0, TCP1, TCP2 and TCP3 (This can support different RVP configurations)</a:t>
            </a:r>
          </a:p>
          <a:p>
            <a:endParaRPr lang="en-US"/>
          </a:p>
        </p:txBody>
      </p:sp>
    </p:spTree>
    <p:extLst>
      <p:ext uri="{BB962C8B-B14F-4D97-AF65-F5344CB8AC3E}">
        <p14:creationId xmlns:p14="http://schemas.microsoft.com/office/powerpoint/2010/main" val="2691100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46</a:t>
            </a:fld>
            <a:endParaRPr lang="en-US"/>
          </a:p>
        </p:txBody>
      </p:sp>
    </p:spTree>
    <p:extLst>
      <p:ext uri="{BB962C8B-B14F-4D97-AF65-F5344CB8AC3E}">
        <p14:creationId xmlns:p14="http://schemas.microsoft.com/office/powerpoint/2010/main" val="4189185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47</a:t>
            </a:fld>
            <a:endParaRPr lang="en-US"/>
          </a:p>
        </p:txBody>
      </p:sp>
    </p:spTree>
    <p:extLst>
      <p:ext uri="{BB962C8B-B14F-4D97-AF65-F5344CB8AC3E}">
        <p14:creationId xmlns:p14="http://schemas.microsoft.com/office/powerpoint/2010/main" val="1304844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52</a:t>
            </a:fld>
            <a:endParaRPr lang="en-US"/>
          </a:p>
        </p:txBody>
      </p:sp>
    </p:spTree>
    <p:extLst>
      <p:ext uri="{BB962C8B-B14F-4D97-AF65-F5344CB8AC3E}">
        <p14:creationId xmlns:p14="http://schemas.microsoft.com/office/powerpoint/2010/main" val="3990938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55</a:t>
            </a:fld>
            <a:endParaRPr lang="en-US"/>
          </a:p>
        </p:txBody>
      </p:sp>
    </p:spTree>
    <p:extLst>
      <p:ext uri="{BB962C8B-B14F-4D97-AF65-F5344CB8AC3E}">
        <p14:creationId xmlns:p14="http://schemas.microsoft.com/office/powerpoint/2010/main" val="1009501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57</a:t>
            </a:fld>
            <a:endParaRPr lang="en-US"/>
          </a:p>
        </p:txBody>
      </p:sp>
    </p:spTree>
    <p:extLst>
      <p:ext uri="{BB962C8B-B14F-4D97-AF65-F5344CB8AC3E}">
        <p14:creationId xmlns:p14="http://schemas.microsoft.com/office/powerpoint/2010/main" val="3710364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9042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751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913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4071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3672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5418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SKU strategy similar like LNL –One SKU C-PHY rest all are D-PHY</a:t>
            </a:r>
          </a:p>
        </p:txBody>
      </p:sp>
    </p:spTree>
    <p:extLst>
      <p:ext uri="{BB962C8B-B14F-4D97-AF65-F5344CB8AC3E}">
        <p14:creationId xmlns:p14="http://schemas.microsoft.com/office/powerpoint/2010/main" val="1723501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SKU strategy similar like LNL –One SKU C-PHY rest all are D-PHY</a:t>
            </a:r>
          </a:p>
        </p:txBody>
      </p:sp>
    </p:spTree>
    <p:extLst>
      <p:ext uri="{BB962C8B-B14F-4D97-AF65-F5344CB8AC3E}">
        <p14:creationId xmlns:p14="http://schemas.microsoft.com/office/powerpoint/2010/main" val="1958563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SKU strategy similar like LNL –One SKU C-PHY rest all are D-PHY</a:t>
            </a:r>
          </a:p>
        </p:txBody>
      </p:sp>
    </p:spTree>
    <p:extLst>
      <p:ext uri="{BB962C8B-B14F-4D97-AF65-F5344CB8AC3E}">
        <p14:creationId xmlns:p14="http://schemas.microsoft.com/office/powerpoint/2010/main" val="426144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085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4457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26248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339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9716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102528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1704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02170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CCB link : </a:t>
            </a:r>
            <a:r>
              <a:rPr lang="en-US">
                <a:hlinkClick r:id="rId3"/>
              </a:rPr>
              <a:t>15013691587 - Include support for SDCA 0.8/1.0 compliant audio components on PTL RVP &amp; Audio Add-In-Cards from major vendors (Realtek, Cirrus) (intel.com)</a:t>
            </a:r>
            <a:endParaRPr lang="en-US"/>
          </a:p>
        </p:txBody>
      </p:sp>
    </p:spTree>
    <p:extLst>
      <p:ext uri="{BB962C8B-B14F-4D97-AF65-F5344CB8AC3E}">
        <p14:creationId xmlns:p14="http://schemas.microsoft.com/office/powerpoint/2010/main" val="27608174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 </a:t>
            </a:r>
          </a:p>
          <a:p>
            <a:r>
              <a:rPr lang="en-US">
                <a:hlinkClick r:id="rId3"/>
              </a:rPr>
              <a:t>Gen 6 Audio Add-In-Card - Reference Validation Platform Design Wiki - Intel Enterprise Wiki</a:t>
            </a:r>
            <a:endParaRPr lang="en-US"/>
          </a:p>
          <a:p>
            <a:r>
              <a:rPr lang="en-US">
                <a:hlinkClick r:id="rId4"/>
              </a:rPr>
              <a:t>Cirrus AIOC v3 - Reference Validation Platform Design Wiki - Intel Enterprise Wiki</a:t>
            </a:r>
            <a:endParaRPr lang="en-US"/>
          </a:p>
          <a:p>
            <a:r>
              <a:rPr lang="en-US">
                <a:hlinkClick r:id="rId5"/>
              </a:rPr>
              <a:t>Gen3 Audio Add-In-Card - Reference Validation Platform Design Wiki - Intel Enterprise Wiki</a:t>
            </a:r>
            <a:endParaRPr lang="en-US"/>
          </a:p>
          <a:p>
            <a:r>
              <a:rPr lang="en-US">
                <a:hlinkClick r:id="rId6"/>
              </a:rPr>
              <a:t>Gen4 Audio Add-In-Card - Reference Validation Platform Design Wiki - Intel Enterprise Wiki</a:t>
            </a:r>
            <a:endParaRPr lang="en-US"/>
          </a:p>
          <a:p>
            <a:endParaRPr lang="en-US"/>
          </a:p>
        </p:txBody>
      </p:sp>
    </p:spTree>
    <p:extLst>
      <p:ext uri="{BB962C8B-B14F-4D97-AF65-F5344CB8AC3E}">
        <p14:creationId xmlns:p14="http://schemas.microsoft.com/office/powerpoint/2010/main" val="1149161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 </a:t>
            </a:r>
            <a:r>
              <a:rPr lang="en-US">
                <a:hlinkClick r:id="rId3"/>
              </a:rPr>
              <a:t>ACE3.x Integration HAS (intel.com)</a:t>
            </a:r>
            <a:endParaRPr lang="en-US"/>
          </a:p>
        </p:txBody>
      </p:sp>
    </p:spTree>
    <p:extLst>
      <p:ext uri="{BB962C8B-B14F-4D97-AF65-F5344CB8AC3E}">
        <p14:creationId xmlns:p14="http://schemas.microsoft.com/office/powerpoint/2010/main" val="2276763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HSD : </a:t>
            </a:r>
            <a:r>
              <a:rPr lang="en-US">
                <a:hlinkClick r:id="rId3"/>
              </a:rPr>
              <a:t>16020811151 - PTL-UH : Audio Header Pinout modification as per new pin assignment in PTL SoC (intel.com)</a:t>
            </a:r>
            <a:endParaRPr lang="en-US"/>
          </a:p>
        </p:txBody>
      </p:sp>
    </p:spTree>
    <p:extLst>
      <p:ext uri="{BB962C8B-B14F-4D97-AF65-F5344CB8AC3E}">
        <p14:creationId xmlns:p14="http://schemas.microsoft.com/office/powerpoint/2010/main" val="1271170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98</a:t>
            </a:fld>
            <a:endParaRPr lang="en-US"/>
          </a:p>
        </p:txBody>
      </p:sp>
    </p:spTree>
    <p:extLst>
      <p:ext uri="{BB962C8B-B14F-4D97-AF65-F5344CB8AC3E}">
        <p14:creationId xmlns:p14="http://schemas.microsoft.com/office/powerpoint/2010/main" val="2754754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2002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1583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3320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6571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4806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0953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8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TTK3 version to be used -&gt; have this info backup</a:t>
            </a:r>
          </a:p>
        </p:txBody>
      </p:sp>
    </p:spTree>
    <p:extLst>
      <p:ext uri="{BB962C8B-B14F-4D97-AF65-F5344CB8AC3E}">
        <p14:creationId xmlns:p14="http://schemas.microsoft.com/office/powerpoint/2010/main" val="40931485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82453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039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925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1461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6938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6405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9045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26485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3693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07262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52543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228594" indent="-228594">
              <a:buFont typeface="+mj-lt"/>
              <a:buAutoNum type="arabicPeriod" startAt="2"/>
            </a:pPr>
            <a:r>
              <a:rPr lang="en-US" sz="1100" b="1">
                <a:solidFill>
                  <a:srgbClr val="003C71"/>
                </a:solidFill>
              </a:rPr>
              <a:t>VISA to Pins</a:t>
            </a:r>
          </a:p>
          <a:p>
            <a:pPr marL="685789" lvl="1" indent="-228600">
              <a:buFont typeface="+mj-lt"/>
              <a:buAutoNum type="arabicPeriod"/>
            </a:pPr>
            <a:r>
              <a:rPr lang="en-US" sz="1000">
                <a:solidFill>
                  <a:srgbClr val="003C71"/>
                </a:solidFill>
              </a:rPr>
              <a:t>2 byte-lanes, 1b of clock on each lane (16b of data, 2b of clock)</a:t>
            </a:r>
          </a:p>
          <a:p>
            <a:pPr marL="685783" lvl="1" indent="-228594">
              <a:buFont typeface="+mj-lt"/>
              <a:buAutoNum type="arabicPeriod"/>
            </a:pPr>
            <a:r>
              <a:rPr lang="en-US" sz="1000">
                <a:solidFill>
                  <a:srgbClr val="003C71"/>
                </a:solidFill>
              </a:rPr>
              <a:t>Using VISA clock</a:t>
            </a:r>
          </a:p>
          <a:p>
            <a:pPr marL="228594" indent="-228594">
              <a:buFont typeface="+mj-lt"/>
              <a:buAutoNum type="arabicPeriod" startAt="2"/>
            </a:pPr>
            <a:r>
              <a:rPr lang="en-US" sz="1100" b="1">
                <a:solidFill>
                  <a:srgbClr val="003C71"/>
                </a:solidFill>
              </a:rPr>
              <a:t>VISA to Pins (Async)</a:t>
            </a:r>
          </a:p>
          <a:p>
            <a:pPr marL="685789" lvl="1" indent="-228600">
              <a:buFont typeface="+mj-lt"/>
              <a:buAutoNum type="arabicPeriod"/>
            </a:pPr>
            <a:r>
              <a:rPr lang="en-US" sz="1000">
                <a:solidFill>
                  <a:srgbClr val="003C71"/>
                </a:solidFill>
              </a:rPr>
              <a:t>Bypass the flops and sample the signals using  LA</a:t>
            </a:r>
          </a:p>
          <a:p>
            <a:pPr marL="685783" lvl="1" indent="-228594">
              <a:buFont typeface="+mj-lt"/>
              <a:buAutoNum type="arabicPeriod"/>
            </a:pPr>
            <a:r>
              <a:rPr lang="en-US" sz="1000">
                <a:solidFill>
                  <a:srgbClr val="003C71"/>
                </a:solidFill>
              </a:rPr>
              <a:t>Async mode is recommended when working with LA</a:t>
            </a:r>
          </a:p>
          <a:p>
            <a:pPr marL="457189" lvl="1" indent="0">
              <a:buFont typeface="+mj-lt"/>
              <a:buNone/>
            </a:pPr>
            <a:endParaRPr lang="en-US" sz="1100">
              <a:solidFill>
                <a:srgbClr val="003C71"/>
              </a:solidFill>
            </a:endParaRPr>
          </a:p>
          <a:p>
            <a:pPr marL="228594" indent="-228594">
              <a:buFont typeface="+mj-lt"/>
              <a:buAutoNum type="arabicPeriod" startAt="2"/>
            </a:pPr>
            <a:r>
              <a:rPr lang="en-US" sz="1100" b="1">
                <a:solidFill>
                  <a:srgbClr val="003C71"/>
                </a:solidFill>
              </a:rPr>
              <a:t>Touch Panel (VISA) to Pins (Sync)</a:t>
            </a:r>
          </a:p>
          <a:p>
            <a:pPr marL="685789" lvl="1" indent="-228600">
              <a:buFont typeface="+mj-lt"/>
              <a:buAutoNum type="arabicPeriod"/>
            </a:pPr>
            <a:r>
              <a:rPr lang="en-US" sz="1000">
                <a:solidFill>
                  <a:srgbClr val="003C71"/>
                </a:solidFill>
              </a:rPr>
              <a:t>2 byte-lanes, 1b of clock on each lane (16b of data, 2b of clock)</a:t>
            </a:r>
          </a:p>
          <a:p>
            <a:pPr marL="685783" lvl="1" indent="-228594">
              <a:buFont typeface="+mj-lt"/>
              <a:buAutoNum type="arabicPeriod"/>
            </a:pPr>
            <a:r>
              <a:rPr lang="en-US" sz="1100">
                <a:solidFill>
                  <a:srgbClr val="003C71"/>
                </a:solidFill>
              </a:rPr>
              <a:t>Using VISA clock</a:t>
            </a:r>
          </a:p>
          <a:p>
            <a:pPr marL="228594" indent="-228594">
              <a:buFont typeface="+mj-lt"/>
              <a:buAutoNum type="arabicPeriod" startAt="2"/>
            </a:pPr>
            <a:r>
              <a:rPr lang="en-US" sz="1100" b="1">
                <a:solidFill>
                  <a:srgbClr val="003C71"/>
                </a:solidFill>
              </a:rPr>
              <a:t>Touch Panel (VISA) to Pins (Async)</a:t>
            </a:r>
          </a:p>
          <a:p>
            <a:pPr marL="685789" lvl="1" indent="-228600">
              <a:buFont typeface="+mj-lt"/>
              <a:buAutoNum type="arabicPeriod"/>
            </a:pPr>
            <a:r>
              <a:rPr lang="en-US" sz="1000">
                <a:solidFill>
                  <a:srgbClr val="003C71"/>
                </a:solidFill>
              </a:rPr>
              <a:t>Bypass the flops and sample the signals using  LA</a:t>
            </a:r>
          </a:p>
          <a:p>
            <a:pPr marL="685783" lvl="1" indent="-228594">
              <a:buFont typeface="+mj-lt"/>
              <a:buAutoNum type="arabicPeriod"/>
            </a:pPr>
            <a:r>
              <a:rPr lang="en-US" sz="1000">
                <a:solidFill>
                  <a:srgbClr val="003C71"/>
                </a:solidFill>
              </a:rPr>
              <a:t>Async mode is recommended when working with LA</a:t>
            </a:r>
          </a:p>
          <a:p>
            <a:endParaRPr lang="en-US"/>
          </a:p>
        </p:txBody>
      </p:sp>
    </p:spTree>
    <p:extLst>
      <p:ext uri="{BB962C8B-B14F-4D97-AF65-F5344CB8AC3E}">
        <p14:creationId xmlns:p14="http://schemas.microsoft.com/office/powerpoint/2010/main" val="3303519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2112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139</a:t>
            </a:fld>
            <a:endParaRPr lang="en-US"/>
          </a:p>
        </p:txBody>
      </p:sp>
    </p:spTree>
    <p:extLst>
      <p:ext uri="{BB962C8B-B14F-4D97-AF65-F5344CB8AC3E}">
        <p14:creationId xmlns:p14="http://schemas.microsoft.com/office/powerpoint/2010/main" val="39154548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140</a:t>
            </a:fld>
            <a:endParaRPr lang="en-US"/>
          </a:p>
        </p:txBody>
      </p:sp>
    </p:spTree>
    <p:extLst>
      <p:ext uri="{BB962C8B-B14F-4D97-AF65-F5344CB8AC3E}">
        <p14:creationId xmlns:p14="http://schemas.microsoft.com/office/powerpoint/2010/main" val="38621920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 memory technology different power delivery solutions</a:t>
            </a:r>
          </a:p>
          <a:p>
            <a:r>
              <a:rPr lang="en-US"/>
              <a:t>Soc power solution is for the superset design</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141</a:t>
            </a:fld>
            <a:endParaRPr lang="en-US"/>
          </a:p>
        </p:txBody>
      </p:sp>
    </p:spTree>
    <p:extLst>
      <p:ext uri="{BB962C8B-B14F-4D97-AF65-F5344CB8AC3E}">
        <p14:creationId xmlns:p14="http://schemas.microsoft.com/office/powerpoint/2010/main" val="34174521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fontAlgn="t" latinLnBrk="0">
              <a:spcBef>
                <a:spcPts val="0"/>
              </a:spcBef>
              <a:spcAft>
                <a:spcPts val="0"/>
              </a:spcAft>
            </a:pPr>
            <a:r>
              <a:rPr kumimoji="0" lang="en-US" sz="4000" b="0" i="0" u="none" strike="noStrike" cap="none" spc="0" normalizeH="0" baseline="0">
                <a:ln>
                  <a:noFill/>
                </a:ln>
                <a:solidFill>
                  <a:schemeClr val="tx2"/>
                </a:solidFill>
                <a:effectLst/>
                <a:uFillTx/>
                <a:latin typeface="+mn-lt"/>
                <a:ea typeface="+mn-ea"/>
                <a:cs typeface="+mn-cs"/>
                <a:sym typeface="Helvetica Neue"/>
              </a:rPr>
              <a:t>VCCGT </a:t>
            </a:r>
            <a:r>
              <a:rPr kumimoji="0" lang="en-US" sz="4000" b="0" i="0" u="none" strike="noStrike" cap="none" spc="0" normalizeH="0" baseline="0" err="1">
                <a:ln>
                  <a:noFill/>
                </a:ln>
                <a:solidFill>
                  <a:schemeClr val="tx2"/>
                </a:solidFill>
                <a:effectLst/>
                <a:uFillTx/>
                <a:latin typeface="+mn-lt"/>
                <a:ea typeface="+mn-ea"/>
                <a:cs typeface="+mn-cs"/>
                <a:sym typeface="Helvetica Neue"/>
              </a:rPr>
              <a:t>ICCMAx</a:t>
            </a:r>
            <a:r>
              <a:rPr kumimoji="0" lang="en-US" sz="4000" b="0" i="0" u="none" strike="noStrike" cap="none" spc="0" normalizeH="0" baseline="0">
                <a:ln>
                  <a:noFill/>
                </a:ln>
                <a:solidFill>
                  <a:schemeClr val="tx2"/>
                </a:solidFill>
                <a:effectLst/>
                <a:uFillTx/>
                <a:latin typeface="+mn-lt"/>
                <a:ea typeface="+mn-ea"/>
                <a:cs typeface="+mn-cs"/>
                <a:sym typeface="Helvetica Neue"/>
              </a:rPr>
              <a:t> 97 and VCCSA </a:t>
            </a:r>
            <a:r>
              <a:rPr kumimoji="0" lang="en-US" sz="4000" b="0" i="0" u="none" strike="noStrike" cap="none" spc="0" normalizeH="0" baseline="0" err="1">
                <a:ln>
                  <a:noFill/>
                </a:ln>
                <a:solidFill>
                  <a:schemeClr val="tx2"/>
                </a:solidFill>
                <a:effectLst/>
                <a:uFillTx/>
                <a:latin typeface="+mn-lt"/>
                <a:ea typeface="+mn-ea"/>
                <a:cs typeface="+mn-cs"/>
                <a:sym typeface="Helvetica Neue"/>
              </a:rPr>
              <a:t>ICCMAx</a:t>
            </a:r>
            <a:r>
              <a:rPr kumimoji="0" lang="en-US" sz="4000" b="0" i="0" u="none" strike="noStrike" cap="none" spc="0" normalizeH="0" baseline="0">
                <a:ln>
                  <a:noFill/>
                </a:ln>
                <a:solidFill>
                  <a:schemeClr val="tx2"/>
                </a:solidFill>
                <a:effectLst/>
                <a:uFillTx/>
                <a:latin typeface="+mn-lt"/>
                <a:ea typeface="+mn-ea"/>
                <a:cs typeface="+mn-cs"/>
                <a:sym typeface="Helvetica Neue"/>
              </a:rPr>
              <a:t> 52</a:t>
            </a:r>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142</a:t>
            </a:fld>
            <a:endParaRPr lang="en-US"/>
          </a:p>
        </p:txBody>
      </p:sp>
    </p:spTree>
    <p:extLst>
      <p:ext uri="{BB962C8B-B14F-4D97-AF65-F5344CB8AC3E}">
        <p14:creationId xmlns:p14="http://schemas.microsoft.com/office/powerpoint/2010/main" val="1341680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4007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per mem technology </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143</a:t>
            </a:fld>
            <a:endParaRPr lang="en-US"/>
          </a:p>
        </p:txBody>
      </p:sp>
    </p:spTree>
    <p:extLst>
      <p:ext uri="{BB962C8B-B14F-4D97-AF65-F5344CB8AC3E}">
        <p14:creationId xmlns:p14="http://schemas.microsoft.com/office/powerpoint/2010/main" val="36126258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Call out Pg 6 for each </a:t>
            </a:r>
            <a:r>
              <a:rPr lang="en-US" err="1"/>
              <a:t>sku</a:t>
            </a:r>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144</a:t>
            </a:fld>
            <a:endParaRPr lang="en-US"/>
          </a:p>
        </p:txBody>
      </p:sp>
    </p:spTree>
    <p:extLst>
      <p:ext uri="{BB962C8B-B14F-4D97-AF65-F5344CB8AC3E}">
        <p14:creationId xmlns:p14="http://schemas.microsoft.com/office/powerpoint/2010/main" val="28282197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Programming thru external I2C host possible e.g. AADVARK</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145</a:t>
            </a:fld>
            <a:endParaRPr lang="en-US"/>
          </a:p>
        </p:txBody>
      </p:sp>
    </p:spTree>
    <p:extLst>
      <p:ext uri="{BB962C8B-B14F-4D97-AF65-F5344CB8AC3E}">
        <p14:creationId xmlns:p14="http://schemas.microsoft.com/office/powerpoint/2010/main" val="2954449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146</a:t>
            </a:fld>
            <a:endParaRPr lang="en-US"/>
          </a:p>
        </p:txBody>
      </p:sp>
    </p:spTree>
    <p:extLst>
      <p:ext uri="{BB962C8B-B14F-4D97-AF65-F5344CB8AC3E}">
        <p14:creationId xmlns:p14="http://schemas.microsoft.com/office/powerpoint/2010/main" val="36449468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Legacy Power states supported</a:t>
            </a:r>
          </a:p>
        </p:txBody>
      </p:sp>
    </p:spTree>
    <p:extLst>
      <p:ext uri="{BB962C8B-B14F-4D97-AF65-F5344CB8AC3E}">
        <p14:creationId xmlns:p14="http://schemas.microsoft.com/office/powerpoint/2010/main" val="27241896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151</a:t>
            </a:fld>
            <a:endParaRPr lang="en-US"/>
          </a:p>
        </p:txBody>
      </p:sp>
    </p:spTree>
    <p:extLst>
      <p:ext uri="{BB962C8B-B14F-4D97-AF65-F5344CB8AC3E}">
        <p14:creationId xmlns:p14="http://schemas.microsoft.com/office/powerpoint/2010/main" val="39376348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a:effectLst/>
                <a:latin typeface="var(--fontfamilybase)"/>
              </a:rPr>
              <a:t>AVMC : Analog Validation Margining Card</a:t>
            </a:r>
          </a:p>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152</a:t>
            </a:fld>
            <a:endParaRPr lang="en-US"/>
          </a:p>
        </p:txBody>
      </p:sp>
    </p:spTree>
    <p:extLst>
      <p:ext uri="{BB962C8B-B14F-4D97-AF65-F5344CB8AC3E}">
        <p14:creationId xmlns:p14="http://schemas.microsoft.com/office/powerpoint/2010/main" val="42196432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3642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36507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549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602223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97165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43824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Check</a:t>
            </a:r>
            <a:r>
              <a:rPr lang="en-US" baseline="0"/>
              <a:t> for Port0 or 1 start.</a:t>
            </a:r>
          </a:p>
          <a:p>
            <a:endParaRPr lang="en-US"/>
          </a:p>
        </p:txBody>
      </p:sp>
      <p:sp>
        <p:nvSpPr>
          <p:cNvPr id="4" name="Slide Number Placeholder 3"/>
          <p:cNvSpPr>
            <a:spLocks noGrp="1"/>
          </p:cNvSpPr>
          <p:nvPr>
            <p:ph type="sldNum" sz="quarter" idx="10"/>
          </p:nvPr>
        </p:nvSpPr>
        <p:spPr/>
        <p:txBody>
          <a:bodyPr/>
          <a:lstStyle/>
          <a:p>
            <a:fld id="{6CB685F5-8CF9-46CE-9119-B99816C808F8}" type="slidenum">
              <a:rPr lang="en-US" smtClean="0">
                <a:solidFill>
                  <a:prstClr val="black"/>
                </a:solidFill>
              </a:rPr>
              <a:pPr/>
              <a:t>161</a:t>
            </a:fld>
            <a:endParaRPr lang="en-US">
              <a:solidFill>
                <a:prstClr val="black"/>
              </a:solidFill>
            </a:endParaRPr>
          </a:p>
        </p:txBody>
      </p:sp>
    </p:spTree>
    <p:extLst>
      <p:ext uri="{BB962C8B-B14F-4D97-AF65-F5344CB8AC3E}">
        <p14:creationId xmlns:p14="http://schemas.microsoft.com/office/powerpoint/2010/main" val="11118051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162</a:t>
            </a:fld>
            <a:endParaRPr lang="en-US"/>
          </a:p>
        </p:txBody>
      </p:sp>
    </p:spTree>
    <p:extLst>
      <p:ext uri="{BB962C8B-B14F-4D97-AF65-F5344CB8AC3E}">
        <p14:creationId xmlns:p14="http://schemas.microsoft.com/office/powerpoint/2010/main" val="23116457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164</a:t>
            </a:fld>
            <a:endParaRPr lang="en-US"/>
          </a:p>
        </p:txBody>
      </p:sp>
    </p:spTree>
    <p:extLst>
      <p:ext uri="{BB962C8B-B14F-4D97-AF65-F5344CB8AC3E}">
        <p14:creationId xmlns:p14="http://schemas.microsoft.com/office/powerpoint/2010/main" val="15100413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Reference designator are w.r.t RPL-P LP4x RVP</a:t>
            </a:r>
          </a:p>
        </p:txBody>
      </p:sp>
    </p:spTree>
    <p:extLst>
      <p:ext uri="{BB962C8B-B14F-4D97-AF65-F5344CB8AC3E}">
        <p14:creationId xmlns:p14="http://schemas.microsoft.com/office/powerpoint/2010/main" val="23908820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Note: Reference designator are w.r.t RPL-P LP4x RVP</a:t>
            </a:r>
          </a:p>
          <a:p>
            <a:endParaRPr lang="en-US"/>
          </a:p>
        </p:txBody>
      </p:sp>
    </p:spTree>
    <p:extLst>
      <p:ext uri="{BB962C8B-B14F-4D97-AF65-F5344CB8AC3E}">
        <p14:creationId xmlns:p14="http://schemas.microsoft.com/office/powerpoint/2010/main" val="40724010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16821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12034-C711-4B11-A929-3D20032BA6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1386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805179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03111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94817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66157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7342707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Check</a:t>
            </a:r>
            <a:r>
              <a:rPr lang="en-US" baseline="0"/>
              <a:t> for Port0 or 1 start.</a:t>
            </a:r>
          </a:p>
          <a:p>
            <a:endParaRPr lang="en-US"/>
          </a:p>
        </p:txBody>
      </p:sp>
    </p:spTree>
    <p:extLst>
      <p:ext uri="{BB962C8B-B14F-4D97-AF65-F5344CB8AC3E}">
        <p14:creationId xmlns:p14="http://schemas.microsoft.com/office/powerpoint/2010/main" val="11118051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67568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54296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SKU strategy similar like LNL –One SKU C-PHY rest all are D-PHY</a:t>
            </a:r>
          </a:p>
        </p:txBody>
      </p:sp>
    </p:spTree>
    <p:extLst>
      <p:ext uri="{BB962C8B-B14F-4D97-AF65-F5344CB8AC3E}">
        <p14:creationId xmlns:p14="http://schemas.microsoft.com/office/powerpoint/2010/main" val="15917521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202</a:t>
            </a:fld>
            <a:endParaRPr lang="en-US"/>
          </a:p>
        </p:txBody>
      </p:sp>
    </p:spTree>
    <p:extLst>
      <p:ext uri="{BB962C8B-B14F-4D97-AF65-F5344CB8AC3E}">
        <p14:creationId xmlns:p14="http://schemas.microsoft.com/office/powerpoint/2010/main" val="19130540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203</a:t>
            </a:fld>
            <a:endParaRPr lang="en-US"/>
          </a:p>
        </p:txBody>
      </p:sp>
    </p:spTree>
    <p:extLst>
      <p:ext uri="{BB962C8B-B14F-4D97-AF65-F5344CB8AC3E}">
        <p14:creationId xmlns:p14="http://schemas.microsoft.com/office/powerpoint/2010/main" val="4458950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205</a:t>
            </a:fld>
            <a:endParaRPr lang="en-US"/>
          </a:p>
        </p:txBody>
      </p:sp>
    </p:spTree>
    <p:extLst>
      <p:ext uri="{BB962C8B-B14F-4D97-AF65-F5344CB8AC3E}">
        <p14:creationId xmlns:p14="http://schemas.microsoft.com/office/powerpoint/2010/main" val="32531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795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8449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05569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extLst>
      <p:ext uri="{BB962C8B-B14F-4D97-AF65-F5344CB8AC3E}">
        <p14:creationId xmlns:p14="http://schemas.microsoft.com/office/powerpoint/2010/main" val="2831763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16865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073871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44194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2638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7182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60928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83742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5219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3438955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9520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798847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39243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1456320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1600345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58582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3AFE-3BBF-4089-BB38-2839EC7203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FC5D1D-CB70-4386-8C98-895F3372FA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38BD68-10C2-4B17-8EDC-F752F6FEFB73}"/>
              </a:ext>
            </a:extLst>
          </p:cNvPr>
          <p:cNvSpPr>
            <a:spLocks noGrp="1"/>
          </p:cNvSpPr>
          <p:nvPr>
            <p:ph type="dt" sz="half" idx="10"/>
          </p:nvPr>
        </p:nvSpPr>
        <p:spPr/>
        <p:txBody>
          <a:bodyPr/>
          <a:lstStyle/>
          <a:p>
            <a:fld id="{5CA5860E-EC4B-4ABD-A42F-0304B71588E5}" type="datetimeFigureOut">
              <a:rPr lang="en-US" smtClean="0"/>
              <a:t>7/11/2025</a:t>
            </a:fld>
            <a:endParaRPr lang="en-US"/>
          </a:p>
        </p:txBody>
      </p:sp>
      <p:sp>
        <p:nvSpPr>
          <p:cNvPr id="5" name="Footer Placeholder 4">
            <a:extLst>
              <a:ext uri="{FF2B5EF4-FFF2-40B4-BE49-F238E27FC236}">
                <a16:creationId xmlns:a16="http://schemas.microsoft.com/office/drawing/2014/main" id="{5D43E5FD-1231-415F-9048-2FFFDFC29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DEF35-8E13-4904-B5E7-2174F9F5E43A}"/>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3552675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4D6C-ED6C-4F7E-AE8E-2E6CDBA403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93F9E-34C8-4F35-9425-54776C793D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0567DF-70B2-48FC-B96E-A06D7EE7E2A2}"/>
              </a:ext>
            </a:extLst>
          </p:cNvPr>
          <p:cNvSpPr>
            <a:spLocks noGrp="1"/>
          </p:cNvSpPr>
          <p:nvPr>
            <p:ph type="dt" sz="half" idx="10"/>
          </p:nvPr>
        </p:nvSpPr>
        <p:spPr/>
        <p:txBody>
          <a:bodyPr/>
          <a:lstStyle/>
          <a:p>
            <a:fld id="{5CA5860E-EC4B-4ABD-A42F-0304B71588E5}" type="datetimeFigureOut">
              <a:rPr lang="en-US" smtClean="0"/>
              <a:t>7/11/2025</a:t>
            </a:fld>
            <a:endParaRPr lang="en-US"/>
          </a:p>
        </p:txBody>
      </p:sp>
      <p:sp>
        <p:nvSpPr>
          <p:cNvPr id="5" name="Footer Placeholder 4">
            <a:extLst>
              <a:ext uri="{FF2B5EF4-FFF2-40B4-BE49-F238E27FC236}">
                <a16:creationId xmlns:a16="http://schemas.microsoft.com/office/drawing/2014/main" id="{52CC2AA7-E421-426C-89F7-FB51B80184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B504DB-DFCA-4CE2-AF51-058D1ACB8426}"/>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301354540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2077-4F87-4BB6-90B4-25B873698B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7AB1B5-CD34-414D-82BA-1D02B875C3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8879B4-26FD-42FF-80C6-07F439EBC641}"/>
              </a:ext>
            </a:extLst>
          </p:cNvPr>
          <p:cNvSpPr>
            <a:spLocks noGrp="1"/>
          </p:cNvSpPr>
          <p:nvPr>
            <p:ph type="dt" sz="half" idx="10"/>
          </p:nvPr>
        </p:nvSpPr>
        <p:spPr/>
        <p:txBody>
          <a:bodyPr/>
          <a:lstStyle/>
          <a:p>
            <a:fld id="{5CA5860E-EC4B-4ABD-A42F-0304B71588E5}" type="datetimeFigureOut">
              <a:rPr lang="en-US" smtClean="0"/>
              <a:t>7/11/2025</a:t>
            </a:fld>
            <a:endParaRPr lang="en-US"/>
          </a:p>
        </p:txBody>
      </p:sp>
      <p:sp>
        <p:nvSpPr>
          <p:cNvPr id="5" name="Footer Placeholder 4">
            <a:extLst>
              <a:ext uri="{FF2B5EF4-FFF2-40B4-BE49-F238E27FC236}">
                <a16:creationId xmlns:a16="http://schemas.microsoft.com/office/drawing/2014/main" id="{6F7DBC1E-21E0-4466-B343-DDD440AF5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51075-856D-44A9-AA5C-3FB06C7AADE9}"/>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45467562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2CC3-EBF7-44AA-B129-4BA2F4B633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760D75-DF44-4213-9E59-8F26B74077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F92598-E2EA-427E-A836-5A9B95E76B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BD8CBC-7DB5-4C88-8670-6DA89980D742}"/>
              </a:ext>
            </a:extLst>
          </p:cNvPr>
          <p:cNvSpPr>
            <a:spLocks noGrp="1"/>
          </p:cNvSpPr>
          <p:nvPr>
            <p:ph type="dt" sz="half" idx="10"/>
          </p:nvPr>
        </p:nvSpPr>
        <p:spPr/>
        <p:txBody>
          <a:bodyPr/>
          <a:lstStyle/>
          <a:p>
            <a:fld id="{5CA5860E-EC4B-4ABD-A42F-0304B71588E5}" type="datetimeFigureOut">
              <a:rPr lang="en-US" smtClean="0"/>
              <a:t>7/11/2025</a:t>
            </a:fld>
            <a:endParaRPr lang="en-US"/>
          </a:p>
        </p:txBody>
      </p:sp>
      <p:sp>
        <p:nvSpPr>
          <p:cNvPr id="6" name="Footer Placeholder 5">
            <a:extLst>
              <a:ext uri="{FF2B5EF4-FFF2-40B4-BE49-F238E27FC236}">
                <a16:creationId xmlns:a16="http://schemas.microsoft.com/office/drawing/2014/main" id="{759F4D6A-1E9A-4F79-97FA-354060FED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3EA394-3327-46FF-B9DE-E9304E01D72E}"/>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16474069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E3E29-9E83-43BC-A42A-2E0A10661C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BD372E-4422-48DA-80F2-9AB2D5C94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2B732F-5954-4742-A165-A65EED0FC5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49757D-93E6-4D09-A53C-D2CD24480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C50246-455F-40F0-BD5E-655AA47694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421C67-4428-4273-BFB5-1358990C9274}"/>
              </a:ext>
            </a:extLst>
          </p:cNvPr>
          <p:cNvSpPr>
            <a:spLocks noGrp="1"/>
          </p:cNvSpPr>
          <p:nvPr>
            <p:ph type="dt" sz="half" idx="10"/>
          </p:nvPr>
        </p:nvSpPr>
        <p:spPr/>
        <p:txBody>
          <a:bodyPr/>
          <a:lstStyle/>
          <a:p>
            <a:fld id="{5CA5860E-EC4B-4ABD-A42F-0304B71588E5}" type="datetimeFigureOut">
              <a:rPr lang="en-US" smtClean="0"/>
              <a:t>7/11/2025</a:t>
            </a:fld>
            <a:endParaRPr lang="en-US"/>
          </a:p>
        </p:txBody>
      </p:sp>
      <p:sp>
        <p:nvSpPr>
          <p:cNvPr id="8" name="Footer Placeholder 7">
            <a:extLst>
              <a:ext uri="{FF2B5EF4-FFF2-40B4-BE49-F238E27FC236}">
                <a16:creationId xmlns:a16="http://schemas.microsoft.com/office/drawing/2014/main" id="{F0EB7D04-2615-4E4C-BB4A-D837545D83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18EB9D-8263-49B5-92A5-DAA5050D08AF}"/>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21635484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429D-D6DC-4CFC-9900-9C0A7F2187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B71BC3-72D3-4B0A-A738-96984F763802}"/>
              </a:ext>
            </a:extLst>
          </p:cNvPr>
          <p:cNvSpPr>
            <a:spLocks noGrp="1"/>
          </p:cNvSpPr>
          <p:nvPr>
            <p:ph type="dt" sz="half" idx="10"/>
          </p:nvPr>
        </p:nvSpPr>
        <p:spPr/>
        <p:txBody>
          <a:bodyPr/>
          <a:lstStyle/>
          <a:p>
            <a:fld id="{5CA5860E-EC4B-4ABD-A42F-0304B71588E5}" type="datetimeFigureOut">
              <a:rPr lang="en-US" smtClean="0"/>
              <a:t>7/11/2025</a:t>
            </a:fld>
            <a:endParaRPr lang="en-US"/>
          </a:p>
        </p:txBody>
      </p:sp>
      <p:sp>
        <p:nvSpPr>
          <p:cNvPr id="4" name="Footer Placeholder 3">
            <a:extLst>
              <a:ext uri="{FF2B5EF4-FFF2-40B4-BE49-F238E27FC236}">
                <a16:creationId xmlns:a16="http://schemas.microsoft.com/office/drawing/2014/main" id="{EB390DDF-6D5B-4DC4-8098-133E214906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83B1EC-906B-491B-BDB9-7C147E2BE47C}"/>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41189155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E7E0D5-DAD4-4A06-928B-34B504E64B69}"/>
              </a:ext>
            </a:extLst>
          </p:cNvPr>
          <p:cNvSpPr>
            <a:spLocks noGrp="1"/>
          </p:cNvSpPr>
          <p:nvPr>
            <p:ph type="dt" sz="half" idx="10"/>
          </p:nvPr>
        </p:nvSpPr>
        <p:spPr/>
        <p:txBody>
          <a:bodyPr/>
          <a:lstStyle/>
          <a:p>
            <a:fld id="{5CA5860E-EC4B-4ABD-A42F-0304B71588E5}" type="datetimeFigureOut">
              <a:rPr lang="en-US" smtClean="0"/>
              <a:t>7/11/2025</a:t>
            </a:fld>
            <a:endParaRPr lang="en-US"/>
          </a:p>
        </p:txBody>
      </p:sp>
      <p:sp>
        <p:nvSpPr>
          <p:cNvPr id="3" name="Footer Placeholder 2">
            <a:extLst>
              <a:ext uri="{FF2B5EF4-FFF2-40B4-BE49-F238E27FC236}">
                <a16:creationId xmlns:a16="http://schemas.microsoft.com/office/drawing/2014/main" id="{695809DF-B5F7-4B09-A5D9-60F00AA5E6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8DB87-6D3F-4912-B98A-048AECB49474}"/>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1884804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8E9D5-4850-4B8C-833D-981A9AEB61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0D91E5-7E83-454B-B7C6-6446C6B344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87BE95-D380-4A9F-81E6-23F3508E4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C67BB1-4A50-44D8-B1AD-DA408B994746}"/>
              </a:ext>
            </a:extLst>
          </p:cNvPr>
          <p:cNvSpPr>
            <a:spLocks noGrp="1"/>
          </p:cNvSpPr>
          <p:nvPr>
            <p:ph type="dt" sz="half" idx="10"/>
          </p:nvPr>
        </p:nvSpPr>
        <p:spPr/>
        <p:txBody>
          <a:bodyPr/>
          <a:lstStyle/>
          <a:p>
            <a:fld id="{5CA5860E-EC4B-4ABD-A42F-0304B71588E5}" type="datetimeFigureOut">
              <a:rPr lang="en-US" smtClean="0"/>
              <a:t>7/11/2025</a:t>
            </a:fld>
            <a:endParaRPr lang="en-US"/>
          </a:p>
        </p:txBody>
      </p:sp>
      <p:sp>
        <p:nvSpPr>
          <p:cNvPr id="6" name="Footer Placeholder 5">
            <a:extLst>
              <a:ext uri="{FF2B5EF4-FFF2-40B4-BE49-F238E27FC236}">
                <a16:creationId xmlns:a16="http://schemas.microsoft.com/office/drawing/2014/main" id="{23DE79A7-27C8-4D1A-9AE6-DBA8EC24D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D2191-0F7E-467F-A482-1C848B52C8A7}"/>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5574639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41BE3-0C50-4B43-8150-619101F2B1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74F198-7CE8-4ED5-AFFF-13E901F465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4C5BB5-ED98-449E-AF7D-3B1B1B56FC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D7A486-7334-4432-B44F-F30A48801035}"/>
              </a:ext>
            </a:extLst>
          </p:cNvPr>
          <p:cNvSpPr>
            <a:spLocks noGrp="1"/>
          </p:cNvSpPr>
          <p:nvPr>
            <p:ph type="dt" sz="half" idx="10"/>
          </p:nvPr>
        </p:nvSpPr>
        <p:spPr/>
        <p:txBody>
          <a:bodyPr/>
          <a:lstStyle/>
          <a:p>
            <a:fld id="{5CA5860E-EC4B-4ABD-A42F-0304B71588E5}" type="datetimeFigureOut">
              <a:rPr lang="en-US" smtClean="0"/>
              <a:t>7/11/2025</a:t>
            </a:fld>
            <a:endParaRPr lang="en-US"/>
          </a:p>
        </p:txBody>
      </p:sp>
      <p:sp>
        <p:nvSpPr>
          <p:cNvPr id="6" name="Footer Placeholder 5">
            <a:extLst>
              <a:ext uri="{FF2B5EF4-FFF2-40B4-BE49-F238E27FC236}">
                <a16:creationId xmlns:a16="http://schemas.microsoft.com/office/drawing/2014/main" id="{C8647BF3-5257-454B-9DD9-8CF27641C1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E205D5-6535-4EFF-8307-90479F27BCF5}"/>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16667658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CC8A-9AC2-4EDD-9DE6-1FCC0FDE1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D57CE7-4052-4136-A182-340438B59E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684FB-04B0-4587-87BF-FAEAD5D67023}"/>
              </a:ext>
            </a:extLst>
          </p:cNvPr>
          <p:cNvSpPr>
            <a:spLocks noGrp="1"/>
          </p:cNvSpPr>
          <p:nvPr>
            <p:ph type="dt" sz="half" idx="10"/>
          </p:nvPr>
        </p:nvSpPr>
        <p:spPr/>
        <p:txBody>
          <a:bodyPr/>
          <a:lstStyle/>
          <a:p>
            <a:fld id="{5CA5860E-EC4B-4ABD-A42F-0304B71588E5}" type="datetimeFigureOut">
              <a:rPr lang="en-US" smtClean="0"/>
              <a:t>7/11/2025</a:t>
            </a:fld>
            <a:endParaRPr lang="en-US"/>
          </a:p>
        </p:txBody>
      </p:sp>
      <p:sp>
        <p:nvSpPr>
          <p:cNvPr id="5" name="Footer Placeholder 4">
            <a:extLst>
              <a:ext uri="{FF2B5EF4-FFF2-40B4-BE49-F238E27FC236}">
                <a16:creationId xmlns:a16="http://schemas.microsoft.com/office/drawing/2014/main" id="{06B0A0C5-6AB2-4F3D-8EDA-B8090423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6EE0E-31E5-4158-BD84-DA384B40D43E}"/>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294749180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45BA79-8BC8-41C7-B8E5-D3146AC51D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7875E5-5EF4-4713-9D3A-8B69F0B192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B313F-BC2D-4DDC-8051-1CD660AD9317}"/>
              </a:ext>
            </a:extLst>
          </p:cNvPr>
          <p:cNvSpPr>
            <a:spLocks noGrp="1"/>
          </p:cNvSpPr>
          <p:nvPr>
            <p:ph type="dt" sz="half" idx="10"/>
          </p:nvPr>
        </p:nvSpPr>
        <p:spPr/>
        <p:txBody>
          <a:bodyPr/>
          <a:lstStyle/>
          <a:p>
            <a:fld id="{5CA5860E-EC4B-4ABD-A42F-0304B71588E5}" type="datetimeFigureOut">
              <a:rPr lang="en-US" smtClean="0"/>
              <a:t>7/11/2025</a:t>
            </a:fld>
            <a:endParaRPr lang="en-US"/>
          </a:p>
        </p:txBody>
      </p:sp>
      <p:sp>
        <p:nvSpPr>
          <p:cNvPr id="5" name="Footer Placeholder 4">
            <a:extLst>
              <a:ext uri="{FF2B5EF4-FFF2-40B4-BE49-F238E27FC236}">
                <a16:creationId xmlns:a16="http://schemas.microsoft.com/office/drawing/2014/main" id="{CA69A253-5CE8-488E-963A-5CC9ACB4D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DAF19-48CD-47A8-B1D8-70A1A6DB41F1}"/>
              </a:ext>
            </a:extLst>
          </p:cNvPr>
          <p:cNvSpPr>
            <a:spLocks noGrp="1"/>
          </p:cNvSpPr>
          <p:nvPr>
            <p:ph type="sldNum" sz="quarter" idx="12"/>
          </p:nvPr>
        </p:nvSpPr>
        <p:spPr/>
        <p:txBody>
          <a:bodyPr/>
          <a:lstStyle/>
          <a:p>
            <a:fld id="{67A808D7-8300-4939-8126-02D4D294BBBC}" type="slidenum">
              <a:rPr lang="en-US" smtClean="0"/>
              <a:t>‹#›</a:t>
            </a:fld>
            <a:endParaRPr lang="en-US"/>
          </a:p>
        </p:txBody>
      </p:sp>
    </p:spTree>
    <p:extLst>
      <p:ext uri="{BB962C8B-B14F-4D97-AF65-F5344CB8AC3E}">
        <p14:creationId xmlns:p14="http://schemas.microsoft.com/office/powerpoint/2010/main" val="2172357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endParaRPr lang="en-US"/>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pic>
        <p:nvPicPr>
          <p:cNvPr id="14" name="Picture 13">
            <a:extLst>
              <a:ext uri="{FF2B5EF4-FFF2-40B4-BE49-F238E27FC236}">
                <a16:creationId xmlns:a16="http://schemas.microsoft.com/office/drawing/2014/main" id="{43761547-C9DD-4DCC-AAA0-F8B785C89836}"/>
              </a:ext>
            </a:extLst>
          </p:cNvPr>
          <p:cNvPicPr>
            <a:picLocks noChangeAspect="1"/>
          </p:cNvPicPr>
          <p:nvPr userDrawn="1"/>
        </p:nvPicPr>
        <p:blipFill>
          <a:blip r:embed="rId2"/>
          <a:stretch>
            <a:fillRect/>
          </a:stretch>
        </p:blipFill>
        <p:spPr>
          <a:xfrm>
            <a:off x="1468406" y="1324952"/>
            <a:ext cx="3429746" cy="1463038"/>
          </a:xfrm>
          <a:prstGeom prst="rect">
            <a:avLst/>
          </a:prstGeom>
        </p:spPr>
      </p:pic>
    </p:spTree>
    <p:extLst>
      <p:ext uri="{BB962C8B-B14F-4D97-AF65-F5344CB8AC3E}">
        <p14:creationId xmlns:p14="http://schemas.microsoft.com/office/powerpoint/2010/main" val="1082151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1580290" y="6550718"/>
            <a:ext cx="1170513" cy="259238"/>
          </a:xfrm>
          <a:prstGeom prst="rect">
            <a:avLst/>
          </a:prstGeom>
        </p:spPr>
        <p:txBody>
          <a:bodyPr wrap="none">
            <a:spAutoFit/>
          </a:bodyPr>
          <a:lstStyle/>
          <a:p>
            <a:pPr algn="l"/>
            <a:r>
              <a:rPr lang="en-US" sz="1200">
                <a:solidFill>
                  <a:schemeClr val="bg1"/>
                </a:solidFill>
              </a:rPr>
              <a:t>CPS-CPE-CCG</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5" name="Picture 14">
            <a:extLst>
              <a:ext uri="{FF2B5EF4-FFF2-40B4-BE49-F238E27FC236}">
                <a16:creationId xmlns:a16="http://schemas.microsoft.com/office/drawing/2014/main" id="{06799763-E0D3-4DD8-B672-BD3C568C9167}"/>
              </a:ext>
            </a:extLst>
          </p:cNvPr>
          <p:cNvPicPr>
            <a:picLocks noChangeAspect="1"/>
          </p:cNvPicPr>
          <p:nvPr userDrawn="1"/>
        </p:nvPicPr>
        <p:blipFill>
          <a:blip r:embed="rId3"/>
          <a:stretch>
            <a:fillRect/>
          </a:stretch>
        </p:blipFill>
        <p:spPr>
          <a:xfrm>
            <a:off x="508231" y="6409385"/>
            <a:ext cx="1051676" cy="448616"/>
          </a:xfrm>
          <a:prstGeom prst="rect">
            <a:avLst/>
          </a:prstGeom>
        </p:spPr>
      </p:pic>
    </p:spTree>
    <p:extLst>
      <p:ext uri="{BB962C8B-B14F-4D97-AF65-F5344CB8AC3E}">
        <p14:creationId xmlns:p14="http://schemas.microsoft.com/office/powerpoint/2010/main" val="1755364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16pt Intel Clear Subhead, Date, Etc.</a:t>
            </a:r>
          </a:p>
        </p:txBody>
      </p:sp>
      <p:pic>
        <p:nvPicPr>
          <p:cNvPr id="6"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067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16pt Intel Clear Subhead, Date, Etc.</a:t>
            </a:r>
          </a:p>
        </p:txBody>
      </p:sp>
    </p:spTree>
    <p:extLst>
      <p:ext uri="{BB962C8B-B14F-4D97-AF65-F5344CB8AC3E}">
        <p14:creationId xmlns:p14="http://schemas.microsoft.com/office/powerpoint/2010/main" val="1308733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Tree>
    <p:extLst>
      <p:ext uri="{BB962C8B-B14F-4D97-AF65-F5344CB8AC3E}">
        <p14:creationId xmlns:p14="http://schemas.microsoft.com/office/powerpoint/2010/main" val="4264753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a:latin typeface="Arial"/>
            </a:endParaRPr>
          </a:p>
        </p:txBody>
      </p:sp>
    </p:spTree>
    <p:extLst>
      <p:ext uri="{BB962C8B-B14F-4D97-AF65-F5344CB8AC3E}">
        <p14:creationId xmlns:p14="http://schemas.microsoft.com/office/powerpoint/2010/main" val="2492115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3505550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a:t>“36pt Intel Clear Bold Text”</a:t>
            </a:r>
          </a:p>
          <a:p>
            <a:pPr lvl="1"/>
            <a:r>
              <a:rPr lang="en-US" err="1"/>
              <a:t>12pt</a:t>
            </a:r>
            <a:r>
              <a:rPr lang="en-US"/>
              <a:t> Attribution</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2486280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665533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3" name="TextBox 2"/>
          <p:cNvSpPr txBox="1"/>
          <p:nvPr userDrawn="1"/>
        </p:nvSpPr>
        <p:spPr>
          <a:xfrm>
            <a:off x="1345983" y="6634394"/>
            <a:ext cx="184731" cy="277705"/>
          </a:xfrm>
          <a:prstGeom prst="rect">
            <a:avLst/>
          </a:prstGeom>
          <a:noFill/>
        </p:spPr>
        <p:txBody>
          <a:bodyPr wrap="none" rtlCol="0">
            <a:spAutoFit/>
          </a:bodyPr>
          <a:lstStyle/>
          <a:p>
            <a:endParaRPr lang="en-US" sz="1333">
              <a:solidFill>
                <a:schemeClr val="tx2"/>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2701237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Tree>
    <p:extLst>
      <p:ext uri="{BB962C8B-B14F-4D97-AF65-F5344CB8AC3E}">
        <p14:creationId xmlns:p14="http://schemas.microsoft.com/office/powerpoint/2010/main" val="1572049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a:t>54pt Intel Clear Pro</a:t>
            </a:r>
            <a:br>
              <a:rPr lang="en-US"/>
            </a:br>
            <a:r>
              <a:rPr lang="en-US"/>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a:p>
        </p:txBody>
      </p:sp>
    </p:spTree>
    <p:extLst>
      <p:ext uri="{BB962C8B-B14F-4D97-AF65-F5344CB8AC3E}">
        <p14:creationId xmlns:p14="http://schemas.microsoft.com/office/powerpoint/2010/main" val="4185343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54pt Intel Clear Pro</a:t>
            </a:r>
            <a:br>
              <a:rPr lang="en-US"/>
            </a:br>
            <a:r>
              <a:rPr lang="en-US"/>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16pt Intel Clear Subhead</a:t>
            </a:r>
          </a:p>
        </p:txBody>
      </p:sp>
    </p:spTree>
    <p:extLst>
      <p:ext uri="{BB962C8B-B14F-4D97-AF65-F5344CB8AC3E}">
        <p14:creationId xmlns:p14="http://schemas.microsoft.com/office/powerpoint/2010/main" val="2552801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40pt Intel Clear Light Body.</a:t>
            </a:r>
            <a:br>
              <a:rPr lang="en-US"/>
            </a:br>
            <a:r>
              <a:rPr lang="en-US"/>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40pt Intel Clear Heading</a:t>
            </a:r>
          </a:p>
        </p:txBody>
      </p:sp>
    </p:spTree>
    <p:extLst>
      <p:ext uri="{BB962C8B-B14F-4D97-AF65-F5344CB8AC3E}">
        <p14:creationId xmlns:p14="http://schemas.microsoft.com/office/powerpoint/2010/main" val="2715286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a:t>Insert photo here. Drag picture to placeholder or click icon to add.</a:t>
            </a:r>
          </a:p>
        </p:txBody>
      </p:sp>
    </p:spTree>
    <p:extLst>
      <p:ext uri="{BB962C8B-B14F-4D97-AF65-F5344CB8AC3E}">
        <p14:creationId xmlns:p14="http://schemas.microsoft.com/office/powerpoint/2010/main" val="296546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2136745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1586809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91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Nervana Title">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r>
              <a:t>Title Text</a:t>
            </a:r>
          </a:p>
        </p:txBody>
      </p:sp>
      <p:sp>
        <p:nvSpPr>
          <p:cNvPr id="15" name="Shape 15"/>
          <p:cNvSpPr>
            <a:spLocks noGrp="1"/>
          </p:cNvSpPr>
          <p:nvPr>
            <p:ph type="sldNum" sz="quarter" idx="2"/>
          </p:nvPr>
        </p:nvSpPr>
        <p:spPr>
          <a:xfrm>
            <a:off x="9163136" y="6432516"/>
            <a:ext cx="2844800" cy="365125"/>
          </a:xfrm>
          <a:prstGeom prst="rect">
            <a:avLst/>
          </a:prstGeom>
        </p:spPr>
        <p:txBody>
          <a:bodyPr/>
          <a:lstStyle/>
          <a:p>
            <a:fld id="{86CB4B4D-7CA3-9044-876B-883B54F8677D}"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130682531"/>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2232" y="2715834"/>
            <a:ext cx="8967536" cy="830997"/>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7186"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a:t>Click to edit Master title style</a:t>
            </a:r>
            <a:br>
              <a:rPr lang="en-US"/>
            </a:br>
            <a:r>
              <a:rPr lang="en-US"/>
              <a:t>[section break slide]</a:t>
            </a:r>
          </a:p>
        </p:txBody>
      </p:sp>
      <p:sp>
        <p:nvSpPr>
          <p:cNvPr id="4" name="Rectangle 3">
            <a:extLst>
              <a:ext uri="{FF2B5EF4-FFF2-40B4-BE49-F238E27FC236}">
                <a16:creationId xmlns:a16="http://schemas.microsoft.com/office/drawing/2014/main" id="{E4AD235E-7586-DE44-90DC-326FC34B60DD}"/>
              </a:ext>
            </a:extLst>
          </p:cNvPr>
          <p:cNvSpPr/>
          <p:nvPr userDrawn="1"/>
        </p:nvSpPr>
        <p:spPr>
          <a:xfrm>
            <a:off x="-59472" y="6600478"/>
            <a:ext cx="1749197" cy="240772"/>
          </a:xfrm>
          <a:prstGeom prst="rect">
            <a:avLst/>
          </a:prstGeom>
        </p:spPr>
        <p:txBody>
          <a:bodyPr wrap="none">
            <a:spAutoFit/>
          </a:bodyPr>
          <a:lstStyle/>
          <a:p>
            <a:r>
              <a:rPr lang="en-US" sz="1067" b="0" i="0" u="none" strike="noStrike">
                <a:solidFill>
                  <a:schemeClr val="bg1"/>
                </a:solidFill>
                <a:effectLst/>
                <a:latin typeface="Intel Clear" panose="020B0604020203020204" pitchFamily="34" charset="0"/>
              </a:rPr>
              <a:t>© 2019 Intel Corporation</a:t>
            </a:r>
            <a:endParaRPr lang="en-US" sz="1067">
              <a:solidFill>
                <a:schemeClr val="bg1"/>
              </a:solidFill>
            </a:endParaRPr>
          </a:p>
        </p:txBody>
      </p:sp>
    </p:spTree>
    <p:extLst>
      <p:ext uri="{BB962C8B-B14F-4D97-AF65-F5344CB8AC3E}">
        <p14:creationId xmlns:p14="http://schemas.microsoft.com/office/powerpoint/2010/main" val="41085420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624734" y="6418818"/>
            <a:ext cx="567265" cy="365125"/>
          </a:xfrm>
          <a:prstGeom prst="rect">
            <a:avLst/>
          </a:prstGeom>
        </p:spPr>
        <p:txBody>
          <a:bodyPr/>
          <a:lstStyle/>
          <a:p>
            <a:fld id="{EE2556C5-CE8C-6547-B838-EA80C61A4AF7}" type="slidenum">
              <a:rPr lang="en-US" smtClean="0"/>
              <a:pPr/>
              <a:t>‹#›</a:t>
            </a:fld>
            <a:endParaRPr lang="en-US"/>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4" name="Rectangle 3">
            <a:extLst>
              <a:ext uri="{FF2B5EF4-FFF2-40B4-BE49-F238E27FC236}">
                <a16:creationId xmlns:a16="http://schemas.microsoft.com/office/drawing/2014/main" id="{CA4E66EA-15F5-8042-81DE-53BA0FA5E593}"/>
              </a:ext>
            </a:extLst>
          </p:cNvPr>
          <p:cNvSpPr/>
          <p:nvPr userDrawn="1"/>
        </p:nvSpPr>
        <p:spPr>
          <a:xfrm>
            <a:off x="-59472" y="6600478"/>
            <a:ext cx="1749197" cy="240772"/>
          </a:xfrm>
          <a:prstGeom prst="rect">
            <a:avLst/>
          </a:prstGeom>
        </p:spPr>
        <p:txBody>
          <a:bodyPr wrap="none">
            <a:spAutoFit/>
          </a:bodyPr>
          <a:lstStyle/>
          <a:p>
            <a:r>
              <a:rPr lang="en-US" sz="1067" b="0" i="0" u="none" strike="noStrike">
                <a:solidFill>
                  <a:schemeClr val="bg1"/>
                </a:solidFill>
                <a:effectLst/>
                <a:latin typeface="Intel Clear" panose="020B0604020203020204" pitchFamily="34" charset="0"/>
              </a:rPr>
              <a:t>© 2019 Intel Corporation</a:t>
            </a:r>
            <a:endParaRPr lang="en-US" sz="1067">
              <a:solidFill>
                <a:schemeClr val="bg1"/>
              </a:solidFill>
            </a:endParaRPr>
          </a:p>
        </p:txBody>
      </p:sp>
    </p:spTree>
    <p:extLst>
      <p:ext uri="{BB962C8B-B14F-4D97-AF65-F5344CB8AC3E}">
        <p14:creationId xmlns:p14="http://schemas.microsoft.com/office/powerpoint/2010/main" val="1421326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5084-0889-4EC4-8CC0-12C197DA2A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0B3773-4956-4B8D-A664-86F0038C56E7}"/>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5EE590-4ABF-4327-B974-A88BE224BFAA}"/>
              </a:ext>
            </a:extLst>
          </p:cNvPr>
          <p:cNvSpPr>
            <a:spLocks noGrp="1"/>
          </p:cNvSpPr>
          <p:nvPr>
            <p:ph type="dt" sz="half" idx="10"/>
          </p:nvPr>
        </p:nvSpPr>
        <p:spPr/>
        <p:txBody>
          <a:bodyPr/>
          <a:lstStyle/>
          <a:p>
            <a:fld id="{E69DBA26-3E11-4F61-BB7B-7FBE855A9842}" type="datetime1">
              <a:rPr lang="en-IN" smtClean="0"/>
              <a:t>11-07-2025</a:t>
            </a:fld>
            <a:endParaRPr lang="en-IN"/>
          </a:p>
        </p:txBody>
      </p:sp>
      <p:sp>
        <p:nvSpPr>
          <p:cNvPr id="5" name="Footer Placeholder 4">
            <a:extLst>
              <a:ext uri="{FF2B5EF4-FFF2-40B4-BE49-F238E27FC236}">
                <a16:creationId xmlns:a16="http://schemas.microsoft.com/office/drawing/2014/main" id="{A9BF7976-58BB-4B45-BC3C-0238C4FEDCCA}"/>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51627129-6A6B-446A-8BBB-F9EB63B6A859}"/>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9441714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306F-E6A8-4E3D-A424-3F01664B57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788D0B-4CBF-4228-A8C7-B4A1931124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50BBB9-1B75-4864-9CEE-30784241DB85}"/>
              </a:ext>
            </a:extLst>
          </p:cNvPr>
          <p:cNvSpPr>
            <a:spLocks noGrp="1"/>
          </p:cNvSpPr>
          <p:nvPr>
            <p:ph type="dt" sz="half" idx="10"/>
          </p:nvPr>
        </p:nvSpPr>
        <p:spPr/>
        <p:txBody>
          <a:bodyPr/>
          <a:lstStyle/>
          <a:p>
            <a:fld id="{F2761060-3957-4E90-91E5-1FF828F28411}" type="datetime1">
              <a:rPr lang="en-IN" smtClean="0"/>
              <a:t>11-07-2025</a:t>
            </a:fld>
            <a:endParaRPr lang="en-IN"/>
          </a:p>
        </p:txBody>
      </p:sp>
      <p:sp>
        <p:nvSpPr>
          <p:cNvPr id="5" name="Footer Placeholder 4">
            <a:extLst>
              <a:ext uri="{FF2B5EF4-FFF2-40B4-BE49-F238E27FC236}">
                <a16:creationId xmlns:a16="http://schemas.microsoft.com/office/drawing/2014/main" id="{6310037A-DF0D-458E-95DE-7675C7004E2C}"/>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195E45F5-B60E-468B-A79D-72FD96420888}"/>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31314138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12E5-7738-4521-978F-4F2F5E5179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FFC6C2-52EC-449D-9134-958CD55990DB}"/>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3CF2CA-2991-47EE-9A7D-4F62E759467F}"/>
              </a:ext>
            </a:extLst>
          </p:cNvPr>
          <p:cNvSpPr>
            <a:spLocks noGrp="1"/>
          </p:cNvSpPr>
          <p:nvPr>
            <p:ph type="dt" sz="half" idx="10"/>
          </p:nvPr>
        </p:nvSpPr>
        <p:spPr/>
        <p:txBody>
          <a:bodyPr/>
          <a:lstStyle/>
          <a:p>
            <a:fld id="{9ECDD750-256D-425E-ADB0-6D0E7A36D15B}" type="datetime1">
              <a:rPr lang="en-IN" smtClean="0"/>
              <a:t>11-07-2025</a:t>
            </a:fld>
            <a:endParaRPr lang="en-IN"/>
          </a:p>
        </p:txBody>
      </p:sp>
      <p:sp>
        <p:nvSpPr>
          <p:cNvPr id="5" name="Footer Placeholder 4">
            <a:extLst>
              <a:ext uri="{FF2B5EF4-FFF2-40B4-BE49-F238E27FC236}">
                <a16:creationId xmlns:a16="http://schemas.microsoft.com/office/drawing/2014/main" id="{ABA57330-9955-43C8-B57D-4FAED0F9294C}"/>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3DEEB9F0-4914-4216-A2DC-DBD205133DCF}"/>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0027717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408C-5CE8-4FC5-90EB-C8CAE90598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39989C-2D82-40AC-B64D-3CBC69D6DFC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0FC316-2F3F-4607-9213-0B9A2DEABBEA}"/>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6FC7D1-0E8B-42D2-85E0-AB6C2B946E69}"/>
              </a:ext>
            </a:extLst>
          </p:cNvPr>
          <p:cNvSpPr>
            <a:spLocks noGrp="1"/>
          </p:cNvSpPr>
          <p:nvPr>
            <p:ph type="dt" sz="half" idx="10"/>
          </p:nvPr>
        </p:nvSpPr>
        <p:spPr/>
        <p:txBody>
          <a:bodyPr/>
          <a:lstStyle/>
          <a:p>
            <a:fld id="{2F9D4211-B7E5-4CC9-B57F-9F769B9DCFB3}" type="datetime1">
              <a:rPr lang="en-IN" smtClean="0"/>
              <a:t>11-07-2025</a:t>
            </a:fld>
            <a:endParaRPr lang="en-IN"/>
          </a:p>
        </p:txBody>
      </p:sp>
      <p:sp>
        <p:nvSpPr>
          <p:cNvPr id="6" name="Footer Placeholder 5">
            <a:extLst>
              <a:ext uri="{FF2B5EF4-FFF2-40B4-BE49-F238E27FC236}">
                <a16:creationId xmlns:a16="http://schemas.microsoft.com/office/drawing/2014/main" id="{8871D457-CDFD-45EF-9A74-0DDF7C619762}"/>
              </a:ext>
            </a:extLst>
          </p:cNvPr>
          <p:cNvSpPr>
            <a:spLocks noGrp="1"/>
          </p:cNvSpPr>
          <p:nvPr>
            <p:ph type="ftr" sz="quarter" idx="11"/>
          </p:nvPr>
        </p:nvSpPr>
        <p:spPr/>
        <p:txBody>
          <a:bodyPr/>
          <a:lstStyle/>
          <a:p>
            <a:r>
              <a:rPr lang="en-IN"/>
              <a:t>Intel Confidential</a:t>
            </a:r>
          </a:p>
        </p:txBody>
      </p:sp>
      <p:sp>
        <p:nvSpPr>
          <p:cNvPr id="7" name="Slide Number Placeholder 6">
            <a:extLst>
              <a:ext uri="{FF2B5EF4-FFF2-40B4-BE49-F238E27FC236}">
                <a16:creationId xmlns:a16="http://schemas.microsoft.com/office/drawing/2014/main" id="{928E3AA5-887F-4358-BE55-24202C98ABCA}"/>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202032902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D585-E70A-4073-B5DD-905122FEDC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A988F4-7B7C-49B6-B848-BF240F59400E}"/>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02894F-9EA1-4C11-B8C0-348CA575A790}"/>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535D2F-7A36-414D-A158-A15A0DF6FA3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5E09CC-AF11-4A9F-8FED-A22087FE24B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5015EF-8C1E-46F5-9165-21A8F24BD48C}"/>
              </a:ext>
            </a:extLst>
          </p:cNvPr>
          <p:cNvSpPr>
            <a:spLocks noGrp="1"/>
          </p:cNvSpPr>
          <p:nvPr>
            <p:ph type="dt" sz="half" idx="10"/>
          </p:nvPr>
        </p:nvSpPr>
        <p:spPr/>
        <p:txBody>
          <a:bodyPr/>
          <a:lstStyle/>
          <a:p>
            <a:fld id="{AD22E939-A1D0-4D83-AE77-60C755A4ED9B}" type="datetime1">
              <a:rPr lang="en-IN" smtClean="0"/>
              <a:t>11-07-2025</a:t>
            </a:fld>
            <a:endParaRPr lang="en-IN"/>
          </a:p>
        </p:txBody>
      </p:sp>
      <p:sp>
        <p:nvSpPr>
          <p:cNvPr id="8" name="Footer Placeholder 7">
            <a:extLst>
              <a:ext uri="{FF2B5EF4-FFF2-40B4-BE49-F238E27FC236}">
                <a16:creationId xmlns:a16="http://schemas.microsoft.com/office/drawing/2014/main" id="{ED756738-785A-4696-80F0-1D1C72E3097C}"/>
              </a:ext>
            </a:extLst>
          </p:cNvPr>
          <p:cNvSpPr>
            <a:spLocks noGrp="1"/>
          </p:cNvSpPr>
          <p:nvPr>
            <p:ph type="ftr" sz="quarter" idx="11"/>
          </p:nvPr>
        </p:nvSpPr>
        <p:spPr/>
        <p:txBody>
          <a:bodyPr/>
          <a:lstStyle/>
          <a:p>
            <a:r>
              <a:rPr lang="en-IN"/>
              <a:t>Intel Confidential</a:t>
            </a:r>
          </a:p>
        </p:txBody>
      </p:sp>
      <p:sp>
        <p:nvSpPr>
          <p:cNvPr id="9" name="Slide Number Placeholder 8">
            <a:extLst>
              <a:ext uri="{FF2B5EF4-FFF2-40B4-BE49-F238E27FC236}">
                <a16:creationId xmlns:a16="http://schemas.microsoft.com/office/drawing/2014/main" id="{F45FE1AA-DF6F-43DD-A62F-6D0473982A82}"/>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64367266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B4B5-990C-448F-B1CB-A1476EBDE7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8EA2312-F656-4B3F-873B-57CA16496139}"/>
              </a:ext>
            </a:extLst>
          </p:cNvPr>
          <p:cNvSpPr>
            <a:spLocks noGrp="1"/>
          </p:cNvSpPr>
          <p:nvPr>
            <p:ph type="dt" sz="half" idx="10"/>
          </p:nvPr>
        </p:nvSpPr>
        <p:spPr/>
        <p:txBody>
          <a:bodyPr/>
          <a:lstStyle/>
          <a:p>
            <a:fld id="{114FAE87-8CFF-4E5A-B89F-1EE46A0C6319}" type="datetime1">
              <a:rPr lang="en-IN" smtClean="0"/>
              <a:t>11-07-2025</a:t>
            </a:fld>
            <a:endParaRPr lang="en-IN"/>
          </a:p>
        </p:txBody>
      </p:sp>
      <p:sp>
        <p:nvSpPr>
          <p:cNvPr id="4" name="Footer Placeholder 3">
            <a:extLst>
              <a:ext uri="{FF2B5EF4-FFF2-40B4-BE49-F238E27FC236}">
                <a16:creationId xmlns:a16="http://schemas.microsoft.com/office/drawing/2014/main" id="{C1A167D7-ADE9-47F2-8B7B-3644BF44E307}"/>
              </a:ext>
            </a:extLst>
          </p:cNvPr>
          <p:cNvSpPr>
            <a:spLocks noGrp="1"/>
          </p:cNvSpPr>
          <p:nvPr>
            <p:ph type="ftr" sz="quarter" idx="11"/>
          </p:nvPr>
        </p:nvSpPr>
        <p:spPr/>
        <p:txBody>
          <a:bodyPr/>
          <a:lstStyle/>
          <a:p>
            <a:r>
              <a:rPr lang="en-IN"/>
              <a:t>Intel Confidential</a:t>
            </a:r>
          </a:p>
        </p:txBody>
      </p:sp>
      <p:sp>
        <p:nvSpPr>
          <p:cNvPr id="5" name="Slide Number Placeholder 4">
            <a:extLst>
              <a:ext uri="{FF2B5EF4-FFF2-40B4-BE49-F238E27FC236}">
                <a16:creationId xmlns:a16="http://schemas.microsoft.com/office/drawing/2014/main" id="{F7D443C9-40E6-4782-97CE-6ED3189563D1}"/>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17932220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AB0F26-9D09-4452-B811-547330552367}"/>
              </a:ext>
            </a:extLst>
          </p:cNvPr>
          <p:cNvSpPr>
            <a:spLocks noGrp="1"/>
          </p:cNvSpPr>
          <p:nvPr>
            <p:ph type="dt" sz="half" idx="10"/>
          </p:nvPr>
        </p:nvSpPr>
        <p:spPr/>
        <p:txBody>
          <a:bodyPr/>
          <a:lstStyle/>
          <a:p>
            <a:fld id="{F6C45494-E97D-4A0B-B34D-5BF575D29990}" type="datetime1">
              <a:rPr lang="en-IN" smtClean="0"/>
              <a:t>11-07-2025</a:t>
            </a:fld>
            <a:endParaRPr lang="en-IN"/>
          </a:p>
        </p:txBody>
      </p:sp>
      <p:sp>
        <p:nvSpPr>
          <p:cNvPr id="3" name="Footer Placeholder 2">
            <a:extLst>
              <a:ext uri="{FF2B5EF4-FFF2-40B4-BE49-F238E27FC236}">
                <a16:creationId xmlns:a16="http://schemas.microsoft.com/office/drawing/2014/main" id="{ACC12223-DB14-430D-B0D6-65AD62FFD212}"/>
              </a:ext>
            </a:extLst>
          </p:cNvPr>
          <p:cNvSpPr>
            <a:spLocks noGrp="1"/>
          </p:cNvSpPr>
          <p:nvPr>
            <p:ph type="ftr" sz="quarter" idx="11"/>
          </p:nvPr>
        </p:nvSpPr>
        <p:spPr/>
        <p:txBody>
          <a:bodyPr/>
          <a:lstStyle/>
          <a:p>
            <a:r>
              <a:rPr lang="en-IN"/>
              <a:t>Intel Confidential</a:t>
            </a:r>
          </a:p>
        </p:txBody>
      </p:sp>
      <p:sp>
        <p:nvSpPr>
          <p:cNvPr id="4" name="Slide Number Placeholder 3">
            <a:extLst>
              <a:ext uri="{FF2B5EF4-FFF2-40B4-BE49-F238E27FC236}">
                <a16:creationId xmlns:a16="http://schemas.microsoft.com/office/drawing/2014/main" id="{6007E060-8ACF-494C-A54E-B491D31AB8FA}"/>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00920177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2BB8-202E-4F34-BFD6-D673F09DD2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72F683-34C3-46C3-BFCF-BF06668FB241}"/>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BE4E887-BFC0-40F6-94D3-1D13588B5F3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F7D55C-8306-4444-BA7B-6F25D9CD5F39}"/>
              </a:ext>
            </a:extLst>
          </p:cNvPr>
          <p:cNvSpPr>
            <a:spLocks noGrp="1"/>
          </p:cNvSpPr>
          <p:nvPr>
            <p:ph type="dt" sz="half" idx="10"/>
          </p:nvPr>
        </p:nvSpPr>
        <p:spPr/>
        <p:txBody>
          <a:bodyPr/>
          <a:lstStyle/>
          <a:p>
            <a:fld id="{9B3FF954-D783-40AF-9ED8-F0C14A82F3B7}" type="datetime1">
              <a:rPr lang="en-IN" smtClean="0"/>
              <a:t>11-07-2025</a:t>
            </a:fld>
            <a:endParaRPr lang="en-IN"/>
          </a:p>
        </p:txBody>
      </p:sp>
      <p:sp>
        <p:nvSpPr>
          <p:cNvPr id="6" name="Footer Placeholder 5">
            <a:extLst>
              <a:ext uri="{FF2B5EF4-FFF2-40B4-BE49-F238E27FC236}">
                <a16:creationId xmlns:a16="http://schemas.microsoft.com/office/drawing/2014/main" id="{F6CEF991-D50F-4068-9BDB-5C1CDC0C6931}"/>
              </a:ext>
            </a:extLst>
          </p:cNvPr>
          <p:cNvSpPr>
            <a:spLocks noGrp="1"/>
          </p:cNvSpPr>
          <p:nvPr>
            <p:ph type="ftr" sz="quarter" idx="11"/>
          </p:nvPr>
        </p:nvSpPr>
        <p:spPr/>
        <p:txBody>
          <a:bodyPr/>
          <a:lstStyle/>
          <a:p>
            <a:r>
              <a:rPr lang="en-IN"/>
              <a:t>Intel Confidential</a:t>
            </a:r>
          </a:p>
        </p:txBody>
      </p:sp>
      <p:sp>
        <p:nvSpPr>
          <p:cNvPr id="7" name="Slide Number Placeholder 6">
            <a:extLst>
              <a:ext uri="{FF2B5EF4-FFF2-40B4-BE49-F238E27FC236}">
                <a16:creationId xmlns:a16="http://schemas.microsoft.com/office/drawing/2014/main" id="{78DFDC59-6501-4B28-9259-F1C0813354BB}"/>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84915467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06EA-C470-410F-8562-9B1D8898C9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78A1B24-ED97-4EA6-9158-C360478FC845}"/>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a:extLst>
              <a:ext uri="{FF2B5EF4-FFF2-40B4-BE49-F238E27FC236}">
                <a16:creationId xmlns:a16="http://schemas.microsoft.com/office/drawing/2014/main" id="{34C2B589-7541-4294-9B42-6863B5DB999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AD5D34-D503-46BF-8A8D-5E1A359A9013}"/>
              </a:ext>
            </a:extLst>
          </p:cNvPr>
          <p:cNvSpPr>
            <a:spLocks noGrp="1"/>
          </p:cNvSpPr>
          <p:nvPr>
            <p:ph type="dt" sz="half" idx="10"/>
          </p:nvPr>
        </p:nvSpPr>
        <p:spPr/>
        <p:txBody>
          <a:bodyPr/>
          <a:lstStyle/>
          <a:p>
            <a:fld id="{B8CA3799-2826-46CA-AF71-BDC90FDC53DD}" type="datetime1">
              <a:rPr lang="en-IN" smtClean="0"/>
              <a:t>11-07-2025</a:t>
            </a:fld>
            <a:endParaRPr lang="en-IN"/>
          </a:p>
        </p:txBody>
      </p:sp>
      <p:sp>
        <p:nvSpPr>
          <p:cNvPr id="6" name="Footer Placeholder 5">
            <a:extLst>
              <a:ext uri="{FF2B5EF4-FFF2-40B4-BE49-F238E27FC236}">
                <a16:creationId xmlns:a16="http://schemas.microsoft.com/office/drawing/2014/main" id="{0D6F35D8-0CEA-4F24-BBC1-557C99C07CFE}"/>
              </a:ext>
            </a:extLst>
          </p:cNvPr>
          <p:cNvSpPr>
            <a:spLocks noGrp="1"/>
          </p:cNvSpPr>
          <p:nvPr>
            <p:ph type="ftr" sz="quarter" idx="11"/>
          </p:nvPr>
        </p:nvSpPr>
        <p:spPr/>
        <p:txBody>
          <a:bodyPr/>
          <a:lstStyle/>
          <a:p>
            <a:r>
              <a:rPr lang="en-IN"/>
              <a:t>Intel Confidential</a:t>
            </a:r>
          </a:p>
        </p:txBody>
      </p:sp>
      <p:sp>
        <p:nvSpPr>
          <p:cNvPr id="7" name="Slide Number Placeholder 6">
            <a:extLst>
              <a:ext uri="{FF2B5EF4-FFF2-40B4-BE49-F238E27FC236}">
                <a16:creationId xmlns:a16="http://schemas.microsoft.com/office/drawing/2014/main" id="{245B6A08-D254-4BD0-9712-98F3639B9F89}"/>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1472373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B041-A781-4701-9E15-C8239A321A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6AAA74-E2A2-4013-95BD-F51333E839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C7C180-5C71-462B-A470-0D7580E4F6A1}"/>
              </a:ext>
            </a:extLst>
          </p:cNvPr>
          <p:cNvSpPr>
            <a:spLocks noGrp="1"/>
          </p:cNvSpPr>
          <p:nvPr>
            <p:ph type="dt" sz="half" idx="10"/>
          </p:nvPr>
        </p:nvSpPr>
        <p:spPr/>
        <p:txBody>
          <a:bodyPr/>
          <a:lstStyle/>
          <a:p>
            <a:fld id="{6D4B6F26-C090-4F65-9D81-6F71BF10BC54}" type="datetime1">
              <a:rPr lang="en-IN" smtClean="0"/>
              <a:t>11-07-2025</a:t>
            </a:fld>
            <a:endParaRPr lang="en-IN"/>
          </a:p>
        </p:txBody>
      </p:sp>
      <p:sp>
        <p:nvSpPr>
          <p:cNvPr id="5" name="Footer Placeholder 4">
            <a:extLst>
              <a:ext uri="{FF2B5EF4-FFF2-40B4-BE49-F238E27FC236}">
                <a16:creationId xmlns:a16="http://schemas.microsoft.com/office/drawing/2014/main" id="{A38503B5-3AA0-431F-8EB7-34727140D762}"/>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C9826233-39A5-4087-BBF5-8DE36D9693BB}"/>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220278212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54EEB8-FF75-422C-972C-437572E8E14C}"/>
              </a:ext>
            </a:extLst>
          </p:cNvPr>
          <p:cNvSpPr>
            <a:spLocks noGrp="1"/>
          </p:cNvSpPr>
          <p:nvPr>
            <p:ph type="title" orient="vert"/>
          </p:nvPr>
        </p:nvSpPr>
        <p:spPr>
          <a:xfrm>
            <a:off x="8724901" y="365126"/>
            <a:ext cx="2628900" cy="581183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F6C9E8-F4EB-4FD6-8BEB-9D9640EC9C43}"/>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8C80C-5905-4AFA-AE14-3A403F8AFAE1}"/>
              </a:ext>
            </a:extLst>
          </p:cNvPr>
          <p:cNvSpPr>
            <a:spLocks noGrp="1"/>
          </p:cNvSpPr>
          <p:nvPr>
            <p:ph type="dt" sz="half" idx="10"/>
          </p:nvPr>
        </p:nvSpPr>
        <p:spPr/>
        <p:txBody>
          <a:bodyPr/>
          <a:lstStyle/>
          <a:p>
            <a:fld id="{23345915-A1FD-4C5C-B842-CA66BA7AFAE6}" type="datetime1">
              <a:rPr lang="en-IN" smtClean="0"/>
              <a:t>11-07-2025</a:t>
            </a:fld>
            <a:endParaRPr lang="en-IN"/>
          </a:p>
        </p:txBody>
      </p:sp>
      <p:sp>
        <p:nvSpPr>
          <p:cNvPr id="5" name="Footer Placeholder 4">
            <a:extLst>
              <a:ext uri="{FF2B5EF4-FFF2-40B4-BE49-F238E27FC236}">
                <a16:creationId xmlns:a16="http://schemas.microsoft.com/office/drawing/2014/main" id="{5427578A-22AE-4F0F-B7C3-FD5EA484F537}"/>
              </a:ext>
            </a:extLst>
          </p:cNvPr>
          <p:cNvSpPr>
            <a:spLocks noGrp="1"/>
          </p:cNvSpPr>
          <p:nvPr>
            <p:ph type="ftr" sz="quarter" idx="11"/>
          </p:nvPr>
        </p:nvSpPr>
        <p:spPr/>
        <p:txBody>
          <a:bodyPr/>
          <a:lstStyle/>
          <a:p>
            <a:r>
              <a:rPr lang="en-IN"/>
              <a:t>Intel Confidential</a:t>
            </a:r>
          </a:p>
        </p:txBody>
      </p:sp>
      <p:sp>
        <p:nvSpPr>
          <p:cNvPr id="6" name="Slide Number Placeholder 5">
            <a:extLst>
              <a:ext uri="{FF2B5EF4-FFF2-40B4-BE49-F238E27FC236}">
                <a16:creationId xmlns:a16="http://schemas.microsoft.com/office/drawing/2014/main" id="{0E9FA673-DF61-4D02-997E-0A081249FFE3}"/>
              </a:ext>
            </a:extLst>
          </p:cNvPr>
          <p:cNvSpPr>
            <a:spLocks noGrp="1"/>
          </p:cNvSpPr>
          <p:nvPr>
            <p:ph type="sldNum" sz="quarter" idx="12"/>
          </p:nvPr>
        </p:nvSpPr>
        <p:spPr/>
        <p:txBody>
          <a:bodyPr/>
          <a:lstStyle/>
          <a:p>
            <a:fld id="{83EA678D-246E-41AC-9440-C412F251418F}" type="slidenum">
              <a:rPr lang="en-IN" smtClean="0"/>
              <a:t>‹#›</a:t>
            </a:fld>
            <a:endParaRPr lang="en-IN"/>
          </a:p>
        </p:txBody>
      </p:sp>
    </p:spTree>
    <p:extLst>
      <p:ext uri="{BB962C8B-B14F-4D97-AF65-F5344CB8AC3E}">
        <p14:creationId xmlns:p14="http://schemas.microsoft.com/office/powerpoint/2010/main" val="344873489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1" y="571501"/>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1" y="1673455"/>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013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
        <p:nvSpPr>
          <p:cNvPr id="2" name="Footer Placeholder 1"/>
          <p:cNvSpPr>
            <a:spLocks noGrp="1"/>
          </p:cNvSpPr>
          <p:nvPr>
            <p:ph type="ftr" sz="quarter" idx="14"/>
          </p:nvPr>
        </p:nvSpPr>
        <p:spPr/>
        <p:txBody>
          <a:bodyPr/>
          <a:lstStyle/>
          <a:p>
            <a:endParaRPr lang="en-US" sz="933">
              <a:solidFill>
                <a:prstClr val="white"/>
              </a:solidFill>
            </a:endParaRPr>
          </a:p>
        </p:txBody>
      </p:sp>
    </p:spTree>
    <p:extLst>
      <p:ext uri="{BB962C8B-B14F-4D97-AF65-F5344CB8AC3E}">
        <p14:creationId xmlns:p14="http://schemas.microsoft.com/office/powerpoint/2010/main" val="3929518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471205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2" name="Footer Placeholder 1"/>
          <p:cNvSpPr>
            <a:spLocks noGrp="1"/>
          </p:cNvSpPr>
          <p:nvPr>
            <p:ph type="ftr" sz="quarter" idx="13"/>
          </p:nvPr>
        </p:nvSpPr>
        <p:spPr/>
        <p:txBody>
          <a:bodyPr/>
          <a:lstStyle/>
          <a:p>
            <a:endParaRPr lang="en-US" sz="933">
              <a:solidFill>
                <a:prstClr val="white"/>
              </a:solidFill>
            </a:endParaRPr>
          </a:p>
        </p:txBody>
      </p:sp>
    </p:spTree>
    <p:extLst>
      <p:ext uri="{BB962C8B-B14F-4D97-AF65-F5344CB8AC3E}">
        <p14:creationId xmlns:p14="http://schemas.microsoft.com/office/powerpoint/2010/main" val="4175029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4346197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725312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6482989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715087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42674312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42313082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9046332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660254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8255373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783527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507143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3437314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2994168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370100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8227074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563787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3066899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4453367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418529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64427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640718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778734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1339631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1377756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0349934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442828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4909590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4572478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0933964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8500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2783893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177955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9652549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1531574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4071687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5559697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2231674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1899593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4205083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547235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8657841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BA70C5C4-0C90-4D36-AD6B-080C00C38F39}" type="slidenum">
              <a:rPr lang="en-US" smtClean="0"/>
              <a:pPr>
                <a:defRPr/>
              </a:pPr>
              <a:t>‹#›</a:t>
            </a:fld>
            <a:endParaRPr lang="en-US"/>
          </a:p>
        </p:txBody>
      </p:sp>
    </p:spTree>
    <p:extLst>
      <p:ext uri="{BB962C8B-B14F-4D97-AF65-F5344CB8AC3E}">
        <p14:creationId xmlns:p14="http://schemas.microsoft.com/office/powerpoint/2010/main" val="20545656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40280024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6040394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7693609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6148033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2" name="Footer Placeholder 1"/>
          <p:cNvSpPr>
            <a:spLocks noGrp="1"/>
          </p:cNvSpPr>
          <p:nvPr>
            <p:ph type="ftr" sz="quarter" idx="14"/>
          </p:nvPr>
        </p:nvSpPr>
        <p:spPr/>
        <p:txBody>
          <a:bodyPr/>
          <a:lstStyle/>
          <a:p>
            <a:endParaRPr lang="en-US" sz="933">
              <a:solidFill>
                <a:prstClr val="white"/>
              </a:solidFill>
            </a:endParaRPr>
          </a:p>
        </p:txBody>
      </p:sp>
    </p:spTree>
    <p:extLst>
      <p:ext uri="{BB962C8B-B14F-4D97-AF65-F5344CB8AC3E}">
        <p14:creationId xmlns:p14="http://schemas.microsoft.com/office/powerpoint/2010/main" val="4128489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28682029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30506995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a:lvl1pPr>
          </a:lstStyle>
          <a:p>
            <a:r>
              <a:rPr lang="en-US" err="1"/>
              <a:t>28pt</a:t>
            </a:r>
            <a:r>
              <a:rPr lang="en-US"/>
              <a:t> Intel Clear Light Headline</a:t>
            </a:r>
          </a:p>
        </p:txBody>
      </p:sp>
      <p:sp>
        <p:nvSpPr>
          <p:cNvPr id="9" name="Content Placeholder 8"/>
          <p:cNvSpPr>
            <a:spLocks noGrp="1"/>
          </p:cNvSpPr>
          <p:nvPr>
            <p:ph sz="quarter" idx="13" hasCustomPrompt="1"/>
          </p:nvPr>
        </p:nvSpPr>
        <p:spPr>
          <a:xfrm>
            <a:off x="607484" y="1604434"/>
            <a:ext cx="10970683" cy="4567767"/>
          </a:xfrm>
        </p:spPr>
        <p:txBody>
          <a:bodyPr/>
          <a:lstStyle>
            <a:lvl2pPr>
              <a:defRPr sz="2400"/>
            </a:lvl2pPr>
            <a:lvl3pPr>
              <a:defRPr sz="2400"/>
            </a:lvl3pPr>
            <a:lvl4pPr>
              <a:defRPr sz="2133"/>
            </a:lvl4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Tree>
    <p:extLst>
      <p:ext uri="{BB962C8B-B14F-4D97-AF65-F5344CB8AC3E}">
        <p14:creationId xmlns:p14="http://schemas.microsoft.com/office/powerpoint/2010/main" val="3154916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488952" y="1793881"/>
            <a:ext cx="11209867" cy="4168775"/>
          </a:xfrm>
          <a:prstGeom prst="rect">
            <a:avLst/>
          </a:prstGeom>
          <a:noFill/>
          <a:ln w="9525">
            <a:noFill/>
            <a:miter lim="800000"/>
            <a:headEnd/>
            <a:tailEnd/>
          </a:ln>
          <a:effectLst/>
        </p:spPr>
        <p:txBody>
          <a:bodyPr lIns="66606" tIns="33304" rIns="66606" bIns="33304" anchorCtr="1"/>
          <a:lstStyle/>
          <a:p>
            <a:pPr algn="r" defTabSz="1085752"/>
            <a:endParaRPr lang="en-US" sz="1746">
              <a:solidFill>
                <a:srgbClr val="000000"/>
              </a:solidFill>
              <a:effectLst>
                <a:outerShdw blurRad="38100" dist="38100" dir="2700000" algn="tl">
                  <a:srgbClr val="000000"/>
                </a:outerShdw>
              </a:effectLst>
              <a:latin typeface="Neo Sans Intel" pitchFamily="34" charset="0"/>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3048000" y="0"/>
            <a:ext cx="9144001" cy="6858000"/>
          </a:xfrm>
          <a:prstGeom prst="rect">
            <a:avLst/>
          </a:prstGeom>
        </p:spPr>
      </p:pic>
      <p:sp>
        <p:nvSpPr>
          <p:cNvPr id="5" name="Rectangle 4"/>
          <p:cNvSpPr/>
          <p:nvPr userDrawn="1"/>
        </p:nvSpPr>
        <p:spPr bwMode="auto">
          <a:xfrm>
            <a:off x="3048000" y="0"/>
            <a:ext cx="9033711" cy="6858000"/>
          </a:xfrm>
          <a:prstGeom prst="rect">
            <a:avLst/>
          </a:prstGeom>
          <a:gradFill>
            <a:gsLst>
              <a:gs pos="0">
                <a:schemeClr val="bg1"/>
              </a:gs>
              <a:gs pos="100000">
                <a:schemeClr val="bg1">
                  <a:alpha val="0"/>
                </a:schemeClr>
              </a:gs>
            </a:gsLst>
            <a:lin ang="0" scaled="0"/>
          </a:gradFill>
          <a:ln w="9525" cap="flat" cmpd="sng" algn="ctr">
            <a:noFill/>
            <a:prstDash val="solid"/>
            <a:round/>
            <a:headEnd type="none" w="med" len="med"/>
            <a:tailEnd type="none" w="med" len="med"/>
          </a:ln>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298" y="137604"/>
            <a:ext cx="2400698" cy="1817528"/>
          </a:xfrm>
          <a:prstGeom prst="rect">
            <a:avLst/>
          </a:prstGeom>
        </p:spPr>
      </p:pic>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709449" y="321493"/>
            <a:ext cx="2396290" cy="1597527"/>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1" name="Picture 1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876073" y="5026525"/>
            <a:ext cx="2396290" cy="1518238"/>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2" name="Picture 1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103507" y="2630239"/>
            <a:ext cx="2396290" cy="1597527"/>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3" name="Picture 12"/>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772004" y="2218954"/>
            <a:ext cx="1233963" cy="822569"/>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4" name="Picture 13"/>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342403" y="1377705"/>
            <a:ext cx="1363304" cy="908642"/>
          </a:xfrm>
          <a:prstGeom prst="rect">
            <a:avLst/>
          </a:prstGeom>
          <a:ln w="38100">
            <a:solidFill>
              <a:schemeClr val="accent1"/>
            </a:solidFill>
          </a:ln>
          <a:effectLst>
            <a:outerShdw blurRad="292100" dist="139700" dir="2700000" algn="tl" rotWithShape="0">
              <a:srgbClr val="333333">
                <a:alpha val="65000"/>
              </a:srgbClr>
            </a:outerShdw>
          </a:effectLst>
        </p:spPr>
      </p:pic>
      <p:pic>
        <p:nvPicPr>
          <p:cNvPr id="15" name="Picture 1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9662162" y="4330698"/>
            <a:ext cx="1443579" cy="960539"/>
          </a:xfrm>
          <a:prstGeom prst="rect">
            <a:avLst/>
          </a:prstGeom>
          <a:ln w="38100">
            <a:solidFill>
              <a:schemeClr val="accent1"/>
            </a:solidFill>
          </a:ln>
          <a:effectLst>
            <a:outerShdw blurRad="292100" dist="139700" dir="2700000" algn="tl" rotWithShape="0">
              <a:srgbClr val="333333">
                <a:alpha val="65000"/>
              </a:srgbClr>
            </a:outerShdw>
          </a:effectLst>
        </p:spPr>
      </p:pic>
      <p:sp>
        <p:nvSpPr>
          <p:cNvPr id="8" name="Rectangle 7"/>
          <p:cNvSpPr/>
          <p:nvPr userDrawn="1"/>
        </p:nvSpPr>
        <p:spPr bwMode="auto">
          <a:xfrm>
            <a:off x="7416800" y="4772525"/>
            <a:ext cx="762000" cy="508000"/>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8" name="Rectangle 17"/>
          <p:cNvSpPr/>
          <p:nvPr userDrawn="1"/>
        </p:nvSpPr>
        <p:spPr bwMode="auto">
          <a:xfrm>
            <a:off x="10469880" y="5454654"/>
            <a:ext cx="762000" cy="508000"/>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9" name="Rectangle 18"/>
          <p:cNvSpPr/>
          <p:nvPr userDrawn="1"/>
        </p:nvSpPr>
        <p:spPr bwMode="auto">
          <a:xfrm>
            <a:off x="9624968" y="3175000"/>
            <a:ext cx="762000" cy="508000"/>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0" name="Rectangle 19"/>
          <p:cNvSpPr/>
          <p:nvPr userDrawn="1"/>
        </p:nvSpPr>
        <p:spPr bwMode="auto">
          <a:xfrm>
            <a:off x="7749540" y="705390"/>
            <a:ext cx="1244600" cy="829733"/>
          </a:xfrm>
          <a:prstGeom prst="rect">
            <a:avLst/>
          </a:prstGeom>
          <a:solidFill>
            <a:srgbClr val="004280">
              <a:alpha val="50196"/>
            </a:srgbClr>
          </a:solidFill>
          <a:ln w="38100">
            <a:solidFill>
              <a:schemeClr val="accent1"/>
            </a:solidFill>
          </a:ln>
          <a:effectLst>
            <a:outerShdw blurRad="292100" dist="139700" dir="2700000" algn="tl" rotWithShape="0">
              <a:srgbClr val="333333">
                <a:alpha val="65000"/>
              </a:srgbClr>
            </a:outerShdw>
          </a:effectLst>
        </p:spPr>
        <p:txBody>
          <a:bodyPr vert="horz" wrap="square" lIns="75955" tIns="37979" rIns="75955" bIns="37979" numCol="1" rtlCol="0" anchor="t" anchorCtr="1" compatLnSpc="1">
            <a:prstTxWarp prst="textNoShape">
              <a:avLst/>
            </a:prstTxWarp>
            <a:noAutofit/>
          </a:bodyPr>
          <a:lstStyle/>
          <a:p>
            <a:pPr algn="ctr" defTabSz="760065" fontAlgn="base">
              <a:lnSpc>
                <a:spcPct val="95000"/>
              </a:lnSpc>
              <a:spcBef>
                <a:spcPct val="30000"/>
              </a:spcBef>
              <a:spcAft>
                <a:spcPct val="0"/>
              </a:spcAft>
              <a:buClr>
                <a:srgbClr val="000000"/>
              </a:buClr>
              <a:buFont typeface="Wingdings" pitchFamily="2" charset="2"/>
              <a:buNone/>
            </a:pPr>
            <a:endParaRPr lang="en-US" sz="1663">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22532" name="Rectangle 4"/>
          <p:cNvSpPr>
            <a:spLocks noGrp="1" noChangeArrowheads="1"/>
          </p:cNvSpPr>
          <p:nvPr>
            <p:ph type="ctrTitle"/>
          </p:nvPr>
        </p:nvSpPr>
        <p:spPr>
          <a:xfrm>
            <a:off x="391447" y="2249647"/>
            <a:ext cx="6762194" cy="1258423"/>
          </a:xfrm>
        </p:spPr>
        <p:txBody>
          <a:bodyPr anchor="b" anchorCtr="0"/>
          <a:lstStyle>
            <a:lvl1pPr algn="l">
              <a:defRPr sz="3990">
                <a:solidFill>
                  <a:schemeClr val="bg2"/>
                </a:solidFill>
              </a:defRPr>
            </a:lvl1pPr>
          </a:lstStyle>
          <a:p>
            <a:r>
              <a:rPr lang="en-US"/>
              <a:t>Click to edit Master title style</a:t>
            </a:r>
          </a:p>
        </p:txBody>
      </p:sp>
      <p:sp>
        <p:nvSpPr>
          <p:cNvPr id="22533" name="Rectangle 5"/>
          <p:cNvSpPr>
            <a:spLocks noGrp="1" noChangeArrowheads="1"/>
          </p:cNvSpPr>
          <p:nvPr>
            <p:ph type="subTitle" idx="1"/>
          </p:nvPr>
        </p:nvSpPr>
        <p:spPr>
          <a:xfrm>
            <a:off x="391446" y="3741697"/>
            <a:ext cx="6866888" cy="1178001"/>
          </a:xfrm>
        </p:spPr>
        <p:txBody>
          <a:bodyPr anchorCtr="0"/>
          <a:lstStyle>
            <a:lvl1pPr marL="0" indent="0" algn="l">
              <a:spcBef>
                <a:spcPts val="0"/>
              </a:spcBef>
              <a:buFont typeface="Wingdings" pitchFamily="2" charset="2"/>
              <a:buNone/>
              <a:defRPr>
                <a:solidFill>
                  <a:schemeClr val="bg2"/>
                </a:solidFill>
              </a:defRPr>
            </a:lvl1pPr>
          </a:lstStyle>
          <a:p>
            <a:r>
              <a:rPr lang="en-US"/>
              <a:t>Click to edit Master subtitle style</a:t>
            </a:r>
          </a:p>
        </p:txBody>
      </p:sp>
      <p:sp>
        <p:nvSpPr>
          <p:cNvPr id="9" name="Rectangle 8"/>
          <p:cNvSpPr/>
          <p:nvPr userDrawn="1"/>
        </p:nvSpPr>
        <p:spPr>
          <a:xfrm>
            <a:off x="278554" y="6492626"/>
            <a:ext cx="1592103" cy="246221"/>
          </a:xfrm>
          <a:prstGeom prst="rect">
            <a:avLst/>
          </a:prstGeom>
        </p:spPr>
        <p:txBody>
          <a:bodyPr wrap="none">
            <a:spAutoFit/>
          </a:bodyPr>
          <a:lstStyle/>
          <a:p>
            <a:pPr defTabSz="1085752"/>
            <a:r>
              <a:rPr lang="en-US" sz="998">
                <a:solidFill>
                  <a:srgbClr val="7ED3F7"/>
                </a:solidFill>
              </a:rPr>
              <a:t>Client Computing Group</a:t>
            </a:r>
            <a:endParaRPr lang="en-US" sz="998">
              <a:solidFill>
                <a:srgbClr val="000000"/>
              </a:solidFill>
            </a:endParaRPr>
          </a:p>
        </p:txBody>
      </p:sp>
    </p:spTree>
    <p:extLst>
      <p:ext uri="{BB962C8B-B14F-4D97-AF65-F5344CB8AC3E}">
        <p14:creationId xmlns:p14="http://schemas.microsoft.com/office/powerpoint/2010/main" val="302474862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a:xfrm>
            <a:off x="8424412" y="6356617"/>
            <a:ext cx="2742406" cy="365125"/>
          </a:xfrm>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05220796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660"/>
            </a:lvl1pPr>
            <a:lvl2pPr>
              <a:defRPr sz="2327"/>
            </a:lvl2pPr>
            <a:lvl3pPr>
              <a:defRPr sz="1663"/>
            </a:lvl3pPr>
            <a:lvl4pPr>
              <a:defRPr sz="1330"/>
            </a:lvl4pPr>
            <a:lvl5pPr>
              <a:defRPr sz="1330"/>
            </a:lvl5pPr>
            <a:lvl6pPr>
              <a:defRPr sz="1330"/>
            </a:lvl6pPr>
            <a:lvl7pPr>
              <a:defRPr sz="1330"/>
            </a:lvl7pPr>
            <a:lvl8pPr>
              <a:defRPr sz="1330"/>
            </a:lvl8pPr>
            <a:lvl9pPr>
              <a:defRPr sz="133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600205"/>
            <a:ext cx="5384800" cy="4525963"/>
          </a:xfrm>
        </p:spPr>
        <p:txBody>
          <a:bodyPr/>
          <a:lstStyle>
            <a:lvl1pPr>
              <a:defRPr sz="2660"/>
            </a:lvl1pPr>
            <a:lvl2pPr>
              <a:defRPr sz="2327"/>
            </a:lvl2pPr>
            <a:lvl3pPr>
              <a:defRPr sz="1663"/>
            </a:lvl3pPr>
            <a:lvl4pPr>
              <a:defRPr sz="1330"/>
            </a:lvl4pPr>
            <a:lvl5pPr>
              <a:defRPr sz="1330"/>
            </a:lvl5pPr>
            <a:lvl6pPr>
              <a:defRPr sz="1330"/>
            </a:lvl6pPr>
            <a:lvl7pPr>
              <a:defRPr sz="1330"/>
            </a:lvl7pPr>
            <a:lvl8pPr>
              <a:defRPr sz="1330"/>
            </a:lvl8pPr>
            <a:lvl9pPr>
              <a:defRPr sz="1330"/>
            </a:lvl9pPr>
          </a:lstStyle>
          <a:p>
            <a:pPr lvl="0"/>
            <a:r>
              <a:rPr lang="en-US"/>
              <a:t>Click to edit Master text styles</a:t>
            </a:r>
          </a:p>
          <a:p>
            <a:pPr lvl="1"/>
            <a:r>
              <a:rPr lang="en-US"/>
              <a:t>Second level</a:t>
            </a:r>
          </a:p>
          <a:p>
            <a:pPr lvl="2"/>
            <a:r>
              <a:rPr lang="en-US"/>
              <a:t>Third level</a:t>
            </a:r>
          </a:p>
        </p:txBody>
      </p:sp>
      <p:sp>
        <p:nvSpPr>
          <p:cNvPr id="5" name="Slide Number Placeholder 4"/>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2583223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8" cy="639762"/>
          </a:xfrm>
        </p:spPr>
        <p:txBody>
          <a:bodyPr anchor="b"/>
          <a:lstStyle>
            <a:lvl1pPr marL="0" indent="0">
              <a:buNone/>
              <a:defRPr sz="2327" b="0"/>
            </a:lvl1pPr>
            <a:lvl2pPr marL="333255" indent="0">
              <a:buNone/>
              <a:defRPr sz="1413" b="1"/>
            </a:lvl2pPr>
            <a:lvl3pPr marL="666510" indent="0">
              <a:buNone/>
              <a:defRPr sz="1330" b="1"/>
            </a:lvl3pPr>
            <a:lvl4pPr marL="999765" indent="0">
              <a:buNone/>
              <a:defRPr sz="1164" b="1"/>
            </a:lvl4pPr>
            <a:lvl5pPr marL="1333021" indent="0">
              <a:buNone/>
              <a:defRPr sz="1164" b="1"/>
            </a:lvl5pPr>
            <a:lvl6pPr marL="1666276" indent="0">
              <a:buNone/>
              <a:defRPr sz="1164" b="1"/>
            </a:lvl6pPr>
            <a:lvl7pPr marL="1999530" indent="0">
              <a:buNone/>
              <a:defRPr sz="1164" b="1"/>
            </a:lvl7pPr>
            <a:lvl8pPr marL="2332784" indent="0">
              <a:buNone/>
              <a:defRPr sz="1164" b="1"/>
            </a:lvl8pPr>
            <a:lvl9pPr marL="2666039" indent="0">
              <a:buNone/>
              <a:defRPr sz="1164" b="1"/>
            </a:lvl9pPr>
          </a:lstStyle>
          <a:p>
            <a:pPr lvl="0"/>
            <a:r>
              <a:rPr lang="en-US"/>
              <a:t>Click to edit Master text styles</a:t>
            </a:r>
          </a:p>
        </p:txBody>
      </p:sp>
      <p:sp>
        <p:nvSpPr>
          <p:cNvPr id="4" name="Content Placeholder 3"/>
          <p:cNvSpPr>
            <a:spLocks noGrp="1"/>
          </p:cNvSpPr>
          <p:nvPr>
            <p:ph sz="half" idx="2"/>
          </p:nvPr>
        </p:nvSpPr>
        <p:spPr>
          <a:xfrm>
            <a:off x="609600" y="2174875"/>
            <a:ext cx="5386918" cy="3951288"/>
          </a:xfrm>
        </p:spPr>
        <p:txBody>
          <a:bodyPr/>
          <a:lstStyle>
            <a:lvl1pPr>
              <a:defRPr sz="2327"/>
            </a:lvl1pPr>
            <a:lvl2pPr>
              <a:defRPr sz="1663"/>
            </a:lvl2pPr>
            <a:lvl3pPr>
              <a:defRPr sz="1663"/>
            </a:lvl3pPr>
            <a:lvl4pPr>
              <a:defRPr sz="1164"/>
            </a:lvl4pPr>
            <a:lvl5pPr>
              <a:defRPr sz="1164"/>
            </a:lvl5pPr>
            <a:lvl6pPr>
              <a:defRPr sz="1164"/>
            </a:lvl6pPr>
            <a:lvl7pPr>
              <a:defRPr sz="1164"/>
            </a:lvl7pPr>
            <a:lvl8pPr>
              <a:defRPr sz="1164"/>
            </a:lvl8pPr>
            <a:lvl9pPr>
              <a:defRPr sz="1164"/>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9" y="1535113"/>
            <a:ext cx="5389034" cy="639762"/>
          </a:xfrm>
        </p:spPr>
        <p:txBody>
          <a:bodyPr anchor="b"/>
          <a:lstStyle>
            <a:lvl1pPr marL="0" indent="0">
              <a:buNone/>
              <a:defRPr sz="2327" b="0"/>
            </a:lvl1pPr>
            <a:lvl2pPr marL="333255" indent="0">
              <a:buNone/>
              <a:defRPr sz="1413" b="1"/>
            </a:lvl2pPr>
            <a:lvl3pPr marL="666510" indent="0">
              <a:buNone/>
              <a:defRPr sz="1330" b="1"/>
            </a:lvl3pPr>
            <a:lvl4pPr marL="999765" indent="0">
              <a:buNone/>
              <a:defRPr sz="1164" b="1"/>
            </a:lvl4pPr>
            <a:lvl5pPr marL="1333021" indent="0">
              <a:buNone/>
              <a:defRPr sz="1164" b="1"/>
            </a:lvl5pPr>
            <a:lvl6pPr marL="1666276" indent="0">
              <a:buNone/>
              <a:defRPr sz="1164" b="1"/>
            </a:lvl6pPr>
            <a:lvl7pPr marL="1999530" indent="0">
              <a:buNone/>
              <a:defRPr sz="1164" b="1"/>
            </a:lvl7pPr>
            <a:lvl8pPr marL="2332784" indent="0">
              <a:buNone/>
              <a:defRPr sz="1164" b="1"/>
            </a:lvl8pPr>
            <a:lvl9pPr marL="2666039" indent="0">
              <a:buNone/>
              <a:defRPr sz="1164" b="1"/>
            </a:lvl9pPr>
          </a:lstStyle>
          <a:p>
            <a:pPr lvl="0"/>
            <a:r>
              <a:rPr lang="en-US"/>
              <a:t>Click to edit Master text styles</a:t>
            </a:r>
          </a:p>
        </p:txBody>
      </p:sp>
      <p:sp>
        <p:nvSpPr>
          <p:cNvPr id="6" name="Content Placeholder 5"/>
          <p:cNvSpPr>
            <a:spLocks noGrp="1"/>
          </p:cNvSpPr>
          <p:nvPr>
            <p:ph sz="quarter" idx="4"/>
          </p:nvPr>
        </p:nvSpPr>
        <p:spPr>
          <a:xfrm>
            <a:off x="6193369" y="2174875"/>
            <a:ext cx="5389034" cy="3951288"/>
          </a:xfrm>
        </p:spPr>
        <p:txBody>
          <a:bodyPr/>
          <a:lstStyle>
            <a:lvl1pPr>
              <a:defRPr sz="2327"/>
            </a:lvl1pPr>
            <a:lvl2pPr>
              <a:defRPr sz="1663"/>
            </a:lvl2pPr>
            <a:lvl3pPr>
              <a:defRPr sz="1663"/>
            </a:lvl3pPr>
            <a:lvl4pPr>
              <a:defRPr sz="1164"/>
            </a:lvl4pPr>
            <a:lvl5pPr>
              <a:defRPr sz="1164"/>
            </a:lvl5pPr>
            <a:lvl6pPr>
              <a:defRPr sz="1164"/>
            </a:lvl6pPr>
            <a:lvl7pPr>
              <a:defRPr sz="1164"/>
            </a:lvl7pPr>
            <a:lvl8pPr>
              <a:defRPr sz="1164"/>
            </a:lvl8pPr>
            <a:lvl9pPr>
              <a:defRPr sz="1164"/>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7413601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302453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F5142AE-5E19-4AC0-91C9-09463833C9E0}"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87289371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38685" y="1644316"/>
            <a:ext cx="4714632" cy="3569368"/>
          </a:xfrm>
          <a:prstGeom prst="rect">
            <a:avLst/>
          </a:prstGeom>
        </p:spPr>
      </p:pic>
    </p:spTree>
    <p:extLst>
      <p:ext uri="{BB962C8B-B14F-4D97-AF65-F5344CB8AC3E}">
        <p14:creationId xmlns:p14="http://schemas.microsoft.com/office/powerpoint/2010/main" val="6111228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09863"/>
            <a:ext cx="10972801" cy="1152000"/>
          </a:xfrm>
        </p:spPr>
        <p:txBody>
          <a:bodyPr>
            <a:normAutofit/>
          </a:bodyPr>
          <a:lstStyle>
            <a:lvl1pPr>
              <a:defRPr sz="3691" baseline="0"/>
            </a:lvl1pPr>
          </a:lstStyle>
          <a:p>
            <a:r>
              <a:rPr lang="en-US"/>
              <a:t>Text Sample</a:t>
            </a:r>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pPr defTabSz="1085752"/>
            <a:endParaRPr lang="en-US" sz="2162">
              <a:solidFill>
                <a:prstClr val="black">
                  <a:tint val="75000"/>
                </a:prstClr>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black">
                    <a:tint val="75000"/>
                  </a:prstClr>
                </a:solidFill>
              </a:rPr>
              <a:pPr/>
              <a:t>‹#›</a:t>
            </a:fld>
            <a:endParaRPr lang="en-US">
              <a:solidFill>
                <a:prstClr val="black">
                  <a:tint val="75000"/>
                </a:prstClr>
              </a:solidFill>
            </a:endParaRPr>
          </a:p>
        </p:txBody>
      </p:sp>
      <p:sp>
        <p:nvSpPr>
          <p:cNvPr id="9" name="Inhaltsplatzhalter 8"/>
          <p:cNvSpPr>
            <a:spLocks noGrp="1"/>
          </p:cNvSpPr>
          <p:nvPr>
            <p:ph sz="quarter" idx="13"/>
          </p:nvPr>
        </p:nvSpPr>
        <p:spPr>
          <a:xfrm>
            <a:off x="607487" y="1598400"/>
            <a:ext cx="10972801" cy="4526400"/>
          </a:xfrm>
        </p:spPr>
        <p:txBody>
          <a:bodyPr/>
          <a:lstStyle>
            <a:lvl1pPr marL="0" indent="0">
              <a:buNone/>
              <a:defRPr/>
            </a:lvl1pPr>
          </a:lstStyle>
          <a:p>
            <a:pPr lvl="0"/>
            <a:r>
              <a:rPr lang="en-US" altLang="zh-CN"/>
              <a:t>Click to edit Master text styles</a:t>
            </a:r>
          </a:p>
        </p:txBody>
      </p:sp>
      <p:sp>
        <p:nvSpPr>
          <p:cNvPr id="3" name="TextBox 2"/>
          <p:cNvSpPr txBox="1"/>
          <p:nvPr userDrawn="1"/>
        </p:nvSpPr>
        <p:spPr>
          <a:xfrm>
            <a:off x="105800" y="6778654"/>
            <a:ext cx="1662545" cy="123111"/>
          </a:xfrm>
          <a:prstGeom prst="rect">
            <a:avLst/>
          </a:prstGeom>
          <a:noFill/>
        </p:spPr>
        <p:txBody>
          <a:bodyPr wrap="square" lIns="0" tIns="0" rIns="0" bIns="0" rtlCol="0">
            <a:spAutoFit/>
          </a:bodyPr>
          <a:lstStyle/>
          <a:p>
            <a:pPr defTabSz="912077"/>
            <a:r>
              <a:rPr lang="en-US" sz="798" b="1">
                <a:solidFill>
                  <a:prstClr val="white"/>
                </a:solidFill>
                <a:cs typeface="Neo Sans Intel"/>
              </a:rPr>
              <a:t>INTEL CONFIDENTIAL</a:t>
            </a:r>
          </a:p>
        </p:txBody>
      </p:sp>
    </p:spTree>
    <p:extLst>
      <p:ext uri="{BB962C8B-B14F-4D97-AF65-F5344CB8AC3E}">
        <p14:creationId xmlns:p14="http://schemas.microsoft.com/office/powerpoint/2010/main" val="136268844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0816791" y="6332380"/>
            <a:ext cx="395988" cy="305808"/>
          </a:xfrm>
          <a:prstGeom prst="rect">
            <a:avLst/>
          </a:prstGeom>
          <a:ln/>
        </p:spPr>
        <p:txBody>
          <a:bodyPr lIns="90892" tIns="45488" rIns="90892" bIns="45488"/>
          <a:lstStyle>
            <a:lvl1pPr>
              <a:defRPr/>
            </a:lvl1pPr>
          </a:lstStyle>
          <a:p>
            <a:pPr>
              <a:defRPr/>
            </a:pPr>
            <a:fld id="{7D84632C-4822-45E5-AFE2-C0DFBD5E0E3C}" type="slidenum">
              <a:rPr>
                <a:solidFill>
                  <a:srgbClr val="000000">
                    <a:tint val="75000"/>
                  </a:srgbClr>
                </a:solidFill>
              </a:rPr>
              <a:pPr>
                <a:defRPr/>
              </a:pPr>
              <a:t>‹#›</a:t>
            </a:fld>
            <a:endParaRPr lang="en-US">
              <a:solidFill>
                <a:srgbClr val="000000">
                  <a:tint val="75000"/>
                </a:srgbClr>
              </a:solidFill>
            </a:endParaRPr>
          </a:p>
        </p:txBody>
      </p:sp>
      <p:sp>
        <p:nvSpPr>
          <p:cNvPr id="3" name="Rectangle 7"/>
          <p:cNvSpPr>
            <a:spLocks noGrp="1" noChangeArrowheads="1"/>
          </p:cNvSpPr>
          <p:nvPr>
            <p:ph type="ftr" sz="quarter" idx="11"/>
          </p:nvPr>
        </p:nvSpPr>
        <p:spPr>
          <a:xfrm>
            <a:off x="10403178" y="5956684"/>
            <a:ext cx="1788904" cy="304345"/>
          </a:xfrm>
          <a:prstGeom prst="rect">
            <a:avLst/>
          </a:prstGeom>
          <a:ln/>
        </p:spPr>
        <p:txBody>
          <a:bodyPr lIns="90892" tIns="45488" rIns="90892" bIns="45488"/>
          <a:lstStyle>
            <a:lvl2pPr lvl="1">
              <a:defRPr/>
            </a:lvl2pPr>
          </a:lstStyle>
          <a:p>
            <a:pPr marL="418637" lvl="1" defTabSz="838397" eaLnBrk="0" fontAlgn="base" hangingPunct="0">
              <a:spcBef>
                <a:spcPct val="0"/>
              </a:spcBef>
              <a:spcAft>
                <a:spcPct val="0"/>
              </a:spcAft>
              <a:defRPr/>
            </a:pPr>
            <a:endParaRPr lang="en-US" sz="2211" noProof="1">
              <a:solidFill>
                <a:srgbClr val="000000"/>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618350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9" name="Content Placeholder 8"/>
          <p:cNvSpPr>
            <a:spLocks noGrp="1"/>
          </p:cNvSpPr>
          <p:nvPr>
            <p:ph sz="quarter" idx="13" hasCustomPrompt="1"/>
          </p:nvPr>
        </p:nvSpPr>
        <p:spPr>
          <a:xfrm>
            <a:off x="607485" y="1604437"/>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
        <p:nvSpPr>
          <p:cNvPr id="2" name="Footer Placeholder 1"/>
          <p:cNvSpPr>
            <a:spLocks noGrp="1"/>
          </p:cNvSpPr>
          <p:nvPr>
            <p:ph type="ftr" sz="quarter" idx="14"/>
          </p:nvPr>
        </p:nvSpPr>
        <p:spPr>
          <a:xfrm>
            <a:off x="169333" y="6432519"/>
            <a:ext cx="4114800" cy="366183"/>
          </a:xfrm>
          <a:prstGeom prst="rect">
            <a:avLst/>
          </a:prstGeom>
        </p:spPr>
        <p:txBody>
          <a:bodyPr/>
          <a:lstStyle/>
          <a:p>
            <a:endParaRPr lang="en-US">
              <a:solidFill>
                <a:prstClr val="white"/>
              </a:solidFill>
            </a:endParaRPr>
          </a:p>
        </p:txBody>
      </p:sp>
    </p:spTree>
    <p:extLst>
      <p:ext uri="{BB962C8B-B14F-4D97-AF65-F5344CB8AC3E}">
        <p14:creationId xmlns:p14="http://schemas.microsoft.com/office/powerpoint/2010/main" val="1459876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secHead">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a:t>54pt Intel Clear Pro</a:t>
            </a:r>
            <a:br>
              <a:rPr lang="en-US"/>
            </a:br>
            <a:r>
              <a:rPr lang="en-US"/>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a:t>16pt Intel Clear Subhead</a:t>
            </a:r>
          </a:p>
        </p:txBody>
      </p:sp>
      <p:sp>
        <p:nvSpPr>
          <p:cNvPr id="4" name="TextBox 3"/>
          <p:cNvSpPr txBox="1"/>
          <p:nvPr userDrawn="1"/>
        </p:nvSpPr>
        <p:spPr>
          <a:xfrm>
            <a:off x="5334000" y="6543040"/>
            <a:ext cx="1513840" cy="233680"/>
          </a:xfrm>
          <a:prstGeom prst="rect">
            <a:avLst/>
          </a:prstGeom>
          <a:noFill/>
        </p:spPr>
        <p:txBody>
          <a:bodyPr vert="horz" wrap="square" lIns="0" tIns="0" rIns="0" bIns="0" rtlCol="0">
            <a:noAutofit/>
          </a:bodyPr>
          <a:lstStyle/>
          <a:p>
            <a:r>
              <a:rPr lang="en-US" sz="1467">
                <a:solidFill>
                  <a:schemeClr val="bg1"/>
                </a:solidFill>
              </a:rPr>
              <a:t>Intel Confidential</a:t>
            </a:r>
          </a:p>
        </p:txBody>
      </p:sp>
    </p:spTree>
    <p:extLst>
      <p:ext uri="{BB962C8B-B14F-4D97-AF65-F5344CB8AC3E}">
        <p14:creationId xmlns:p14="http://schemas.microsoft.com/office/powerpoint/2010/main" val="3089575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2"/>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p:txBody>
          <a:bodyPr/>
          <a:lstStyle>
            <a:lvl1pPr>
              <a:defRPr/>
            </a:lvl1pPr>
          </a:lstStyle>
          <a:p>
            <a:r>
              <a:rPr lang="en-US" err="1"/>
              <a:t>28pt</a:t>
            </a:r>
            <a:r>
              <a:rPr lang="en-US"/>
              <a:t> Arial Headline</a:t>
            </a:r>
          </a:p>
        </p:txBody>
      </p:sp>
      <p:sp>
        <p:nvSpPr>
          <p:cNvPr id="8" name="Content Placeholder 7"/>
          <p:cNvSpPr>
            <a:spLocks noGrp="1"/>
          </p:cNvSpPr>
          <p:nvPr>
            <p:ph sz="quarter" idx="13" hasCustomPrompt="1"/>
          </p:nvPr>
        </p:nvSpPr>
        <p:spPr>
          <a:xfrm>
            <a:off x="607484" y="1604435"/>
            <a:ext cx="10970683" cy="4567767"/>
          </a:xfrm>
        </p:spPr>
        <p:txBody>
          <a:bodyPr/>
          <a:lstStyle/>
          <a:p>
            <a:pPr lvl="0"/>
            <a:r>
              <a:rPr lang="en-US" err="1"/>
              <a:t>18pt</a:t>
            </a:r>
            <a:r>
              <a:rPr lang="en-US"/>
              <a:t> Arial body text</a:t>
            </a:r>
          </a:p>
          <a:p>
            <a:pPr lvl="1"/>
            <a:r>
              <a:rPr lang="en-US" err="1"/>
              <a:t>16pt</a:t>
            </a:r>
            <a:r>
              <a:rPr lang="en-US"/>
              <a:t> Arial bullet one</a:t>
            </a:r>
          </a:p>
          <a:p>
            <a:pPr lvl="2"/>
            <a:r>
              <a:rPr lang="en-US" err="1"/>
              <a:t>16pt</a:t>
            </a:r>
            <a:r>
              <a:rPr lang="en-US"/>
              <a:t> Arial sub-bullet</a:t>
            </a:r>
          </a:p>
          <a:p>
            <a:pPr lvl="3"/>
            <a:r>
              <a:rPr lang="en-US" err="1"/>
              <a:t>14pt</a:t>
            </a:r>
            <a:r>
              <a:rPr lang="en-US"/>
              <a:t> Arial fourth level</a:t>
            </a:r>
          </a:p>
          <a:p>
            <a:pPr lvl="4"/>
            <a:r>
              <a:rPr lang="en-US" err="1"/>
              <a:t>14pt</a:t>
            </a:r>
            <a:r>
              <a:rPr lang="en-US"/>
              <a:t> Arial fifth level</a:t>
            </a:r>
          </a:p>
        </p:txBody>
      </p:sp>
    </p:spTree>
    <p:extLst>
      <p:ext uri="{BB962C8B-B14F-4D97-AF65-F5344CB8AC3E}">
        <p14:creationId xmlns:p14="http://schemas.microsoft.com/office/powerpoint/2010/main" val="22659477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6"/>
          <p:cNvSpPr>
            <a:spLocks noGrp="1"/>
          </p:cNvSpPr>
          <p:nvPr>
            <p:ph type="title" hasCustomPrompt="1"/>
          </p:nvPr>
        </p:nvSpPr>
        <p:spPr>
          <a:xfrm>
            <a:off x="607484" y="411797"/>
            <a:ext cx="10972800" cy="1158240"/>
          </a:xfrm>
        </p:spPr>
        <p:txBody>
          <a:bodyPr vert="horz" lIns="0" tIns="0" rIns="0" bIns="0" rtlCol="0" anchor="t" anchorCtr="0">
            <a:noAutofit/>
          </a:bodyPr>
          <a:lstStyle>
            <a:lvl1pPr algn="ctr">
              <a:defRPr lang="en-US" dirty="0"/>
            </a:lvl1pPr>
          </a:lstStyle>
          <a:p>
            <a:pPr lvl="0"/>
            <a:r>
              <a:rPr lang="en-US"/>
              <a:t>28pt Intel Clear Headline</a:t>
            </a:r>
          </a:p>
        </p:txBody>
      </p:sp>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11913" y="6332563"/>
            <a:ext cx="485781" cy="32017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userDrawn="1"/>
        </p:nvSpPr>
        <p:spPr>
          <a:xfrm>
            <a:off x="11761829" y="6478628"/>
            <a:ext cx="171522" cy="164212"/>
          </a:xfrm>
          <a:prstGeom prst="rect">
            <a:avLst/>
          </a:prstGeom>
          <a:noFill/>
        </p:spPr>
        <p:txBody>
          <a:bodyPr vert="horz" wrap="none" lIns="0" tIns="0" rIns="0" bIns="0" rtlCol="0">
            <a:spAutoFit/>
          </a:bodyPr>
          <a:lstStyle/>
          <a:p>
            <a:pPr defTabSz="609570"/>
            <a:fld id="{AFB2E552-7FE6-4473-9F80-9166A6219CFF}" type="slidenum">
              <a:rPr lang="en-US" sz="1067">
                <a:solidFill>
                  <a:prstClr val="white"/>
                </a:solidFill>
              </a:rPr>
              <a:pPr defTabSz="609570"/>
              <a:t>‹#›</a:t>
            </a:fld>
            <a:endParaRPr lang="en-US" sz="1067">
              <a:solidFill>
                <a:prstClr val="white"/>
              </a:solidFill>
            </a:endParaRPr>
          </a:p>
        </p:txBody>
      </p:sp>
    </p:spTree>
    <p:extLst>
      <p:ext uri="{BB962C8B-B14F-4D97-AF65-F5344CB8AC3E}">
        <p14:creationId xmlns:p14="http://schemas.microsoft.com/office/powerpoint/2010/main" val="1373595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65270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45807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pic>
        <p:nvPicPr>
          <p:cNvPr id="2" name="Picture 1">
            <a:extLst>
              <a:ext uri="{FF2B5EF4-FFF2-40B4-BE49-F238E27FC236}">
                <a16:creationId xmlns:a16="http://schemas.microsoft.com/office/drawing/2014/main" id="{7EB19E42-ACEB-4BDE-A07A-1739404B5D0B}"/>
              </a:ext>
            </a:extLst>
          </p:cNvPr>
          <p:cNvPicPr>
            <a:picLocks noChangeAspect="1"/>
          </p:cNvPicPr>
          <p:nvPr userDrawn="1"/>
        </p:nvPicPr>
        <p:blipFill>
          <a:blip r:embed="rId4"/>
          <a:stretch>
            <a:fillRect/>
          </a:stretch>
        </p:blipFill>
        <p:spPr>
          <a:xfrm>
            <a:off x="1466514" y="1119063"/>
            <a:ext cx="3430768" cy="1463659"/>
          </a:xfrm>
          <a:prstGeom prst="rect">
            <a:avLst/>
          </a:prstGeom>
        </p:spPr>
      </p:pic>
    </p:spTree>
    <p:extLst>
      <p:ext uri="{BB962C8B-B14F-4D97-AF65-F5344CB8AC3E}">
        <p14:creationId xmlns:p14="http://schemas.microsoft.com/office/powerpoint/2010/main" val="3711594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Tree>
    <p:extLst>
      <p:ext uri="{BB962C8B-B14F-4D97-AF65-F5344CB8AC3E}">
        <p14:creationId xmlns:p14="http://schemas.microsoft.com/office/powerpoint/2010/main" val="3457126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495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064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780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4.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2.sv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6" Type="http://schemas.openxmlformats.org/officeDocument/2006/relationships/image" Target="../media/image11.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image" Target="../media/image10.png"/><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image" Target="../media/image2.sv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image" Target="../media/image1.png"/><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image" Target="../media/image24.png"/><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theme" Target="../theme/theme5.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theme" Target="../theme/theme6.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p>
            <a:r>
              <a:rPr lang="en-US"/>
              <a:t>40pt Intel Clear Light Text Goes Here</a:t>
            </a:r>
            <a:endParaRPr/>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2"/>
                </a:solidFill>
              </a:rPr>
              <a:t>Intel Confidential</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81">
            <a:extLst>
              <a:ext uri="{96DAC541-7B7A-43D3-8B79-37D633B846F1}">
                <asvg:svgBlip xmlns:asvg="http://schemas.microsoft.com/office/drawing/2016/SVG/main" r:embed="rId82"/>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bg2"/>
              </a:solidFill>
              <a:effectLst/>
              <a:uFillTx/>
              <a:latin typeface="+mn-lt"/>
              <a:ea typeface="+mn-ea"/>
              <a:cs typeface="+mn-cs"/>
              <a:sym typeface="Helvetica Neue"/>
            </a:endParaRPr>
          </a:p>
        </p:txBody>
      </p:sp>
      <p:pic>
        <p:nvPicPr>
          <p:cNvPr id="7" name="Picture 6">
            <a:extLst>
              <a:ext uri="{FF2B5EF4-FFF2-40B4-BE49-F238E27FC236}">
                <a16:creationId xmlns:a16="http://schemas.microsoft.com/office/drawing/2014/main" id="{50810B42-CC3B-2226-C823-0EB538E5E7EB}"/>
              </a:ext>
            </a:extLst>
          </p:cNvPr>
          <p:cNvPicPr>
            <a:picLocks noChangeAspect="1"/>
          </p:cNvPicPr>
          <p:nvPr userDrawn="1"/>
        </p:nvPicPr>
        <p:blipFill>
          <a:blip r:embed="rId83"/>
          <a:stretch>
            <a:fillRect/>
          </a:stretch>
        </p:blipFill>
        <p:spPr>
          <a:xfrm>
            <a:off x="3321089" y="6407451"/>
            <a:ext cx="676927" cy="416310"/>
          </a:xfrm>
          <a:prstGeom prst="rect">
            <a:avLst/>
          </a:prstGeom>
          <a:noFill/>
        </p:spPr>
      </p:pic>
      <p:sp>
        <p:nvSpPr>
          <p:cNvPr id="8" name="Rectangle 7">
            <a:extLst>
              <a:ext uri="{FF2B5EF4-FFF2-40B4-BE49-F238E27FC236}">
                <a16:creationId xmlns:a16="http://schemas.microsoft.com/office/drawing/2014/main" id="{77FD1E5D-EE75-9D03-790B-32AEE4C33076}"/>
              </a:ext>
            </a:extLst>
          </p:cNvPr>
          <p:cNvSpPr/>
          <p:nvPr userDrawn="1"/>
        </p:nvSpPr>
        <p:spPr>
          <a:xfrm>
            <a:off x="1413008" y="6507503"/>
            <a:ext cx="1010213" cy="246221"/>
          </a:xfrm>
          <a:prstGeom prst="rect">
            <a:avLst/>
          </a:prstGeom>
        </p:spPr>
        <p:txBody>
          <a:bodyPr wrap="none">
            <a:spAutoFit/>
          </a:bodyPr>
          <a:lstStyle/>
          <a:p>
            <a:pPr algn="l"/>
            <a:r>
              <a:rPr lang="en-US" sz="1000">
                <a:solidFill>
                  <a:schemeClr val="bg2"/>
                </a:solidFill>
              </a:rPr>
              <a:t>CCG-CPE-CPS</a:t>
            </a:r>
          </a:p>
        </p:txBody>
      </p:sp>
      <p:pic>
        <p:nvPicPr>
          <p:cNvPr id="13" name="Picture 12">
            <a:extLst>
              <a:ext uri="{FF2B5EF4-FFF2-40B4-BE49-F238E27FC236}">
                <a16:creationId xmlns:a16="http://schemas.microsoft.com/office/drawing/2014/main" id="{92C04232-57E2-29AB-6AE8-97CCBE546BBA}"/>
              </a:ext>
            </a:extLst>
          </p:cNvPr>
          <p:cNvPicPr>
            <a:picLocks noChangeAspect="1"/>
          </p:cNvPicPr>
          <p:nvPr userDrawn="1"/>
        </p:nvPicPr>
        <p:blipFill>
          <a:blip r:embed="rId84"/>
          <a:stretch>
            <a:fillRect/>
          </a:stretch>
        </p:blipFill>
        <p:spPr>
          <a:xfrm>
            <a:off x="248836" y="6431061"/>
            <a:ext cx="973144" cy="415117"/>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827" r:id="rId27"/>
    <p:sldLayoutId id="2147483828" r:id="rId28"/>
    <p:sldLayoutId id="2147483829" r:id="rId29"/>
    <p:sldLayoutId id="2147483830" r:id="rId30"/>
    <p:sldLayoutId id="2147483831" r:id="rId31"/>
    <p:sldLayoutId id="2147483832" r:id="rId32"/>
    <p:sldLayoutId id="2147483833" r:id="rId33"/>
    <p:sldLayoutId id="2147483835" r:id="rId34"/>
    <p:sldLayoutId id="2147483837" r:id="rId35"/>
    <p:sldLayoutId id="2147483838" r:id="rId36"/>
    <p:sldLayoutId id="2147483839" r:id="rId37"/>
    <p:sldLayoutId id="2147483840" r:id="rId38"/>
    <p:sldLayoutId id="2147483841" r:id="rId39"/>
    <p:sldLayoutId id="2147483843" r:id="rId40"/>
    <p:sldLayoutId id="2147483845" r:id="rId41"/>
    <p:sldLayoutId id="2147483846" r:id="rId42"/>
    <p:sldLayoutId id="2147483848" r:id="rId43"/>
    <p:sldLayoutId id="2147483849" r:id="rId44"/>
    <p:sldLayoutId id="2147483852" r:id="rId45"/>
    <p:sldLayoutId id="2147483853" r:id="rId46"/>
    <p:sldLayoutId id="2147483854" r:id="rId47"/>
    <p:sldLayoutId id="2147483855" r:id="rId48"/>
    <p:sldLayoutId id="2147483856" r:id="rId49"/>
    <p:sldLayoutId id="2147483857" r:id="rId50"/>
    <p:sldLayoutId id="2147483858" r:id="rId51"/>
    <p:sldLayoutId id="2147483859" r:id="rId52"/>
    <p:sldLayoutId id="2147483860" r:id="rId53"/>
    <p:sldLayoutId id="2147483861" r:id="rId54"/>
    <p:sldLayoutId id="2147483862" r:id="rId55"/>
    <p:sldLayoutId id="2147483863" r:id="rId56"/>
    <p:sldLayoutId id="2147483864" r:id="rId57"/>
    <p:sldLayoutId id="2147483865" r:id="rId58"/>
    <p:sldLayoutId id="2147483866" r:id="rId59"/>
    <p:sldLayoutId id="2147483867" r:id="rId60"/>
    <p:sldLayoutId id="2147483869" r:id="rId61"/>
    <p:sldLayoutId id="2147483870" r:id="rId62"/>
    <p:sldLayoutId id="2147483871" r:id="rId63"/>
    <p:sldLayoutId id="2147483872" r:id="rId64"/>
    <p:sldLayoutId id="2147483873" r:id="rId65"/>
    <p:sldLayoutId id="2147483874" r:id="rId66"/>
    <p:sldLayoutId id="2147483875" r:id="rId67"/>
    <p:sldLayoutId id="2147483876" r:id="rId68"/>
    <p:sldLayoutId id="2147483878" r:id="rId69"/>
    <p:sldLayoutId id="2147483880" r:id="rId70"/>
    <p:sldLayoutId id="2147483881" r:id="rId71"/>
    <p:sldLayoutId id="2147483884" r:id="rId72"/>
    <p:sldLayoutId id="2147483885" r:id="rId73"/>
    <p:sldLayoutId id="2147483886" r:id="rId74"/>
    <p:sldLayoutId id="2147483887" r:id="rId75"/>
    <p:sldLayoutId id="2147483889" r:id="rId76"/>
    <p:sldLayoutId id="2147483902" r:id="rId77"/>
    <p:sldLayoutId id="2147483903" r:id="rId78"/>
    <p:sldLayoutId id="2147483904" r:id="rId7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4113" name="Rectangle 17"/>
          <p:cNvSpPr>
            <a:spLocks noChangeArrowheads="1"/>
          </p:cNvSpPr>
          <p:nvPr/>
        </p:nvSpPr>
        <p:spPr bwMode="auto">
          <a:xfrm>
            <a:off x="486835" y="381002"/>
            <a:ext cx="11214101" cy="1323975"/>
          </a:xfrm>
          <a:prstGeom prst="rect">
            <a:avLst/>
          </a:prstGeom>
          <a:noFill/>
          <a:ln w="9525">
            <a:noFill/>
            <a:miter lim="800000"/>
            <a:headEnd/>
            <a:tailEnd/>
          </a:ln>
          <a:effectLst/>
        </p:spPr>
        <p:txBody>
          <a:bodyPr lIns="67069" tIns="33535" rIns="67069" bIns="33535" anchor="ctr" anchorCtr="1"/>
          <a:lstStyle/>
          <a:p>
            <a:pPr defTabSz="1085752">
              <a:lnSpc>
                <a:spcPct val="90000"/>
              </a:lnSpc>
              <a:spcBef>
                <a:spcPct val="0"/>
              </a:spcBef>
            </a:pPr>
            <a:endParaRPr lang="en-US" sz="2327">
              <a:solidFill>
                <a:srgbClr val="000000"/>
              </a:solidFill>
              <a:effectLst>
                <a:outerShdw blurRad="38100" dist="38100" dir="2700000" algn="tl">
                  <a:srgbClr val="000000"/>
                </a:outerShdw>
              </a:effectLst>
              <a:latin typeface="Neo Sans Intel Medium" pitchFamily="34" charset="0"/>
            </a:endParaRPr>
          </a:p>
        </p:txBody>
      </p:sp>
      <p:sp>
        <p:nvSpPr>
          <p:cNvPr id="4114" name="Rectangle 18"/>
          <p:cNvSpPr>
            <a:spLocks noChangeArrowheads="1"/>
          </p:cNvSpPr>
          <p:nvPr/>
        </p:nvSpPr>
        <p:spPr bwMode="auto">
          <a:xfrm>
            <a:off x="488952" y="1793881"/>
            <a:ext cx="11209867" cy="4168775"/>
          </a:xfrm>
          <a:prstGeom prst="rect">
            <a:avLst/>
          </a:prstGeom>
          <a:noFill/>
          <a:ln w="9525">
            <a:noFill/>
            <a:miter lim="800000"/>
            <a:headEnd/>
            <a:tailEnd/>
          </a:ln>
          <a:effectLst/>
        </p:spPr>
        <p:txBody>
          <a:bodyPr lIns="66606" tIns="33304" rIns="66606" bIns="33304" anchorCtr="1"/>
          <a:lstStyle/>
          <a:p>
            <a:pPr marL="164313" indent="-164313" defTabSz="1085752">
              <a:buFont typeface="Wingdings" pitchFamily="2" charset="2"/>
              <a:buChar char=""/>
            </a:pPr>
            <a:endParaRPr lang="en-US" sz="1746">
              <a:solidFill>
                <a:srgbClr val="000000"/>
              </a:solidFill>
              <a:effectLst>
                <a:outerShdw blurRad="38100" dist="38100" dir="2700000" algn="tl">
                  <a:srgbClr val="000000"/>
                </a:outerShdw>
              </a:effectLst>
              <a:latin typeface="Neo Sans Intel" pitchFamily="34" charset="0"/>
            </a:endParaRPr>
          </a:p>
        </p:txBody>
      </p:sp>
      <p:sp>
        <p:nvSpPr>
          <p:cNvPr id="4115" name="Rectangle 19"/>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80185" tIns="40092" rIns="80185" bIns="40092" numCol="1" anchor="ctr" anchorCtr="0" compatLnSpc="1">
            <a:prstTxWarp prst="textNoShape">
              <a:avLst/>
            </a:prstTxWarp>
          </a:bodyPr>
          <a:lstStyle/>
          <a:p>
            <a:pPr lvl="0"/>
            <a:r>
              <a:rPr lang="en-US"/>
              <a:t>Click to edit Master title style</a:t>
            </a:r>
          </a:p>
        </p:txBody>
      </p:sp>
      <p:sp>
        <p:nvSpPr>
          <p:cNvPr id="4116" name="Rectangle 20"/>
          <p:cNvSpPr>
            <a:spLocks noGrp="1" noChangeArrowheads="1"/>
          </p:cNvSpPr>
          <p:nvPr>
            <p:ph type="body" idx="1"/>
          </p:nvPr>
        </p:nvSpPr>
        <p:spPr bwMode="auto">
          <a:xfrm>
            <a:off x="609600" y="1600205"/>
            <a:ext cx="10972800" cy="4525963"/>
          </a:xfrm>
          <a:prstGeom prst="rect">
            <a:avLst/>
          </a:prstGeom>
          <a:noFill/>
          <a:ln w="9525">
            <a:noFill/>
            <a:miter lim="800000"/>
            <a:headEnd/>
            <a:tailEnd/>
          </a:ln>
          <a:effectLst/>
        </p:spPr>
        <p:txBody>
          <a:bodyPr vert="horz" wrap="square" lIns="80185" tIns="40092" rIns="80185" bIns="4009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78554" y="6492626"/>
            <a:ext cx="1592103" cy="246221"/>
          </a:xfrm>
          <a:prstGeom prst="rect">
            <a:avLst/>
          </a:prstGeom>
        </p:spPr>
        <p:txBody>
          <a:bodyPr wrap="none">
            <a:spAutoFit/>
          </a:bodyPr>
          <a:lstStyle/>
          <a:p>
            <a:pPr defTabSz="1085752"/>
            <a:r>
              <a:rPr lang="en-US" sz="998">
                <a:solidFill>
                  <a:srgbClr val="0071C5"/>
                </a:solidFill>
              </a:rPr>
              <a:t>Client Computing Group</a:t>
            </a:r>
          </a:p>
        </p:txBody>
      </p:sp>
      <p:pic>
        <p:nvPicPr>
          <p:cNvPr id="7" name="Picture 6"/>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1171738" y="6166356"/>
            <a:ext cx="819737" cy="620267"/>
          </a:xfrm>
          <a:prstGeom prst="rect">
            <a:avLst/>
          </a:prstGeom>
        </p:spPr>
      </p:pic>
      <p:sp>
        <p:nvSpPr>
          <p:cNvPr id="2" name="Slide Number Placeholder 1"/>
          <p:cNvSpPr>
            <a:spLocks noGrp="1"/>
          </p:cNvSpPr>
          <p:nvPr>
            <p:ph type="sldNum" sz="quarter" idx="4"/>
          </p:nvPr>
        </p:nvSpPr>
        <p:spPr>
          <a:xfrm>
            <a:off x="8424412" y="6356617"/>
            <a:ext cx="2742406" cy="365125"/>
          </a:xfrm>
          <a:prstGeom prst="rect">
            <a:avLst/>
          </a:prstGeom>
        </p:spPr>
        <p:txBody>
          <a:bodyPr vert="horz" lIns="91440" tIns="45720" rIns="91440" bIns="45720" rtlCol="0" anchor="ctr"/>
          <a:lstStyle>
            <a:lvl1pPr algn="r">
              <a:defRPr sz="998">
                <a:solidFill>
                  <a:schemeClr val="tx1">
                    <a:tint val="75000"/>
                  </a:schemeClr>
                </a:solidFill>
              </a:defRPr>
            </a:lvl1pPr>
          </a:lstStyle>
          <a:p>
            <a:pPr defTabSz="1085752"/>
            <a:fld id="{8F5142AE-5E19-4AC0-91C9-09463833C9E0}" type="slidenum">
              <a:rPr lang="en-US" smtClean="0">
                <a:solidFill>
                  <a:srgbClr val="000000">
                    <a:tint val="75000"/>
                  </a:srgbClr>
                </a:solidFill>
              </a:rPr>
              <a:pPr defTabSz="1085752"/>
              <a:t>‹#›</a:t>
            </a:fld>
            <a:endParaRPr lang="en-US">
              <a:solidFill>
                <a:srgbClr val="000000">
                  <a:tint val="75000"/>
                </a:srgbClr>
              </a:solidFill>
            </a:endParaRPr>
          </a:p>
        </p:txBody>
      </p:sp>
      <p:sp>
        <p:nvSpPr>
          <p:cNvPr id="3" name="TextBox 2"/>
          <p:cNvSpPr txBox="1"/>
          <p:nvPr userDrawn="1"/>
        </p:nvSpPr>
        <p:spPr>
          <a:xfrm>
            <a:off x="5192680" y="6492623"/>
            <a:ext cx="1348446" cy="271934"/>
          </a:xfrm>
          <a:prstGeom prst="rect">
            <a:avLst/>
          </a:prstGeom>
          <a:noFill/>
        </p:spPr>
        <p:txBody>
          <a:bodyPr wrap="none" rtlCol="0">
            <a:spAutoFit/>
          </a:bodyPr>
          <a:lstStyle/>
          <a:p>
            <a:pPr defTabSz="1085752"/>
            <a:r>
              <a:rPr lang="en-US" sz="1164">
                <a:solidFill>
                  <a:srgbClr val="0071C5"/>
                </a:solidFill>
              </a:rPr>
              <a:t>Intel Confidential</a:t>
            </a:r>
          </a:p>
        </p:txBody>
      </p:sp>
      <p:pic>
        <p:nvPicPr>
          <p:cNvPr id="4" name="Picture 3">
            <a:extLst>
              <a:ext uri="{FF2B5EF4-FFF2-40B4-BE49-F238E27FC236}">
                <a16:creationId xmlns:a16="http://schemas.microsoft.com/office/drawing/2014/main" id="{118548B6-EDFF-4FF2-AA18-2712FB6E4D30}"/>
              </a:ext>
            </a:extLst>
          </p:cNvPr>
          <p:cNvPicPr>
            <a:picLocks noChangeAspect="1"/>
          </p:cNvPicPr>
          <p:nvPr userDrawn="1"/>
        </p:nvPicPr>
        <p:blipFill>
          <a:blip r:embed="rId16"/>
          <a:stretch>
            <a:fillRect/>
          </a:stretch>
        </p:blipFill>
        <p:spPr>
          <a:xfrm>
            <a:off x="1870657" y="6170394"/>
            <a:ext cx="981544" cy="543006"/>
          </a:xfrm>
          <a:prstGeom prst="rect">
            <a:avLst/>
          </a:prstGeom>
        </p:spPr>
      </p:pic>
    </p:spTree>
    <p:extLst>
      <p:ext uri="{BB962C8B-B14F-4D97-AF65-F5344CB8AC3E}">
        <p14:creationId xmlns:p14="http://schemas.microsoft.com/office/powerpoint/2010/main" val="1809514505"/>
      </p:ext>
    </p:extLst>
  </p:cSld>
  <p:clrMap bg1="dk2" tx1="lt1" bg2="dk1"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Lst>
  <p:transition>
    <p:fade/>
  </p:transition>
  <p:hf sldNum="0" hdr="0" ftr="0" dt="0"/>
  <p:txStyles>
    <p:titleStyle>
      <a:lvl1pPr algn="ctr" rtl="0" eaLnBrk="1" fontAlgn="base" hangingPunct="1">
        <a:lnSpc>
          <a:spcPct val="90000"/>
        </a:lnSpc>
        <a:spcBef>
          <a:spcPct val="0"/>
        </a:spcBef>
        <a:spcAft>
          <a:spcPct val="0"/>
        </a:spcAft>
        <a:defRPr sz="3658">
          <a:solidFill>
            <a:schemeClr val="bg1"/>
          </a:solidFill>
          <a:effectLst/>
          <a:latin typeface="+mj-lt"/>
          <a:ea typeface="+mj-ea"/>
          <a:cs typeface="+mj-cs"/>
        </a:defRPr>
      </a:lvl1pPr>
      <a:lvl2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5pPr>
      <a:lvl6pPr marL="333255"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6pPr>
      <a:lvl7pPr marL="666510"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7pPr>
      <a:lvl8pPr marL="999765"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8pPr>
      <a:lvl9pPr marL="1333021" algn="ctr" rtl="0" eaLnBrk="1" fontAlgn="base" hangingPunct="1">
        <a:lnSpc>
          <a:spcPct val="90000"/>
        </a:lnSpc>
        <a:spcBef>
          <a:spcPct val="0"/>
        </a:spcBef>
        <a:spcAft>
          <a:spcPct val="0"/>
        </a:spcAft>
        <a:defRPr sz="2327">
          <a:solidFill>
            <a:schemeClr val="tx1"/>
          </a:solidFill>
          <a:effectLst>
            <a:outerShdw blurRad="38100" dist="38100" dir="2700000" algn="tl">
              <a:srgbClr val="000000"/>
            </a:outerShdw>
          </a:effectLst>
          <a:latin typeface="Neo Sans Intel Medium" pitchFamily="34" charset="0"/>
          <a:cs typeface="Arial" charset="0"/>
        </a:defRPr>
      </a:lvl9pPr>
    </p:titleStyle>
    <p:bodyStyle>
      <a:lvl1pPr marL="164313" indent="-164313" algn="l" rtl="0" eaLnBrk="1" fontAlgn="base" hangingPunct="1">
        <a:lnSpc>
          <a:spcPct val="95000"/>
        </a:lnSpc>
        <a:spcBef>
          <a:spcPct val="30000"/>
        </a:spcBef>
        <a:spcAft>
          <a:spcPct val="0"/>
        </a:spcAft>
        <a:buClr>
          <a:schemeClr val="tx1"/>
        </a:buClr>
        <a:buFont typeface="Arial" pitchFamily="34" charset="0"/>
        <a:buChar char="•"/>
        <a:defRPr sz="2993">
          <a:solidFill>
            <a:schemeClr val="tx1"/>
          </a:solidFill>
          <a:effectLst/>
          <a:latin typeface="+mn-lt"/>
          <a:ea typeface="+mn-ea"/>
          <a:cs typeface="+mn-cs"/>
        </a:defRPr>
      </a:lvl1pPr>
      <a:lvl2pPr marL="415413" indent="-164313" algn="l" rtl="0" eaLnBrk="1" fontAlgn="base" hangingPunct="1">
        <a:lnSpc>
          <a:spcPct val="95000"/>
        </a:lnSpc>
        <a:spcBef>
          <a:spcPct val="30000"/>
        </a:spcBef>
        <a:spcAft>
          <a:spcPct val="0"/>
        </a:spcAft>
        <a:buClr>
          <a:schemeClr val="tx1"/>
        </a:buClr>
        <a:buChar char="–"/>
        <a:defRPr sz="2660">
          <a:solidFill>
            <a:schemeClr val="tx1"/>
          </a:solidFill>
          <a:effectLst/>
          <a:latin typeface="+mn-lt"/>
          <a:cs typeface="+mn-cs"/>
        </a:defRPr>
      </a:lvl2pPr>
      <a:lvl3pPr marL="666510" indent="-164313" algn="l" rtl="0" eaLnBrk="1" fontAlgn="base" hangingPunct="1">
        <a:lnSpc>
          <a:spcPct val="95000"/>
        </a:lnSpc>
        <a:spcBef>
          <a:spcPct val="30000"/>
        </a:spcBef>
        <a:spcAft>
          <a:spcPct val="0"/>
        </a:spcAft>
        <a:buClr>
          <a:schemeClr val="tx1"/>
        </a:buClr>
        <a:buChar char="–"/>
        <a:defRPr sz="2327">
          <a:solidFill>
            <a:schemeClr val="tx1"/>
          </a:solidFill>
          <a:effectLst/>
          <a:latin typeface="+mn-lt"/>
          <a:cs typeface="+mn-cs"/>
        </a:defRPr>
      </a:lvl3pPr>
      <a:lvl4pPr marL="1007866" indent="-174728"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4pPr>
      <a:lvl5pPr marL="1258964"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5pPr>
      <a:lvl6pPr marL="1592218"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6pPr>
      <a:lvl7pPr marL="1925473"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7pPr>
      <a:lvl8pPr marL="2258728"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8pPr>
      <a:lvl9pPr marL="2591983" indent="-167786" algn="l" rtl="0" eaLnBrk="1" fontAlgn="base" hangingPunct="1">
        <a:spcBef>
          <a:spcPct val="20000"/>
        </a:spcBef>
        <a:spcAft>
          <a:spcPct val="0"/>
        </a:spcAft>
        <a:buChar char="•"/>
        <a:defRPr sz="1413">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666510" rtl="0" eaLnBrk="1" latinLnBrk="0" hangingPunct="1">
        <a:defRPr sz="1330" kern="1200">
          <a:solidFill>
            <a:schemeClr val="tx1"/>
          </a:solidFill>
          <a:latin typeface="+mn-lt"/>
          <a:ea typeface="+mn-ea"/>
          <a:cs typeface="+mn-cs"/>
        </a:defRPr>
      </a:lvl1pPr>
      <a:lvl2pPr marL="333255" algn="l" defTabSz="666510" rtl="0" eaLnBrk="1" latinLnBrk="0" hangingPunct="1">
        <a:defRPr sz="1330" kern="1200">
          <a:solidFill>
            <a:schemeClr val="tx1"/>
          </a:solidFill>
          <a:latin typeface="+mn-lt"/>
          <a:ea typeface="+mn-ea"/>
          <a:cs typeface="+mn-cs"/>
        </a:defRPr>
      </a:lvl2pPr>
      <a:lvl3pPr marL="666510" algn="l" defTabSz="666510" rtl="0" eaLnBrk="1" latinLnBrk="0" hangingPunct="1">
        <a:defRPr sz="1330" kern="1200">
          <a:solidFill>
            <a:schemeClr val="tx1"/>
          </a:solidFill>
          <a:latin typeface="+mn-lt"/>
          <a:ea typeface="+mn-ea"/>
          <a:cs typeface="+mn-cs"/>
        </a:defRPr>
      </a:lvl3pPr>
      <a:lvl4pPr marL="999765" algn="l" defTabSz="666510" rtl="0" eaLnBrk="1" latinLnBrk="0" hangingPunct="1">
        <a:defRPr sz="1330" kern="1200">
          <a:solidFill>
            <a:schemeClr val="tx1"/>
          </a:solidFill>
          <a:latin typeface="+mn-lt"/>
          <a:ea typeface="+mn-ea"/>
          <a:cs typeface="+mn-cs"/>
        </a:defRPr>
      </a:lvl4pPr>
      <a:lvl5pPr marL="1333021" algn="l" defTabSz="666510" rtl="0" eaLnBrk="1" latinLnBrk="0" hangingPunct="1">
        <a:defRPr sz="1330" kern="1200">
          <a:solidFill>
            <a:schemeClr val="tx1"/>
          </a:solidFill>
          <a:latin typeface="+mn-lt"/>
          <a:ea typeface="+mn-ea"/>
          <a:cs typeface="+mn-cs"/>
        </a:defRPr>
      </a:lvl5pPr>
      <a:lvl6pPr marL="1666276" algn="l" defTabSz="666510" rtl="0" eaLnBrk="1" latinLnBrk="0" hangingPunct="1">
        <a:defRPr sz="1330" kern="1200">
          <a:solidFill>
            <a:schemeClr val="tx1"/>
          </a:solidFill>
          <a:latin typeface="+mn-lt"/>
          <a:ea typeface="+mn-ea"/>
          <a:cs typeface="+mn-cs"/>
        </a:defRPr>
      </a:lvl6pPr>
      <a:lvl7pPr marL="1999530" algn="l" defTabSz="666510" rtl="0" eaLnBrk="1" latinLnBrk="0" hangingPunct="1">
        <a:defRPr sz="1330" kern="1200">
          <a:solidFill>
            <a:schemeClr val="tx1"/>
          </a:solidFill>
          <a:latin typeface="+mn-lt"/>
          <a:ea typeface="+mn-ea"/>
          <a:cs typeface="+mn-cs"/>
        </a:defRPr>
      </a:lvl7pPr>
      <a:lvl8pPr marL="2332784" algn="l" defTabSz="666510" rtl="0" eaLnBrk="1" latinLnBrk="0" hangingPunct="1">
        <a:defRPr sz="1330" kern="1200">
          <a:solidFill>
            <a:schemeClr val="tx1"/>
          </a:solidFill>
          <a:latin typeface="+mn-lt"/>
          <a:ea typeface="+mn-ea"/>
          <a:cs typeface="+mn-cs"/>
        </a:defRPr>
      </a:lvl8pPr>
      <a:lvl9pPr marL="2666039" algn="l" defTabSz="666510" rtl="0" eaLnBrk="1" latinLnBrk="0" hangingPunct="1">
        <a:defRPr sz="133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p>
            <a:r>
              <a:rPr lang="en-US"/>
              <a:t>40pt Intel Clear Light Text Goes Here</a:t>
            </a:r>
            <a:endParaRPr/>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2"/>
                </a:solidFill>
              </a:rPr>
              <a:t>Intel Confidential</a:t>
            </a:r>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1225015" cy="231410"/>
          </a:xfrm>
          <a:prstGeom prst="rect">
            <a:avLst/>
          </a:prstGeom>
        </p:spPr>
        <p:txBody>
          <a:bodyPr wrap="none">
            <a:spAutoFit/>
          </a:bodyPr>
          <a:lstStyle/>
          <a:p>
            <a:pPr algn="l"/>
            <a:r>
              <a:rPr lang="en-US" sz="1000">
                <a:solidFill>
                  <a:schemeClr val="bg2"/>
                </a:solidFill>
              </a:rPr>
              <a:t>CCG-CPE-CPS-BA</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spTree>
    <p:extLst>
      <p:ext uri="{BB962C8B-B14F-4D97-AF65-F5344CB8AC3E}">
        <p14:creationId xmlns:p14="http://schemas.microsoft.com/office/powerpoint/2010/main" val="2913381975"/>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6D99FB-59E2-4AE4-8FB5-1C024C801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63B5B7-94CE-411F-B2AF-D631F64CC3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4EABD-171E-4E0D-A619-B75DA19C83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5860E-EC4B-4ABD-A42F-0304B71588E5}" type="datetimeFigureOut">
              <a:rPr lang="en-US" smtClean="0"/>
              <a:t>7/11/2025</a:t>
            </a:fld>
            <a:endParaRPr lang="en-US"/>
          </a:p>
        </p:txBody>
      </p:sp>
      <p:sp>
        <p:nvSpPr>
          <p:cNvPr id="5" name="Footer Placeholder 4">
            <a:extLst>
              <a:ext uri="{FF2B5EF4-FFF2-40B4-BE49-F238E27FC236}">
                <a16:creationId xmlns:a16="http://schemas.microsoft.com/office/drawing/2014/main" id="{6472FD91-29BD-4977-AD42-1D442E8E4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653850-1FB0-4A77-AE89-385C1A8B5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A808D7-8300-4939-8126-02D4D294BBBC}" type="slidenum">
              <a:rPr lang="en-US" smtClean="0"/>
              <a:t>‹#›</a:t>
            </a:fld>
            <a:endParaRPr lang="en-US"/>
          </a:p>
        </p:txBody>
      </p:sp>
    </p:spTree>
    <p:extLst>
      <p:ext uri="{BB962C8B-B14F-4D97-AF65-F5344CB8AC3E}">
        <p14:creationId xmlns:p14="http://schemas.microsoft.com/office/powerpoint/2010/main" val="1432411126"/>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1" name="Picture 2" descr="\\.psf\Home\Desktop\Intel.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fld id="{EE2556C5-CE8C-6547-B838-EA80C61A4AF7}" type="slidenum">
              <a:rPr lang="en-US" smtClean="0"/>
              <a:pPr/>
              <a:t>‹#›</a:t>
            </a:fld>
            <a:endParaRPr lang="en-US"/>
          </a:p>
        </p:txBody>
      </p:sp>
    </p:spTree>
    <p:extLst>
      <p:ext uri="{BB962C8B-B14F-4D97-AF65-F5344CB8AC3E}">
        <p14:creationId xmlns:p14="http://schemas.microsoft.com/office/powerpoint/2010/main" val="4290217146"/>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5E327E-4635-45B6-BF22-9A5D52382E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AC0734-F6DC-4801-BB72-7FDDC0B9782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9AE164-9B01-4B7A-9878-BA99179720D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6E8F5-BB8E-442F-860E-642C398A71AC}" type="datetime1">
              <a:rPr lang="en-IN" smtClean="0"/>
              <a:t>11-07-2025</a:t>
            </a:fld>
            <a:endParaRPr lang="en-IN"/>
          </a:p>
        </p:txBody>
      </p:sp>
      <p:sp>
        <p:nvSpPr>
          <p:cNvPr id="5" name="Footer Placeholder 4">
            <a:extLst>
              <a:ext uri="{FF2B5EF4-FFF2-40B4-BE49-F238E27FC236}">
                <a16:creationId xmlns:a16="http://schemas.microsoft.com/office/drawing/2014/main" id="{9AD2A450-D945-4418-979D-789D5C68E5D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Intel Confidential</a:t>
            </a:r>
          </a:p>
        </p:txBody>
      </p:sp>
      <p:sp>
        <p:nvSpPr>
          <p:cNvPr id="6" name="Slide Number Placeholder 5">
            <a:extLst>
              <a:ext uri="{FF2B5EF4-FFF2-40B4-BE49-F238E27FC236}">
                <a16:creationId xmlns:a16="http://schemas.microsoft.com/office/drawing/2014/main" id="{BC8E6D9D-F742-43CE-9351-9CC81588386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EA678D-246E-41AC-9440-C412F251418F}" type="slidenum">
              <a:rPr lang="en-IN" smtClean="0"/>
              <a:t>‹#›</a:t>
            </a:fld>
            <a:endParaRPr lang="en-IN"/>
          </a:p>
        </p:txBody>
      </p:sp>
    </p:spTree>
    <p:extLst>
      <p:ext uri="{BB962C8B-B14F-4D97-AF65-F5344CB8AC3E}">
        <p14:creationId xmlns:p14="http://schemas.microsoft.com/office/powerpoint/2010/main" val="228108625"/>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2.xml"/></Relationships>
</file>

<file path=ppt/slides/_rels/slide11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7.xml"/><Relationship Id="rId1" Type="http://schemas.openxmlformats.org/officeDocument/2006/relationships/slideLayout" Target="../slideLayouts/slideLayout63.xml"/></Relationships>
</file>

<file path=ppt/slides/_rels/slide11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9.xml.rels><?xml version="1.0" encoding="UTF-8" standalone="yes"?>
<Relationships xmlns="http://schemas.openxmlformats.org/package/2006/relationships"><Relationship Id="rId3" Type="http://schemas.openxmlformats.org/officeDocument/2006/relationships/hyperlink" Target="https://intel.sharepoint.com/:f:/r/sites/ccgptlplatformpdtprogrammanagement/PTLUPH%20RVP%20documents/Misc_Docs/Platform_GPIO_Map/Windows_MEC1723_EC_GPIO?csf=1&amp;web=1&amp;e=y2skhg" TargetMode="External"/><Relationship Id="rId2" Type="http://schemas.openxmlformats.org/officeDocument/2006/relationships/hyperlink" Target="https://intel.sharepoint.com/:f:/r/sites/ccgptlplatformpdtprogrammanagement/PTLUPH%20RVP%20documents/Misc_Docs/Platform_GPIO_Map?csf=1&amp;web=1&amp;e=aCBchj" TargetMode="External"/><Relationship Id="rId1" Type="http://schemas.openxmlformats.org/officeDocument/2006/relationships/slideLayout" Target="../slideLayouts/slideLayout65.xml"/><Relationship Id="rId4" Type="http://schemas.openxmlformats.org/officeDocument/2006/relationships/hyperlink" Target="https://intel.sharepoint.com/:f:/r/sites/ccgptlplatformpdtprogrammanagement/PTLUPH%20RVP%20documents/Misc_Docs/Platform_GPIO_Map/Chrome_MEC1727_EC_GPIO?csf=1&amp;web=1&amp;e=XaRGq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intel.sharepoint.com/:x:/r/sites/ccgptlplatformpdtprogrammanagement/PTLUPH%20Program%20Management/PTL-UH%20RVP%20Offerings/PTL-UH%20AIC%20and%20Kit%20item%20offering.xlsx?d=w34e9c2fbbee54d70ad47ec086742a2b3&amp;csf=1&amp;web=1&amp;e=d64WDo"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61.xml"/><Relationship Id="rId1" Type="http://schemas.openxmlformats.org/officeDocument/2006/relationships/slideLayout" Target="../slideLayouts/slideLayout6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1.xml"/><Relationship Id="rId4" Type="http://schemas.openxmlformats.org/officeDocument/2006/relationships/image" Target="../media/image94.emf"/></Relationships>
</file>

<file path=ppt/slides/_rels/slide1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emf"/><Relationship Id="rId1" Type="http://schemas.openxmlformats.org/officeDocument/2006/relationships/slideLayout" Target="../slideLayouts/slideLayout71.xml"/></Relationships>
</file>

<file path=ppt/slides/_rels/slide1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7.xml"/><Relationship Id="rId5" Type="http://schemas.openxmlformats.org/officeDocument/2006/relationships/image" Target="../media/image99.png"/><Relationship Id="rId4" Type="http://schemas.openxmlformats.org/officeDocument/2006/relationships/hyperlink" Target="https://designintools.intel.com/product_p/itpmipi602itp60v2.htm" TargetMode="External"/></Relationships>
</file>

<file path=ppt/slides/_rels/slide128.xml.rels><?xml version="1.0" encoding="UTF-8" standalone="yes"?>
<Relationships xmlns="http://schemas.openxmlformats.org/package/2006/relationships"><Relationship Id="rId3" Type="http://schemas.openxmlformats.org/officeDocument/2006/relationships/package" Target="../embeddings/Microsoft_Visio_Drawing_9CA32B45.vsdx"/><Relationship Id="rId2" Type="http://schemas.openxmlformats.org/officeDocument/2006/relationships/notesSlide" Target="../notesSlides/notesSlide64.xml"/><Relationship Id="rId1" Type="http://schemas.openxmlformats.org/officeDocument/2006/relationships/slideLayout" Target="../slideLayouts/slideLayout27.xml"/><Relationship Id="rId4" Type="http://schemas.openxmlformats.org/officeDocument/2006/relationships/image" Target="../media/image100.emf"/></Relationships>
</file>

<file path=ppt/slides/_rels/slide129.xml.rels><?xml version="1.0" encoding="UTF-8" standalone="yes"?>
<Relationships xmlns="http://schemas.openxmlformats.org/package/2006/relationships"><Relationship Id="rId8" Type="http://schemas.openxmlformats.org/officeDocument/2006/relationships/hyperlink" Target="https://securewiki.ith.intel.com/display/ccd/CCD+Technologies" TargetMode="External"/><Relationship Id="rId3" Type="http://schemas.openxmlformats.org/officeDocument/2006/relationships/hyperlink" Target="https://wiki.ith.intel.com/display/PEVH/MIPI60-to-LAI+High-Speed+Adapter" TargetMode="External"/><Relationship Id="rId7" Type="http://schemas.openxmlformats.org/officeDocument/2006/relationships/hyperlink" Target="https://designintools.intel.com/ProductDetails.asp?ProductCode=ITPXDPSVT" TargetMode="External"/><Relationship Id="rId2" Type="http://schemas.openxmlformats.org/officeDocument/2006/relationships/notesSlide" Target="../notesSlides/notesSlide65.xml"/><Relationship Id="rId1" Type="http://schemas.openxmlformats.org/officeDocument/2006/relationships/slideLayout" Target="../slideLayouts/slideLayout27.xml"/><Relationship Id="rId6" Type="http://schemas.openxmlformats.org/officeDocument/2006/relationships/hyperlink" Target="https://sharepoint.amr.ith.intel.com/sites/VTG/VTG%20TPV%20Enabling/External%20%20TPV%20Information/Lauterbach/Ordering%20and%20Pricing" TargetMode="External"/><Relationship Id="rId5" Type="http://schemas.openxmlformats.org/officeDocument/2006/relationships/hyperlink" Target="https://wiki.ith.intel.com/display/PEVH/LNL+VISA+Debug+Cable" TargetMode="External"/><Relationship Id="rId10" Type="http://schemas.openxmlformats.org/officeDocument/2006/relationships/hyperlink" Target="http://goto/lauterbachpricing" TargetMode="External"/><Relationship Id="rId4" Type="http://schemas.openxmlformats.org/officeDocument/2006/relationships/hyperlink" Target="https://wiki.ith.intel.com/display/PEVH/MIPI60-to-LAI+Adapter" TargetMode="External"/><Relationship Id="rId9" Type="http://schemas.openxmlformats.org/officeDocument/2006/relationships/hyperlink" Target="http://goto/IntelDP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1.xml"/></Relationships>
</file>

<file path=ppt/slides/_rels/slide1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1.xml"/></Relationships>
</file>

<file path=ppt/slides/_rels/slide132.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7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4.xml.rels><?xml version="1.0" encoding="UTF-8" standalone="yes"?>
<Relationships xmlns="http://schemas.openxmlformats.org/package/2006/relationships"><Relationship Id="rId3" Type="http://schemas.openxmlformats.org/officeDocument/2006/relationships/hyperlink" Target="http://wiki.ith.intel.com/display/ttk/Home;jsessionid=4A921E9E02225A53936EB4597773B75B" TargetMode="External"/><Relationship Id="rId2" Type="http://schemas.openxmlformats.org/officeDocument/2006/relationships/hyperlink" Target="https://validationtoolcenter.intel.com/Tool/Latest/84" TargetMode="External"/><Relationship Id="rId1" Type="http://schemas.openxmlformats.org/officeDocument/2006/relationships/slideLayout" Target="../slideLayouts/slideLayout7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intel.sharepoint.com/sites/stc/ttk3/SitePages/Home.aspx?RootFolder=%2Fsites%2Fstc%2Fttk3%2FShared%20Documents%2FReleases%2FWindows&amp;FolderCTID=0x012000992D6551D231F2448923052111A38F2D&amp;View=%7BDB4FCFC4%2D557A%2D47AE%2DADA4%2D0B7FFF306FDB%7D" TargetMode="External"/><Relationship Id="rId1" Type="http://schemas.openxmlformats.org/officeDocument/2006/relationships/slideLayout" Target="../slideLayouts/slideLayout74.xml"/><Relationship Id="rId4" Type="http://schemas.openxmlformats.org/officeDocument/2006/relationships/image" Target="../media/image106.png"/></Relationships>
</file>

<file path=ppt/slides/_rels/slide1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4.xml"/></Relationships>
</file>

<file path=ppt/slides/_rels/slide1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3" Type="http://schemas.openxmlformats.org/officeDocument/2006/relationships/hyperlink" Target="https://intel.sharepoint.com/:f:/r/sites/ccgptlplatformpdtprogrammanagement/PTLUPH%20RVP%20documents/PTL-UPH%20RVP%20Architecture%20documents/PTL-%20UPH%20RVP%20LZ?csf=1&amp;web=1&amp;e=BHz7BU" TargetMode="External"/><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8.xml"/></Relationships>
</file>

<file path=ppt/slides/_rels/slide1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76.xml"/><Relationship Id="rId5" Type="http://schemas.openxmlformats.org/officeDocument/2006/relationships/image" Target="../media/image111.png"/><Relationship Id="rId4" Type="http://schemas.openxmlformats.org/officeDocument/2006/relationships/image" Target="../media/image110.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6.xml"/></Relationships>
</file>

<file path=ppt/slides/_rels/slide14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1.xml"/><Relationship Id="rId1" Type="http://schemas.openxmlformats.org/officeDocument/2006/relationships/slideLayout" Target="../slideLayouts/slideLayout7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8.xml"/></Relationships>
</file>

<file path=ppt/slides/_rels/slide146.xml.rels><?xml version="1.0" encoding="UTF-8" standalone="yes"?>
<Relationships xmlns="http://schemas.openxmlformats.org/package/2006/relationships"><Relationship Id="rId3" Type="http://schemas.openxmlformats.org/officeDocument/2006/relationships/hyperlink" Target="https://intel.sharepoint.com/:x:/r/sites/ccgptlplatformpdtprogrammanagement/PTLUPH%20RVP%20documents/PTL-UPH%20RVP%20Architecture%20documents/Power_Map/Power_Map/PTL_RVP1_Power_Map_Internal_rev0p6.xlsx?d=w95767b5d31bb4b0eb64e366be00accde&amp;csf=1&amp;web=1&amp;e=GLueVS" TargetMode="External"/><Relationship Id="rId2" Type="http://schemas.openxmlformats.org/officeDocument/2006/relationships/notesSlide" Target="../notesSlides/notesSlide73.xml"/><Relationship Id="rId1" Type="http://schemas.openxmlformats.org/officeDocument/2006/relationships/slideLayout" Target="../slideLayouts/slideLayout78.xml"/><Relationship Id="rId4" Type="http://schemas.openxmlformats.org/officeDocument/2006/relationships/image" Target="../media/image113.png"/></Relationships>
</file>

<file path=ppt/slides/_rels/slide1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78.xml"/></Relationships>
</file>

<file path=ppt/slides/_rels/slide148.xml.rels><?xml version="1.0" encoding="UTF-8" standalone="yes"?>
<Relationships xmlns="http://schemas.openxmlformats.org/package/2006/relationships"><Relationship Id="rId3" Type="http://schemas.openxmlformats.org/officeDocument/2006/relationships/image" Target="../media/image116.svg"/><Relationship Id="rId7" Type="http://schemas.openxmlformats.org/officeDocument/2006/relationships/hyperlink" Target="https://intel.sharepoint.com/sites/ccgptlplatformpdtprogrammanagement/PTLUPH%20RVP%20documents/Forms/AllItems.aspx?csf=1&amp;web=1&amp;e=QnOuw9&amp;CID=a904e5ea%2D5432%2D43ba%2D9fde%2Da707eeaaf44b&amp;FolderCTID=0x0120005EA20068BDDC554D918726F8ED2F5CFF&amp;id=%2Fsites%2Fccgptlplatformpdtprogrammanagement%2FPTLUPH%20RVP%20documents%2FPTL%2DUPH%20RVP%20Architecture%20documents%2FPower%5FMap%2FPower%5FSequencing&amp;viewid=fdd971bd%2D971b%2D48fc%2D8bdf%2D919e4de144b9&amp;OR=Teams%2DHL&amp;CT=1718809195323&amp;clickparams=eyJBcHBOYW1lIjoiVGVhbXMtRGVza3RvcCIsIkFwcFZlcnNpb24iOiI0OS8yNDA1MDMwNzYxNyIsIkhhc0ZlZGVyYXRlZFVzZXIiOmZhbHNlfQ%3D%3D" TargetMode="External"/><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png"/></Relationships>
</file>

<file path=ppt/slides/_rels/slide14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hyperlink" Target="https://intel.sharepoint.com/:f:/r/sites/ccgptlplatformpdtprogrammanagement/PTLUPH%20RVP%20documents/PTL-UPH%20RVP%20Architecture%20documents/RVP_HAS/Rev1p0?csf=1&amp;web=1&amp;e=gflOTD" TargetMode="Externa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8.xml"/></Relationships>
</file>

<file path=ppt/slides/_rels/slide153.xml.rels><?xml version="1.0" encoding="UTF-8" standalone="yes"?>
<Relationships xmlns="http://schemas.openxmlformats.org/package/2006/relationships"><Relationship Id="rId3" Type="http://schemas.openxmlformats.org/officeDocument/2006/relationships/hyperlink" Target="https://intel.sharepoint.com/:x:/r/sites/ccgptlplatformpdtprogrammanagement/PTLUPH%20RVP%20documents/PTL-UPH%20RVP%20Architecture%20documents/Power_Map/2x7_Mapping/RVP1/RVP1_PTL_UH_LP5X_T3_2x7_HDR_MAPPING_WW23.xlsx?d=wa23088f3cf834e6e892c3bf4a1a60274&amp;csf=1&amp;web=1&amp;e=mwd42D" TargetMode="External"/><Relationship Id="rId2" Type="http://schemas.openxmlformats.org/officeDocument/2006/relationships/hyperlink" Target="https://intel.sharepoint.com/:x:/r/sites/ccgptlplatformpdtprogrammanagement/PTLUPH%20RVP%20documents/PTL-UPH%20RVP%20Architecture%20documents/Power_Map/2x7_Mapping/RVP4/RVP4_PTL_UH_DDR5_T3_SODIMM_2x7_HDR_MAPPING_WW23.xlsx?d=w9f95d499bfac4ef39cd86c726b927553&amp;csf=1&amp;web=1&amp;e=QRlJDK" TargetMode="External"/><Relationship Id="rId1" Type="http://schemas.openxmlformats.org/officeDocument/2006/relationships/slideLayout" Target="../slideLayouts/slideLayout78.xml"/><Relationship Id="rId5" Type="http://schemas.openxmlformats.org/officeDocument/2006/relationships/hyperlink" Target="https://wiki.ith.intel.com/pages/viewpage.action?pageId=2942040561" TargetMode="External"/><Relationship Id="rId4" Type="http://schemas.openxmlformats.org/officeDocument/2006/relationships/hyperlink" Target="https://intel.sharepoint.com/:x:/r/sites/ccgptlplatformpdtprogrammanagement/PTLUPH%20RVP%20documents/PTL-UPH%20RVP%20Architecture%20documents/Power_Map/2x7_Mapping/RVP3/RVP3_PTL_UPH_LP5X_T4_2x7_HDR_MAPPING_WW23.xlsx?d=w69a55608186f42e483d4811b925f2823&amp;csf=1&amp;web=1&amp;e=eaEEor"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intel.sharepoint.com/:x:/r/sites/ccgptlplatformpdtprogrammanagement/PTLUPH%20RVP%20documents/PTL-UPH%20RVP%20Architecture%20documents/Power_Map/2x7_Mapping/RVP1/PTL_UH_RVP1_T3_SKU_STUFFING_WW19P1.xlsx?d=w076dadda74384d11a85969ee5db5ba01&amp;csf=1&amp;web=1&amp;e=bd5vix" TargetMode="External"/><Relationship Id="rId2" Type="http://schemas.openxmlformats.org/officeDocument/2006/relationships/notesSlide" Target="../notesSlides/notesSlide77.xml"/><Relationship Id="rId1" Type="http://schemas.openxmlformats.org/officeDocument/2006/relationships/slideLayout" Target="../slideLayouts/slideLayout78.xml"/><Relationship Id="rId6" Type="http://schemas.openxmlformats.org/officeDocument/2006/relationships/image" Target="../media/image121.png"/><Relationship Id="rId5" Type="http://schemas.openxmlformats.org/officeDocument/2006/relationships/hyperlink" Target="https://intel.sharepoint.com/:x:/r/sites/ccgptlplatformpdtprogrammanagement/PTLUPH%20RVP%20documents/PTL-UPH%20RVP%20Architecture%20documents/Power_Map/2x7_Mapping/RVP4/RVP4_T3_DDR5_SKU_STUFFING_WW21P1.xlsx?d=w2e0bca0e0d1a4c50ab208aa8c8da5d88&amp;csf=1&amp;web=1&amp;e=8pu8l4" TargetMode="External"/><Relationship Id="rId4" Type="http://schemas.openxmlformats.org/officeDocument/2006/relationships/hyperlink" Target="https://intel.sharepoint.com/:x:/r/sites/ccgptlplatformpdtprogrammanagement/PTLUPH%20RVP%20documents/PTL-UPH%20RVP%20Architecture%20documents/Power_Map/2x7_Mapping/RVP3/RVP3_T4_SKU_PMR_STUFFING_WW19P1.xlsx?d=w4748726f70aa468f90e1e93d4beb50d7&amp;csf=1&amp;web=1&amp;e=S3DUP4"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158.xml.rels><?xml version="1.0" encoding="UTF-8" standalone="yes"?>
<Relationships xmlns="http://schemas.openxmlformats.org/package/2006/relationships"><Relationship Id="rId3" Type="http://schemas.openxmlformats.org/officeDocument/2006/relationships/hyperlink" Target="https://intellabs.service-now.com/rework" TargetMode="External"/><Relationship Id="rId2" Type="http://schemas.openxmlformats.org/officeDocument/2006/relationships/notesSlide" Target="../notesSlides/notesSlide79.xml"/><Relationship Id="rId1" Type="http://schemas.openxmlformats.org/officeDocument/2006/relationships/slideLayout" Target="../slideLayouts/slideLayout29.xml"/><Relationship Id="rId5" Type="http://schemas.openxmlformats.org/officeDocument/2006/relationships/hyperlink" Target="https://intel.sharepoint.com/:p:/r/sites/ccgptlplatformpdtprogrammanagement/PTLUPH%20RVP%20documents/Factory_PO/LP5CAMM/Assembly_Instruction/N50207-001%20CAMM%201.0%20Retention%20HW%20Assembly%20Instruction%201.pptx?d=w4a064cfcd1854ff5ab4653bd13fb43ed&amp;csf=1&amp;web=1&amp;e=8bu3sH" TargetMode="External"/><Relationship Id="rId4" Type="http://schemas.openxmlformats.org/officeDocument/2006/relationships/slide" Target="slide18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0.xml.rels><?xml version="1.0" encoding="UTF-8" standalone="yes"?>
<Relationships xmlns="http://schemas.openxmlformats.org/package/2006/relationships"><Relationship Id="rId3" Type="http://schemas.openxmlformats.org/officeDocument/2006/relationships/hyperlink" Target="https://intel.sharepoint.com/:f:/r/sites/ccgptlplatformpdtprogrammanagement/PTLUPH%20RVP%20documents/Validation/Software_Tool/Softwares/DEDIPROG?csf=1&amp;web=1&amp;e=Tck237" TargetMode="External"/><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1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29.xml"/><Relationship Id="rId6" Type="http://schemas.openxmlformats.org/officeDocument/2006/relationships/slide" Target="slide160.xml"/><Relationship Id="rId5" Type="http://schemas.openxmlformats.org/officeDocument/2006/relationships/image" Target="../media/image124.png"/><Relationship Id="rId4" Type="http://schemas.openxmlformats.org/officeDocument/2006/relationships/image" Target="../media/image123.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4.xml"/></Relationships>
</file>

<file path=ppt/slides/_rels/slide1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wiki.ith.intel.com/display/PEVH/LPDDR5+Multi+Package+Sockets+-+315BGA/" TargetMode="Externa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hyperlink" Target="mailto:ben.singer@intel.com" TargetMode="Externa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hyperlink" Target="https://wiki.ith.intel.com/display/PEVH/LPDDR5+Multi+Package+Sockets+-+315BGA?preview=/1397953102/1715049160/LPDDR5%20315BGA%204X%20ARRAY%20Validation%20Socket%20Assembly%20Instructions%20Rev.1.pdf" TargetMode="Externa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7.xml"/><Relationship Id="rId1" Type="http://schemas.openxmlformats.org/officeDocument/2006/relationships/slideLayout" Target="../slideLayouts/slideLayout10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5.png"/><Relationship Id="rId1" Type="http://schemas.openxmlformats.org/officeDocument/2006/relationships/slideLayout" Target="../slideLayouts/slideLayout97.xml"/></Relationships>
</file>

<file path=ppt/slides/_rels/slide17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23.png"/><Relationship Id="rId7" Type="http://schemas.openxmlformats.org/officeDocument/2006/relationships/image" Target="../media/image140.png"/><Relationship Id="rId2" Type="http://schemas.openxmlformats.org/officeDocument/2006/relationships/image" Target="../media/image136.png"/><Relationship Id="rId1" Type="http://schemas.openxmlformats.org/officeDocument/2006/relationships/slideLayout" Target="../slideLayouts/slideLayout9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2.png"/><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1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3.png"/><Relationship Id="rId1" Type="http://schemas.openxmlformats.org/officeDocument/2006/relationships/slideLayout" Target="../slideLayouts/slideLayout97.xml"/></Relationships>
</file>

<file path=ppt/slides/_rels/slide18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9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 Id="rId9" Type="http://schemas.openxmlformats.org/officeDocument/2006/relationships/image" Target="../media/image151.png"/></Relationships>
</file>

<file path=ppt/slides/_rels/slide18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3.png"/><Relationship Id="rId2" Type="http://schemas.openxmlformats.org/officeDocument/2006/relationships/diagramData" Target="../diagrams/data4.xml"/><Relationship Id="rId1" Type="http://schemas.openxmlformats.org/officeDocument/2006/relationships/slideLayout" Target="../slideLayouts/slideLayout9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3.xml.rels><?xml version="1.0" encoding="UTF-8" standalone="yes"?>
<Relationships xmlns="http://schemas.openxmlformats.org/package/2006/relationships"><Relationship Id="rId3" Type="http://schemas.openxmlformats.org/officeDocument/2006/relationships/hyperlink" Target="https://goto/rvpdac" TargetMode="External"/><Relationship Id="rId2" Type="http://schemas.openxmlformats.org/officeDocument/2006/relationships/image" Target="../media/image23.png"/><Relationship Id="rId1" Type="http://schemas.openxmlformats.org/officeDocument/2006/relationships/slideLayout" Target="../slideLayouts/slideLayout97.xml"/><Relationship Id="rId5" Type="http://schemas.openxmlformats.org/officeDocument/2006/relationships/hyperlink" Target="mailto:deepak.sharma@intel.com" TargetMode="External"/><Relationship Id="rId4" Type="http://schemas.openxmlformats.org/officeDocument/2006/relationships/hyperlink" Target="https://intel.sharepoint.com/:v:/r/sites/ccgcpecpsrvpdaconestop/Shared%20Documents/DAC_DEMO_REV1p0_Meeting_Recording.mp4?csf=1&amp;web=1&amp;e=8g4Sdg&amp;isSPOFile=1"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8.xml"/><Relationship Id="rId1" Type="http://schemas.openxmlformats.org/officeDocument/2006/relationships/slideLayout" Target="../slideLayouts/slideLayout130.xml"/></Relationships>
</file>

<file path=ppt/slides/_rels/slide185.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13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2.xml"/></Relationships>
</file>

<file path=ppt/slides/_rels/slide1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57.xml"/></Relationships>
</file>

<file path=ppt/slides/_rels/slide18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1.png"/><Relationship Id="rId7"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16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64.png"/></Relationships>
</file>

<file path=ppt/slides/_rels/slide1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5.png"/><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5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96.xml.rels><?xml version="1.0" encoding="UTF-8" standalone="yes"?>
<Relationships xmlns="http://schemas.openxmlformats.org/package/2006/relationships"><Relationship Id="rId3" Type="http://schemas.openxmlformats.org/officeDocument/2006/relationships/hyperlink" Target="https://www.totalphase.com/support/articles/200468316-Aardvark-I2C-SPI-Host-Adapter-User-Manual" TargetMode="External"/><Relationship Id="rId2" Type="http://schemas.openxmlformats.org/officeDocument/2006/relationships/notesSlide" Target="../notesSlides/notesSlide91.xml"/><Relationship Id="rId1" Type="http://schemas.openxmlformats.org/officeDocument/2006/relationships/slideLayout" Target="../slideLayouts/slideLayout29.xml"/><Relationship Id="rId4" Type="http://schemas.openxmlformats.org/officeDocument/2006/relationships/image" Target="../media/image167.png"/></Relationships>
</file>

<file path=ppt/slides/_rels/slide197.xml.rels><?xml version="1.0" encoding="UTF-8" standalone="yes"?>
<Relationships xmlns="http://schemas.openxmlformats.org/package/2006/relationships"><Relationship Id="rId3" Type="http://schemas.openxmlformats.org/officeDocument/2006/relationships/slide" Target="slide160.xml"/><Relationship Id="rId2" Type="http://schemas.openxmlformats.org/officeDocument/2006/relationships/notesSlide" Target="../notesSlides/notesSlide92.xml"/><Relationship Id="rId1" Type="http://schemas.openxmlformats.org/officeDocument/2006/relationships/slideLayout" Target="../slideLayouts/slideLayout29.xml"/></Relationships>
</file>

<file path=ppt/slides/_rels/slide1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29.xml"/><Relationship Id="rId6" Type="http://schemas.openxmlformats.org/officeDocument/2006/relationships/slide" Target="slide160.xml"/><Relationship Id="rId5" Type="http://schemas.openxmlformats.org/officeDocument/2006/relationships/image" Target="../media/image124.png"/><Relationship Id="rId4" Type="http://schemas.openxmlformats.org/officeDocument/2006/relationships/image" Target="../media/image123.png"/></Relationships>
</file>

<file path=ppt/slides/_rels/slide199.xml.rels><?xml version="1.0" encoding="UTF-8" standalone="yes"?>
<Relationships xmlns="http://schemas.openxmlformats.org/package/2006/relationships"><Relationship Id="rId3" Type="http://schemas.openxmlformats.org/officeDocument/2006/relationships/slide" Target="slide160.xml"/><Relationship Id="rId2" Type="http://schemas.openxmlformats.org/officeDocument/2006/relationships/notesSlide" Target="../notesSlides/notesSlide94.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5.xml"/><Relationship Id="rId1" Type="http://schemas.openxmlformats.org/officeDocument/2006/relationships/slideLayout" Target="../slideLayouts/slideLayout29.xml"/><Relationship Id="rId5" Type="http://schemas.openxmlformats.org/officeDocument/2006/relationships/slide" Target="slide160.xml"/><Relationship Id="rId4" Type="http://schemas.openxmlformats.org/officeDocument/2006/relationships/image" Target="../media/image169.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7.xml"/><Relationship Id="rId1" Type="http://schemas.openxmlformats.org/officeDocument/2006/relationships/slideLayout" Target="../slideLayouts/slideLayout39.xml"/></Relationships>
</file>

<file path=ppt/slides/_rels/slide203.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98.xml"/><Relationship Id="rId1" Type="http://schemas.openxmlformats.org/officeDocument/2006/relationships/slideLayout" Target="../slideLayouts/slideLayout3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5.xml.rels><?xml version="1.0" encoding="UTF-8" standalone="yes"?>
<Relationships xmlns="http://schemas.openxmlformats.org/package/2006/relationships"><Relationship Id="rId3" Type="http://schemas.openxmlformats.org/officeDocument/2006/relationships/hyperlink" Target="https://wiki.ith.intel.com/display/ITSDesignWiki/TCSS+Module" TargetMode="External"/><Relationship Id="rId2" Type="http://schemas.openxmlformats.org/officeDocument/2006/relationships/notesSlide" Target="../notesSlides/notesSlide99.xml"/><Relationship Id="rId1" Type="http://schemas.openxmlformats.org/officeDocument/2006/relationships/slideLayout" Target="../slideLayouts/slideLayout37.xml"/><Relationship Id="rId4" Type="http://schemas.openxmlformats.org/officeDocument/2006/relationships/image" Target="../media/image171.emf"/></Relationships>
</file>

<file path=ppt/slides/_rels/slide206.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00.xml"/><Relationship Id="rId1" Type="http://schemas.openxmlformats.org/officeDocument/2006/relationships/slideLayout" Target="../slideLayouts/slideLayout37.xml"/><Relationship Id="rId4" Type="http://schemas.openxmlformats.org/officeDocument/2006/relationships/image" Target="../media/image173.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hyperlink" Target="https://intel.sharepoint.com/sites/PMOmemory/SitePages/Home.aspx" TargetMode="External"/><Relationship Id="rId2" Type="http://schemas.openxmlformats.org/officeDocument/2006/relationships/hyperlink" Target="https://intel.sharepoint.com/:x:/r/sites/ccgptlplatformpdtprogrammanagement/PTLUPH%20Program%20Management/PTL-UH%20RVP%20Offerings/Memory%20parts%20supported%20by%20System%20PDT.xlsx?d=w4e223901bc0a462e92f3e5c6a2aaaa6b&amp;csf=1&amp;web=1&amp;e=AceVO4"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hyperlink" Target="https://wiki.ith.intel.com/display/ITSDesignWiki/TCSS+Module" TargetMode="External"/><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hyperlink" Target="https://intel.sharepoint.com/:f:/r/sites/ccgptlplatformpdtprogrammanagement/PTLUPH%20RVP%20documents/TOPS?csf=1&amp;web=1&amp;e=BSOdhi" TargetMode="External"/><Relationship Id="rId3" Type="http://schemas.openxmlformats.org/officeDocument/2006/relationships/hyperlink" Target="https://intel.sharepoint.com/sites/ccgptlplatformpdtprogrammanagement/SitePages/PTL-UPH-RVP-Engineering-Documents.aspx" TargetMode="External"/><Relationship Id="rId7" Type="http://schemas.openxmlformats.org/officeDocument/2006/relationships/hyperlink" Target="https://intel.sharepoint.com/:f:/r/sites/ccgptlplatformpdtprogrammanagement/PTLUPH%20RVP%20documents/Layout?csf=1&amp;web=1&amp;e=YEv5Dd" TargetMode="External"/><Relationship Id="rId2" Type="http://schemas.openxmlformats.org/officeDocument/2006/relationships/hyperlink" Target="https://wiki.ith.intel.com/pages/viewpage.action?pageId=1905393415" TargetMode="External"/><Relationship Id="rId1" Type="http://schemas.openxmlformats.org/officeDocument/2006/relationships/slideLayout" Target="../slideLayouts/slideLayout4.xml"/><Relationship Id="rId6" Type="http://schemas.openxmlformats.org/officeDocument/2006/relationships/hyperlink" Target="https://intel.sharepoint.com/:f:/r/sites/ccgptlplatformpdtprogrammanagement/PTLUPH%20RVP%20documents/Schematics?csf=1&amp;web=1&amp;e=3TacQ4" TargetMode="External"/><Relationship Id="rId5" Type="http://schemas.openxmlformats.org/officeDocument/2006/relationships/hyperlink" Target="https://intel.sharepoint.com/:f:/r/sites/ccgptlplatformpdtprogrammanagement/PTLUPH%20RVP%20documents/Misc_Docs/Platform_GPIO_Map?csf=1&amp;web=1&amp;e=ECyLFI" TargetMode="External"/><Relationship Id="rId4" Type="http://schemas.openxmlformats.org/officeDocument/2006/relationships/hyperlink" Target="https://intel.sharepoint.com/:f:/r/sites/ccgptlplatformpdtprogrammanagement/PTLUPH%20RVP%20documents/PTL-UPH%20RVP%20Architecture%20documents?csf=1&amp;web=1&amp;e=TabDgC"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3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3" Type="http://schemas.openxmlformats.org/officeDocument/2006/relationships/slide" Target="slide205.xml"/><Relationship Id="rId2" Type="http://schemas.openxmlformats.org/officeDocument/2006/relationships/notesSlide" Target="../notesSlides/notesSlide20.xml"/><Relationship Id="rId1" Type="http://schemas.openxmlformats.org/officeDocument/2006/relationships/slideLayout" Target="../slideLayouts/slideLayout37.xml"/><Relationship Id="rId5" Type="http://schemas.openxmlformats.org/officeDocument/2006/relationships/hyperlink" Target="https://intel.sharepoint.com/:f:/r/sites/ccgptlplatformpdtprogrammanagement/PTLUPH%20RVP%20documents/AIC/PD_FW_FLASHING?csf=1&amp;web=1&amp;e=HimAeg" TargetMode="External"/><Relationship Id="rId4" Type="http://schemas.openxmlformats.org/officeDocument/2006/relationships/slide" Target="slide20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slide" Target="slide203.xml"/><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package" Target="../embeddings/Microsoft_Visio_Drawing_AECBE654.vsdx"/><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package" Target="../embeddings/Microsoft_Visio_Drawing_3BF8DA6D.vsdx"/><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intel.sharepoint.com/sites/ccgptlplatformpdtprogrammanagement/SitePages/PTL-UPH-RVP-Engineering-Documents.aspx" TargetMode="Externa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package" Target="../embeddings/Microsoft_Visio_Drawing_E51F1298.vsdx"/><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package" Target="../embeddings/Microsoft_Visio_Drawing_7124C998.vsdx"/><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dediprog.com/product/ISP-ADP-127" TargetMode="External"/><Relationship Id="rId1" Type="http://schemas.openxmlformats.org/officeDocument/2006/relationships/slideLayout" Target="../slideLayouts/slideLayout42.xml"/><Relationship Id="rId4" Type="http://schemas.openxmlformats.org/officeDocument/2006/relationships/image" Target="../media/image60.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hyperlink" Target="https://intel.sharepoint.com/:f:/r/sites/ccgptlplatformpdtprogrammanagement/PTLUPH%20RVP%20documents/AIC/PD_FW_FLASHING?csf=1&amp;web=1&amp;e=HPMK1R" TargetMode="External"/><Relationship Id="rId2" Type="http://schemas.openxmlformats.org/officeDocument/2006/relationships/image" Target="../media/image61.png"/><Relationship Id="rId1" Type="http://schemas.openxmlformats.org/officeDocument/2006/relationships/slideLayout" Target="../slideLayouts/slideLayout44.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intel.sharepoint.com/:x:/r/sites/ccgptlplatformpdtprogrammanagement/PTLUPH%20Program%20Management/PTL-UH%20RVP%20Offerings/PTL-UH%20RVP%20offering.xlsx?d=w7128e252818f4c7986abc8427f870073&amp;csf=1&amp;web=1&amp;e=QiI7Jc" TargetMode="External"/><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3.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3.xml"/><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4.xml"/><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5.xml"/><Relationship Id="rId1" Type="http://schemas.openxmlformats.org/officeDocument/2006/relationships/slideLayout" Target="../slideLayouts/slideLayout59.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6.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8.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7.xml"/></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59.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8" Type="http://schemas.openxmlformats.org/officeDocument/2006/relationships/hyperlink" Target="https://docs.intel.com/documents/iparch/ace/ACE%20IP/3.x/Integration%20Specs/PTLSM/PTLSM_ACE3.x_Integration_HAS.html#privacy-microphone-protection" TargetMode="External"/><Relationship Id="rId3" Type="http://schemas.openxmlformats.org/officeDocument/2006/relationships/hyperlink" Target="https://intel.sharepoint.com/:b:/r/sites/ccgptlplatformpdtprogrammanagement/PTLUPH%20RVP%20documents/PTL-UPH%20RVP%20Architecture%20documents/RVP_HAS/Rev1p0/PTL_UH_RVP_HAS_Rev1p0_WW05p5_2024.pdf?csf=1&amp;web=1&amp;e=zkQTH1" TargetMode="External"/><Relationship Id="rId7" Type="http://schemas.openxmlformats.org/officeDocument/2006/relationships/hyperlink" Target="https://wiki.ith.intel.com/display/ITSDesignWiki/Gen4+Audio+Add-In-Card" TargetMode="External"/><Relationship Id="rId2" Type="http://schemas.openxmlformats.org/officeDocument/2006/relationships/hyperlink" Target="https://hsdes.intel.com/appstore/article/#/15013691587" TargetMode="External"/><Relationship Id="rId1" Type="http://schemas.openxmlformats.org/officeDocument/2006/relationships/slideLayout" Target="../slideLayouts/slideLayout27.xml"/><Relationship Id="rId6" Type="http://schemas.openxmlformats.org/officeDocument/2006/relationships/hyperlink" Target="https://wiki.ith.intel.com/display/ITSDesignWiki/Gen3+Audio+Add-In-Card" TargetMode="External"/><Relationship Id="rId5" Type="http://schemas.openxmlformats.org/officeDocument/2006/relationships/hyperlink" Target="https://wiki.ith.intel.com/display/ITSDesignWiki/Cirrus+AIOC+v3" TargetMode="External"/><Relationship Id="rId4" Type="http://schemas.openxmlformats.org/officeDocument/2006/relationships/hyperlink" Target="https://wiki.ith.intel.com/display/ITSDesignWiki/Gen+6+Audio+Add-In-Card" TargetMode="External"/><Relationship Id="rId9" Type="http://schemas.openxmlformats.org/officeDocument/2006/relationships/hyperlink" Target="https://hsdes.intel.com/appstore/article/#/1602081115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895475" y="3585279"/>
            <a:ext cx="9796653" cy="1091827"/>
          </a:xfrm>
        </p:spPr>
        <p:txBody>
          <a:bodyPr lIns="0" tIns="0" rIns="0" bIns="0" anchor="t">
            <a:noAutofit/>
          </a:bodyPr>
          <a:lstStyle/>
          <a:p>
            <a:r>
              <a:rPr lang="en-US" sz="4400">
                <a:latin typeface="Intel Clear Light"/>
              </a:rPr>
              <a:t>PTL-UH RVP TOPS Training</a:t>
            </a:r>
            <a:br>
              <a:rPr lang="en-US" sz="4400"/>
            </a:br>
            <a:endParaRPr lang="en-US" sz="4400"/>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a:xfrm>
            <a:off x="1908348" y="4501523"/>
            <a:ext cx="10283651" cy="960340"/>
          </a:xfrm>
        </p:spPr>
        <p:txBody>
          <a:bodyPr>
            <a:normAutofit/>
          </a:bodyPr>
          <a:lstStyle/>
          <a:p>
            <a:r>
              <a:rPr lang="en-IN"/>
              <a:t>PTL RVP Team </a:t>
            </a:r>
          </a:p>
          <a:p>
            <a:r>
              <a:rPr lang="en-IN"/>
              <a:t>WW02Y2025</a:t>
            </a:r>
            <a:endParaRPr lang="en-US"/>
          </a:p>
        </p:txBody>
      </p:sp>
    </p:spTree>
    <p:extLst>
      <p:ext uri="{BB962C8B-B14F-4D97-AF65-F5344CB8AC3E}">
        <p14:creationId xmlns:p14="http://schemas.microsoft.com/office/powerpoint/2010/main" val="3983794656"/>
      </p:ext>
    </p:extLst>
  </p:cSld>
  <p:clrMapOvr>
    <a:masterClrMapping/>
  </p:clrMapOvr>
  <mc:AlternateContent xmlns:mc="http://schemas.openxmlformats.org/markup-compatibility/2006">
    <mc:Choice xmlns:p14="http://schemas.microsoft.com/office/powerpoint/2010/main" Requires="p14">
      <p:transition spd="med" p14:dur="700" advTm="8560">
        <p:fade/>
      </p:transition>
    </mc:Choice>
    <mc:Fallback>
      <p:transition spd="med" advTm="856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2556" y="9559"/>
            <a:ext cx="11709384" cy="848811"/>
          </a:xfrm>
          <a:ln w="12700">
            <a:miter lim="400000"/>
          </a:ln>
        </p:spPr>
        <p:txBody>
          <a:bodyPr lIns="0" tIns="0" rIns="0" bIns="0" anchor="ctr">
            <a:normAutofit/>
          </a:bodyPr>
          <a:lstStyle/>
          <a:p>
            <a:pPr rtl="0"/>
            <a:r>
              <a:rPr lang="en-US">
                <a:solidFill>
                  <a:schemeClr val="bg2"/>
                </a:solidFill>
              </a:rPr>
              <a:t>Boot KIT’s for PTL-UH RVP3 LP5x T4 RVP MEM SKT</a:t>
            </a:r>
          </a:p>
        </p:txBody>
      </p:sp>
      <p:graphicFrame>
        <p:nvGraphicFramePr>
          <p:cNvPr id="2" name="Table 1">
            <a:extLst>
              <a:ext uri="{FF2B5EF4-FFF2-40B4-BE49-F238E27FC236}">
                <a16:creationId xmlns:a16="http://schemas.microsoft.com/office/drawing/2014/main" id="{76F93B45-8A78-2A8E-B367-4C306FFC4F3C}"/>
              </a:ext>
            </a:extLst>
          </p:cNvPr>
          <p:cNvGraphicFramePr>
            <a:graphicFrameLocks noGrp="1"/>
          </p:cNvGraphicFramePr>
          <p:nvPr>
            <p:extLst>
              <p:ext uri="{D42A27DB-BD31-4B8C-83A1-F6EECF244321}">
                <p14:modId xmlns:p14="http://schemas.microsoft.com/office/powerpoint/2010/main" val="2260397776"/>
              </p:ext>
            </p:extLst>
          </p:nvPr>
        </p:nvGraphicFramePr>
        <p:xfrm>
          <a:off x="211682" y="809171"/>
          <a:ext cx="11709384" cy="3362818"/>
        </p:xfrm>
        <a:graphic>
          <a:graphicData uri="http://schemas.openxmlformats.org/drawingml/2006/table">
            <a:tbl>
              <a:tblPr firstRow="1" firstCol="1" bandRow="1"/>
              <a:tblGrid>
                <a:gridCol w="1237317">
                  <a:extLst>
                    <a:ext uri="{9D8B030D-6E8A-4147-A177-3AD203B41FA5}">
                      <a16:colId xmlns:a16="http://schemas.microsoft.com/office/drawing/2014/main" val="20000"/>
                    </a:ext>
                  </a:extLst>
                </a:gridCol>
                <a:gridCol w="1802201">
                  <a:extLst>
                    <a:ext uri="{9D8B030D-6E8A-4147-A177-3AD203B41FA5}">
                      <a16:colId xmlns:a16="http://schemas.microsoft.com/office/drawing/2014/main" val="20001"/>
                    </a:ext>
                  </a:extLst>
                </a:gridCol>
                <a:gridCol w="1910080">
                  <a:extLst>
                    <a:ext uri="{9D8B030D-6E8A-4147-A177-3AD203B41FA5}">
                      <a16:colId xmlns:a16="http://schemas.microsoft.com/office/drawing/2014/main" val="20002"/>
                    </a:ext>
                  </a:extLst>
                </a:gridCol>
                <a:gridCol w="5851133">
                  <a:extLst>
                    <a:ext uri="{9D8B030D-6E8A-4147-A177-3AD203B41FA5}">
                      <a16:colId xmlns:a16="http://schemas.microsoft.com/office/drawing/2014/main" val="20003"/>
                    </a:ext>
                  </a:extLst>
                </a:gridCol>
                <a:gridCol w="908653">
                  <a:extLst>
                    <a:ext uri="{9D8B030D-6E8A-4147-A177-3AD203B41FA5}">
                      <a16:colId xmlns:a16="http://schemas.microsoft.com/office/drawing/2014/main" val="20004"/>
                    </a:ext>
                  </a:extLst>
                </a:gridCol>
              </a:tblGrid>
              <a:tr h="256540">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Item 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err="1">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Qty</a:t>
                      </a:r>
                      <a:endPar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524351">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NEW_BIZ_RDV</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a:lnSpc>
                          <a:spcPct val="100000"/>
                        </a:lnSpc>
                        <a:spcBef>
                          <a:spcPts val="0"/>
                        </a:spcBef>
                        <a:spcAft>
                          <a:spcPts val="0"/>
                        </a:spcAft>
                        <a:buNone/>
                        <a:tabLst/>
                        <a:defRPr/>
                      </a:pPr>
                      <a:r>
                        <a:rPr kumimoji="0" lang="en-US" sz="1600" b="0" i="0" u="none" strike="noStrike" cap="none" spc="0" normalizeH="0" baseline="0" noProof="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N40170-001</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BK, PTL-UH RVP3 LP5XT4 M/M SKT,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ISC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    N34281-001	</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2540BGA, NSP ELASTOMER,BENCHTOP, RVP/MDV, PTL-H/U</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68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    N30664-002	</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 HW, INJECTED KIT,ELASTOMER, RVP, PTL-U/H</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7025">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MEMORY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   N35527-001	</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l" defTabSz="457200" rtl="0" eaLnBrk="1" fontAlgn="ctr" latinLnBrk="0" hangingPunct="1"/>
                      <a:r>
                        <a:rPr kumimoji="0" lang="pt-BR"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MEMORY IC,N/A,MEM,BL,LPDDR5,N/A,N/A,FBGA,315,</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58336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M15275-001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SOCKET,315BGA, LPDDR5,,ELASTOMER</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M16851-001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RETENTION,LPDDR5,4X ARRAY,20MM,SPACE,HORIZONTAL,M3,ALTERNAT</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EF322A46-761F-48A4-BF3E-9499E44DA265}"/>
              </a:ext>
            </a:extLst>
          </p:cNvPr>
          <p:cNvSpPr txBox="1"/>
          <p:nvPr/>
        </p:nvSpPr>
        <p:spPr>
          <a:xfrm>
            <a:off x="165100" y="5154897"/>
            <a:ext cx="7452685" cy="425437"/>
          </a:xfrm>
          <a:prstGeom prst="rect">
            <a:avLst/>
          </a:prstGeom>
          <a:noFill/>
        </p:spPr>
        <p:txBody>
          <a:bodyPr wrap="square" rtlCol="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1219170">
              <a:defRPr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pPr>
              <a:spcBef>
                <a:spcPts val="0"/>
              </a:spcBef>
            </a:pPr>
            <a:r>
              <a:rPr lang="en-US"/>
              <a:t>Note: </a:t>
            </a:r>
          </a:p>
          <a:p>
            <a:pPr>
              <a:spcBef>
                <a:spcPts val="0"/>
              </a:spcBef>
            </a:pPr>
            <a:r>
              <a:rPr lang="en-US">
                <a:solidFill>
                  <a:schemeClr val="bg2"/>
                </a:solidFill>
              </a:rPr>
              <a:t>Please note that memory retention assembly will be </a:t>
            </a:r>
            <a:r>
              <a:rPr lang="en-US">
                <a:solidFill>
                  <a:srgbClr val="00B050"/>
                </a:solidFill>
              </a:rPr>
              <a:t>same</a:t>
            </a:r>
            <a:r>
              <a:rPr lang="en-US">
                <a:solidFill>
                  <a:schemeClr val="bg2"/>
                </a:solidFill>
              </a:rPr>
              <a:t> for LP5x T3 and LP5x T4 RVP.</a:t>
            </a:r>
          </a:p>
        </p:txBody>
      </p:sp>
    </p:spTree>
    <p:extLst>
      <p:ext uri="{BB962C8B-B14F-4D97-AF65-F5344CB8AC3E}">
        <p14:creationId xmlns:p14="http://schemas.microsoft.com/office/powerpoint/2010/main" val="2163483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LPSS &amp; LSIO</a:t>
            </a:r>
          </a:p>
        </p:txBody>
      </p:sp>
      <p:sp>
        <p:nvSpPr>
          <p:cNvPr id="3" name="TextBox 2">
            <a:extLst>
              <a:ext uri="{FF2B5EF4-FFF2-40B4-BE49-F238E27FC236}">
                <a16:creationId xmlns:a16="http://schemas.microsoft.com/office/drawing/2014/main" id="{1B618F9E-53C6-3FDA-A7EA-4B72825B8CF9}"/>
              </a:ext>
            </a:extLst>
          </p:cNvPr>
          <p:cNvSpPr txBox="1"/>
          <p:nvPr/>
        </p:nvSpPr>
        <p:spPr>
          <a:xfrm>
            <a:off x="8967021" y="5637155"/>
            <a:ext cx="313649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C M, Aparna </a:t>
            </a:r>
          </a:p>
        </p:txBody>
      </p:sp>
    </p:spTree>
    <p:extLst>
      <p:ext uri="{BB962C8B-B14F-4D97-AF65-F5344CB8AC3E}">
        <p14:creationId xmlns:p14="http://schemas.microsoft.com/office/powerpoint/2010/main" val="1580165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F410D6-F7B1-4FCF-8730-D2BD3BAFABE0}"/>
              </a:ext>
            </a:extLst>
          </p:cNvPr>
          <p:cNvSpPr txBox="1">
            <a:spLocks/>
          </p:cNvSpPr>
          <p:nvPr/>
        </p:nvSpPr>
        <p:spPr>
          <a:xfrm>
            <a:off x="359735" y="0"/>
            <a:ext cx="11228868" cy="551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PTL</a:t>
            </a:r>
            <a:r>
              <a:rPr lang="en-US" sz="4000"/>
              <a:t> </a:t>
            </a:r>
            <a:r>
              <a:rPr lang="en-US"/>
              <a:t>UH</a:t>
            </a:r>
            <a:r>
              <a:rPr lang="en-US" sz="4000"/>
              <a:t> RVP : LPSS I2C </a:t>
            </a:r>
            <a:r>
              <a:rPr lang="en-US"/>
              <a:t>Block Diagram</a:t>
            </a:r>
            <a:endParaRPr lang="en-US" sz="4000"/>
          </a:p>
        </p:txBody>
      </p:sp>
      <p:pic>
        <p:nvPicPr>
          <p:cNvPr id="10" name="Picture 9">
            <a:extLst>
              <a:ext uri="{FF2B5EF4-FFF2-40B4-BE49-F238E27FC236}">
                <a16:creationId xmlns:a16="http://schemas.microsoft.com/office/drawing/2014/main" id="{3725C124-2153-E8BA-6D0F-0592B431BDA4}"/>
              </a:ext>
            </a:extLst>
          </p:cNvPr>
          <p:cNvPicPr>
            <a:picLocks noChangeAspect="1"/>
          </p:cNvPicPr>
          <p:nvPr/>
        </p:nvPicPr>
        <p:blipFill>
          <a:blip r:embed="rId3"/>
          <a:stretch>
            <a:fillRect/>
          </a:stretch>
        </p:blipFill>
        <p:spPr>
          <a:xfrm>
            <a:off x="2690036" y="540596"/>
            <a:ext cx="6220047" cy="5897788"/>
          </a:xfrm>
          <a:prstGeom prst="rect">
            <a:avLst/>
          </a:prstGeom>
        </p:spPr>
      </p:pic>
    </p:spTree>
    <p:extLst>
      <p:ext uri="{BB962C8B-B14F-4D97-AF65-F5344CB8AC3E}">
        <p14:creationId xmlns:p14="http://schemas.microsoft.com/office/powerpoint/2010/main" val="2978002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F03A16B8-094E-4B6B-9E79-B1642935B83B}"/>
              </a:ext>
            </a:extLst>
          </p:cNvPr>
          <p:cNvGraphicFramePr>
            <a:graphicFrameLocks noGrp="1"/>
          </p:cNvGraphicFramePr>
          <p:nvPr/>
        </p:nvGraphicFramePr>
        <p:xfrm>
          <a:off x="391632" y="844447"/>
          <a:ext cx="11228866" cy="5390485"/>
        </p:xfrm>
        <a:graphic>
          <a:graphicData uri="http://schemas.openxmlformats.org/drawingml/2006/table">
            <a:tbl>
              <a:tblPr>
                <a:tableStyleId>{5940675A-B579-460E-94D1-54222C63F5DA}</a:tableStyleId>
              </a:tblPr>
              <a:tblGrid>
                <a:gridCol w="1288155">
                  <a:extLst>
                    <a:ext uri="{9D8B030D-6E8A-4147-A177-3AD203B41FA5}">
                      <a16:colId xmlns:a16="http://schemas.microsoft.com/office/drawing/2014/main" val="1788303504"/>
                    </a:ext>
                  </a:extLst>
                </a:gridCol>
                <a:gridCol w="2296313">
                  <a:extLst>
                    <a:ext uri="{9D8B030D-6E8A-4147-A177-3AD203B41FA5}">
                      <a16:colId xmlns:a16="http://schemas.microsoft.com/office/drawing/2014/main" val="2930864531"/>
                    </a:ext>
                  </a:extLst>
                </a:gridCol>
                <a:gridCol w="2660638">
                  <a:extLst>
                    <a:ext uri="{9D8B030D-6E8A-4147-A177-3AD203B41FA5}">
                      <a16:colId xmlns:a16="http://schemas.microsoft.com/office/drawing/2014/main" val="1177075792"/>
                    </a:ext>
                  </a:extLst>
                </a:gridCol>
                <a:gridCol w="2491880">
                  <a:extLst>
                    <a:ext uri="{9D8B030D-6E8A-4147-A177-3AD203B41FA5}">
                      <a16:colId xmlns:a16="http://schemas.microsoft.com/office/drawing/2014/main" val="2777186879"/>
                    </a:ext>
                  </a:extLst>
                </a:gridCol>
                <a:gridCol w="2491880">
                  <a:extLst>
                    <a:ext uri="{9D8B030D-6E8A-4147-A177-3AD203B41FA5}">
                      <a16:colId xmlns:a16="http://schemas.microsoft.com/office/drawing/2014/main" val="466145074"/>
                    </a:ext>
                  </a:extLst>
                </a:gridCol>
              </a:tblGrid>
              <a:tr h="443101">
                <a:tc>
                  <a:txBody>
                    <a:bodyPr/>
                    <a:lstStyle/>
                    <a:p>
                      <a:pPr algn="ctr" fontAlgn="ctr"/>
                      <a:r>
                        <a:rPr lang="en-US" sz="1400" u="none" strike="noStrike">
                          <a:solidFill>
                            <a:schemeClr val="bg1"/>
                          </a:solidFill>
                          <a:effectLst/>
                          <a:latin typeface="+mn-lt"/>
                        </a:rPr>
                        <a:t>INTERFACE</a:t>
                      </a:r>
                      <a:endParaRPr lang="en-US" sz="1400" b="1" i="0" u="none" strike="noStrike">
                        <a:solidFill>
                          <a:schemeClr val="bg1"/>
                        </a:solidFill>
                        <a:effectLst/>
                        <a:latin typeface="+mn-lt"/>
                      </a:endParaRPr>
                    </a:p>
                  </a:txBody>
                  <a:tcPr marL="7550" marR="7550" marT="7550" marB="0" anchor="ctr">
                    <a:solidFill>
                      <a:schemeClr val="tx2"/>
                    </a:solidFill>
                  </a:tcPr>
                </a:tc>
                <a:tc>
                  <a:txBody>
                    <a:bodyPr/>
                    <a:lstStyle/>
                    <a:p>
                      <a:pPr algn="ctr" fontAlgn="ctr"/>
                      <a:r>
                        <a:rPr lang="en-US" sz="1400" b="0" i="0" u="none" strike="noStrike" cap="none" spc="0" baseline="0">
                          <a:solidFill>
                            <a:schemeClr val="bg1"/>
                          </a:solidFill>
                          <a:effectLst/>
                          <a:uFillTx/>
                          <a:latin typeface="+mn-lt"/>
                          <a:ea typeface="+mn-ea"/>
                          <a:cs typeface="+mn-cs"/>
                          <a:sym typeface="Intel Clear"/>
                        </a:rPr>
                        <a:t>Devices in LP5x T3 RVP</a:t>
                      </a:r>
                    </a:p>
                  </a:txBody>
                  <a:tcPr marL="7550" marR="7550" marT="7550" marB="0" anchor="ctr">
                    <a:solidFill>
                      <a:schemeClr val="tx2"/>
                    </a:solidFill>
                  </a:tcPr>
                </a:tc>
                <a:tc>
                  <a:txBody>
                    <a:bodyPr/>
                    <a:lstStyle/>
                    <a:p>
                      <a:pPr algn="ctr" fontAlgn="ctr"/>
                      <a:r>
                        <a:rPr lang="en-US" sz="1400" b="0" i="0" u="none" strike="noStrike" cap="none" spc="0" baseline="0">
                          <a:solidFill>
                            <a:schemeClr val="bg1"/>
                          </a:solidFill>
                          <a:effectLst/>
                          <a:uFillTx/>
                          <a:latin typeface="+mn-lt"/>
                          <a:ea typeface="+mn-ea"/>
                          <a:cs typeface="+mn-cs"/>
                          <a:sym typeface="Intel Clear"/>
                        </a:rPr>
                        <a:t>Devices in LP5CAMM dTBT T3 RVP</a:t>
                      </a:r>
                    </a:p>
                  </a:txBody>
                  <a:tcPr marL="7550" marR="7550" marT="7550" marB="0" anchor="ctr">
                    <a:solidFill>
                      <a:schemeClr val="tx2"/>
                    </a:solidFill>
                  </a:tcPr>
                </a:tc>
                <a:tc>
                  <a:txBody>
                    <a:bodyPr/>
                    <a:lstStyle/>
                    <a:p>
                      <a:pPr algn="ctr" fontAlgn="ctr"/>
                      <a:r>
                        <a:rPr lang="en-US" sz="1400" b="0" i="0" u="none" strike="noStrike" cap="none" spc="0" baseline="0">
                          <a:solidFill>
                            <a:schemeClr val="bg1"/>
                          </a:solidFill>
                          <a:effectLst/>
                          <a:uFillTx/>
                          <a:latin typeface="+mn-lt"/>
                          <a:ea typeface="+mn-ea"/>
                          <a:cs typeface="+mn-cs"/>
                          <a:sym typeface="Intel Clear"/>
                        </a:rPr>
                        <a:t>Devices in LP5x T4 RVP</a:t>
                      </a:r>
                    </a:p>
                  </a:txBody>
                  <a:tcPr marL="7550" marR="7550" marT="7550" marB="0" anchor="ctr">
                    <a:solidFill>
                      <a:schemeClr val="tx2"/>
                    </a:solidFill>
                  </a:tcPr>
                </a:tc>
                <a:tc>
                  <a:txBody>
                    <a:bodyPr/>
                    <a:lstStyle/>
                    <a:p>
                      <a:pPr algn="ctr" fontAlgn="ctr"/>
                      <a:r>
                        <a:rPr lang="en-US" sz="1400" b="0" i="0" u="none" strike="noStrike" cap="none" spc="0" baseline="0">
                          <a:solidFill>
                            <a:schemeClr val="bg1"/>
                          </a:solidFill>
                          <a:effectLst/>
                          <a:uFillTx/>
                          <a:latin typeface="+mn-lt"/>
                          <a:ea typeface="+mn-ea"/>
                          <a:cs typeface="+mn-cs"/>
                          <a:sym typeface="Intel Clear"/>
                        </a:rPr>
                        <a:t>Devices in DDR5 SODIMM RVP</a:t>
                      </a:r>
                    </a:p>
                  </a:txBody>
                  <a:tcPr marL="7550" marR="7550" marT="7550" marB="0" anchor="ctr">
                    <a:solidFill>
                      <a:schemeClr val="tx2"/>
                    </a:solidFill>
                  </a:tcPr>
                </a:tc>
                <a:extLst>
                  <a:ext uri="{0D108BD9-81ED-4DB2-BD59-A6C34878D82A}">
                    <a16:rowId xmlns:a16="http://schemas.microsoft.com/office/drawing/2014/main" val="1878296260"/>
                  </a:ext>
                </a:extLst>
              </a:tr>
              <a:tr h="327957">
                <a:tc rowSpan="3">
                  <a:txBody>
                    <a:bodyPr/>
                    <a:lstStyle/>
                    <a:p>
                      <a:pPr algn="l" fontAlgn="ctr"/>
                      <a:r>
                        <a:rPr lang="en-US" sz="1200" b="1" u="none" strike="noStrike">
                          <a:solidFill>
                            <a:schemeClr val="bg2"/>
                          </a:solidFill>
                          <a:effectLst/>
                          <a:latin typeface="+mn-lt"/>
                        </a:rPr>
                        <a:t>LPSS I2C0/I3C0</a:t>
                      </a: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b="0" i="0" u="none" strike="noStrike">
                          <a:solidFill>
                            <a:srgbClr val="000000"/>
                          </a:solidFill>
                          <a:effectLst/>
                          <a:latin typeface="+mn-lt"/>
                        </a:rPr>
                        <a:t>1x4 HDR (as I3C0)</a:t>
                      </a:r>
                    </a:p>
                  </a:txBody>
                  <a:tcPr marL="7550" marR="7550" marT="7550" marB="0" anchor="ct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1x4 HDR (as I3C0)</a:t>
                      </a:r>
                    </a:p>
                  </a:txBody>
                  <a:tcPr marL="7550" marR="7550" marT="7550" marB="0" anchor="ctr"/>
                </a:tc>
                <a:tc>
                  <a:txBody>
                    <a:bodyPr/>
                    <a:lstStyle/>
                    <a:p>
                      <a:pPr algn="ctr" fontAlgn="ctr"/>
                      <a:r>
                        <a:rPr lang="en-US" sz="1200" b="0" i="0" u="none" strike="noStrike">
                          <a:solidFill>
                            <a:srgbClr val="000000"/>
                          </a:solidFill>
                          <a:effectLst/>
                          <a:latin typeface="+mn-lt"/>
                        </a:rPr>
                        <a:t>1x4 HDR (as I3C0)</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mn-lt"/>
                        </a:rPr>
                        <a:t>1x4 HDR (as I3C0)</a:t>
                      </a:r>
                    </a:p>
                  </a:txBody>
                  <a:tcPr marL="7550" marR="7550" marT="7550" marB="0" anchor="ctr"/>
                </a:tc>
                <a:extLst>
                  <a:ext uri="{0D108BD9-81ED-4DB2-BD59-A6C34878D82A}">
                    <a16:rowId xmlns:a16="http://schemas.microsoft.com/office/drawing/2014/main" val="1950500066"/>
                  </a:ext>
                </a:extLst>
              </a:tr>
              <a:tr h="235499">
                <a:tc vMerge="1">
                  <a:txBody>
                    <a:bodyPr/>
                    <a:lstStyle/>
                    <a:p>
                      <a:endParaRPr lang="en-US"/>
                    </a:p>
                  </a:txBody>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u="none" strike="noStrike">
                          <a:solidFill>
                            <a:srgbClr val="FF0000"/>
                          </a:solidFill>
                          <a:effectLst/>
                          <a:latin typeface="+mn-lt"/>
                        </a:rPr>
                        <a:t>SPD</a:t>
                      </a:r>
                    </a:p>
                  </a:txBody>
                  <a:tcPr marL="7550" marR="7550" marT="7550" marB="0" anchor="ctr"/>
                </a:tc>
                <a:tc>
                  <a:txBody>
                    <a:bodyPr/>
                    <a:lstStyle/>
                    <a:p>
                      <a:pPr algn="ctr" fontAlgn="ctr"/>
                      <a:r>
                        <a:rPr lang="en-US" sz="1200" b="0" i="0" u="none" strike="noStrike">
                          <a:solidFill>
                            <a:srgbClr val="FF0000"/>
                          </a:solidFill>
                          <a:effectLst/>
                          <a:latin typeface="+mn-lt"/>
                        </a:rPr>
                        <a:t>Memory SPD</a:t>
                      </a:r>
                    </a:p>
                  </a:txBody>
                  <a:tcPr marL="7550" marR="7550" marT="7550" marB="0" anchor="ctr"/>
                </a:tc>
                <a:tc>
                  <a:txBody>
                    <a:bodyPr/>
                    <a:lstStyle/>
                    <a:p>
                      <a:pPr algn="ctr" fontAlgn="ctr"/>
                      <a:r>
                        <a:rPr lang="en-US" sz="1200" u="none" strike="noStrike">
                          <a:solidFill>
                            <a:srgbClr val="FF0000"/>
                          </a:solidFill>
                          <a:effectLst/>
                          <a:latin typeface="+mn-lt"/>
                        </a:rPr>
                        <a:t>SPD</a:t>
                      </a:r>
                      <a:endParaRPr lang="en-US" sz="1200" b="0" i="0" u="none" strike="noStrike">
                        <a:solidFill>
                          <a:srgbClr val="FF0000"/>
                        </a:solidFill>
                        <a:effectLst/>
                        <a:latin typeface="+mn-lt"/>
                      </a:endParaRPr>
                    </a:p>
                  </a:txBody>
                  <a:tcPr marL="7550" marR="7550" marT="7550" marB="0" anchor="ctr"/>
                </a:tc>
                <a:tc>
                  <a:txBody>
                    <a:bodyPr/>
                    <a:lstStyle/>
                    <a:p>
                      <a:pPr algn="ctr" fontAlgn="ctr"/>
                      <a:r>
                        <a:rPr lang="en-US" sz="1200" b="0" i="0" u="none" strike="noStrike">
                          <a:solidFill>
                            <a:srgbClr val="FF0000"/>
                          </a:solidFill>
                          <a:effectLst/>
                          <a:latin typeface="+mn-lt"/>
                        </a:rPr>
                        <a:t>Memory SPD</a:t>
                      </a:r>
                    </a:p>
                  </a:txBody>
                  <a:tcPr marL="7550" marR="7550" marT="7550" marB="0" anchor="ctr"/>
                </a:tc>
                <a:extLst>
                  <a:ext uri="{0D108BD9-81ED-4DB2-BD59-A6C34878D82A}">
                    <a16:rowId xmlns:a16="http://schemas.microsoft.com/office/drawing/2014/main" val="3128371336"/>
                  </a:ext>
                </a:extLst>
              </a:tr>
              <a:tr h="317751">
                <a:tc vMerge="1">
                  <a:txBody>
                    <a:bodyPr/>
                    <a:lstStyle/>
                    <a:p>
                      <a:endParaRPr lang="en-US"/>
                    </a:p>
                  </a:txBody>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 </a:t>
                      </a:r>
                      <a:r>
                        <a:rPr lang="en-US" sz="1200" u="none" strike="noStrike">
                          <a:effectLst/>
                          <a:latin typeface="+mn-lt"/>
                        </a:rPr>
                        <a:t> </a:t>
                      </a:r>
                      <a:r>
                        <a:rPr lang="en-US" sz="1200" u="none" strike="noStrike">
                          <a:solidFill>
                            <a:srgbClr val="FF0000"/>
                          </a:solidFill>
                          <a:effectLst/>
                          <a:latin typeface="+mn-lt"/>
                        </a:rPr>
                        <a:t>MECC AIC (as I3C0)</a:t>
                      </a:r>
                    </a:p>
                  </a:txBody>
                  <a:tcPr marL="7550" marR="7550" marT="7550" marB="0" anchor="ctr"/>
                </a:tc>
                <a:tc>
                  <a:txBody>
                    <a:bodyPr/>
                    <a:lstStyle/>
                    <a:p>
                      <a:pPr algn="ctr" fontAlgn="ctr"/>
                      <a:r>
                        <a:rPr lang="en-US" sz="1200" b="0" i="0" u="none" strike="noStrike">
                          <a:solidFill>
                            <a:srgbClr val="FF0000"/>
                          </a:solidFill>
                          <a:effectLst/>
                          <a:latin typeface="+mn-lt"/>
                        </a:rPr>
                        <a:t>DP MUX</a:t>
                      </a:r>
                    </a:p>
                  </a:txBody>
                  <a:tcPr marL="7550" marR="7550" marT="7550" marB="0" anchor="ctr"/>
                </a:tc>
                <a:tc>
                  <a:txBody>
                    <a:bodyPr/>
                    <a:lstStyle/>
                    <a:p>
                      <a:pPr algn="ctr" fontAlgn="ctr"/>
                      <a:endParaRPr lang="en-US" sz="1200" b="0" i="0" u="none" strike="noStrike">
                        <a:solidFill>
                          <a:srgbClr val="FF0000"/>
                        </a:solidFill>
                        <a:effectLst/>
                        <a:latin typeface="+mn-lt"/>
                      </a:endParaRPr>
                    </a:p>
                  </a:txBody>
                  <a:tcPr marL="7550" marR="7550" marT="7550" marB="0" anchor="ctr">
                    <a:solidFill>
                      <a:schemeClr val="bg1">
                        <a:lumMod val="75000"/>
                      </a:schemeClr>
                    </a:solidFill>
                  </a:tcPr>
                </a:tc>
                <a:tc>
                  <a:txBody>
                    <a:bodyPr/>
                    <a:lstStyle/>
                    <a:p>
                      <a:pPr algn="ctr" fontAlgn="ctr"/>
                      <a:endParaRPr lang="en-US" sz="1200" b="0" i="0" u="none" strike="noStrike">
                        <a:solidFill>
                          <a:srgbClr val="FF0000"/>
                        </a:solidFill>
                        <a:effectLst/>
                        <a:latin typeface="+mn-lt"/>
                      </a:endParaRPr>
                    </a:p>
                  </a:txBody>
                  <a:tcPr marL="7550" marR="7550" marT="7550" marB="0" anchor="ctr">
                    <a:solidFill>
                      <a:schemeClr val="bg1">
                        <a:lumMod val="75000"/>
                      </a:schemeClr>
                    </a:solidFill>
                  </a:tcPr>
                </a:tc>
                <a:extLst>
                  <a:ext uri="{0D108BD9-81ED-4DB2-BD59-A6C34878D82A}">
                    <a16:rowId xmlns:a16="http://schemas.microsoft.com/office/drawing/2014/main" val="4172414327"/>
                  </a:ext>
                </a:extLst>
              </a:tr>
              <a:tr h="344748">
                <a:tc rowSpan="4">
                  <a:txBody>
                    <a:bodyPr/>
                    <a:lstStyle/>
                    <a:p>
                      <a:pPr algn="l" fontAlgn="ctr"/>
                      <a:r>
                        <a:rPr lang="en-US" sz="1200" b="1" u="none" strike="noStrike">
                          <a:solidFill>
                            <a:schemeClr val="bg2"/>
                          </a:solidFill>
                          <a:effectLst/>
                          <a:latin typeface="+mn-lt"/>
                        </a:rPr>
                        <a:t>LPSS I2C1/I3C1</a:t>
                      </a: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CRD CONN-1 (as I2C1)</a:t>
                      </a:r>
                    </a:p>
                  </a:txBody>
                  <a:tcPr marL="7550" marR="7550" marT="7550" marB="0" anchor="ct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CRD CONN-1 (as I2C1)</a:t>
                      </a:r>
                    </a:p>
                  </a:txBody>
                  <a:tcPr marL="7550" marR="7550" marT="7550" marB="0" anchor="ct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CRD CONN-1 (as I2C1)</a:t>
                      </a:r>
                    </a:p>
                  </a:txBody>
                  <a:tcPr marL="7550" marR="7550" marT="7550" marB="0" anchor="ctr"/>
                </a:tc>
                <a:tc>
                  <a:txBody>
                    <a:bodyPr/>
                    <a:lstStyle/>
                    <a:p>
                      <a:pPr algn="ctr" fontAlgn="ctr"/>
                      <a:r>
                        <a:rPr lang="en-US" sz="1200" b="0" i="0" u="none" strike="noStrike">
                          <a:solidFill>
                            <a:srgbClr val="000000"/>
                          </a:solidFill>
                          <a:effectLst/>
                          <a:latin typeface="+mn-lt"/>
                        </a:rPr>
                        <a:t>CRD CONN -1 (as I2C1)</a:t>
                      </a:r>
                    </a:p>
                  </a:txBody>
                  <a:tcPr marL="7550" marR="7550" marT="7550" marB="0" anchor="ctr"/>
                </a:tc>
                <a:extLst>
                  <a:ext uri="{0D108BD9-81ED-4DB2-BD59-A6C34878D82A}">
                    <a16:rowId xmlns:a16="http://schemas.microsoft.com/office/drawing/2014/main" val="755350477"/>
                  </a:ext>
                </a:extLst>
              </a:tr>
              <a:tr h="155190">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algn="ctr"/>
                      <a:r>
                        <a:rPr lang="en-US" sz="1200" b="0" i="0" u="none" strike="noStrike">
                          <a:solidFill>
                            <a:srgbClr val="000000"/>
                          </a:solidFill>
                          <a:effectLst/>
                          <a:latin typeface="+mn-lt"/>
                        </a:rPr>
                        <a:t>SV HDR</a:t>
                      </a:r>
                      <a:endParaRPr lang="en-US"/>
                    </a:p>
                  </a:txBody>
                  <a:tcPr marL="7550" marR="7550" marT="755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0" i="0" u="none" strike="noStrike" cap="none" spc="0" baseline="0">
                          <a:solidFill>
                            <a:srgbClr val="FF0000"/>
                          </a:solidFill>
                          <a:effectLst/>
                          <a:uFillTx/>
                          <a:latin typeface="+mn-lt"/>
                          <a:ea typeface="+mn-ea"/>
                          <a:cs typeface="+mn-cs"/>
                          <a:sym typeface="Intel Clear"/>
                        </a:rPr>
                        <a:t>SV HDR</a:t>
                      </a:r>
                    </a:p>
                  </a:txBody>
                  <a:tcPr marL="7550" marR="7550" marT="755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0" i="0" u="none" strike="noStrike" cap="none" spc="0" baseline="0">
                          <a:solidFill>
                            <a:srgbClr val="FF0000"/>
                          </a:solidFill>
                          <a:effectLst/>
                          <a:uFillTx/>
                          <a:latin typeface="+mn-lt"/>
                          <a:ea typeface="+mn-ea"/>
                          <a:cs typeface="+mn-cs"/>
                          <a:sym typeface="Intel Clear"/>
                        </a:rPr>
                        <a:t>SV HDR</a:t>
                      </a:r>
                    </a:p>
                  </a:txBody>
                  <a:tcPr marL="7550" marR="7550" marT="7550" marB="0" anchor="ctr"/>
                </a:tc>
                <a:tc>
                  <a:txBody>
                    <a:bodyPr/>
                    <a:lstStyle/>
                    <a:p>
                      <a:pPr algn="ctr"/>
                      <a:r>
                        <a:rPr lang="en-US" sz="1200" b="0" i="0" u="none" strike="noStrike" cap="none" spc="0" baseline="0">
                          <a:solidFill>
                            <a:srgbClr val="FF0000"/>
                          </a:solidFill>
                          <a:effectLst/>
                          <a:uFillTx/>
                          <a:latin typeface="+mn-lt"/>
                          <a:ea typeface="+mn-ea"/>
                          <a:cs typeface="+mn-cs"/>
                          <a:sym typeface="Intel Clear"/>
                        </a:rPr>
                        <a:t>SV HDR</a:t>
                      </a:r>
                    </a:p>
                  </a:txBody>
                  <a:tcPr marL="7550" marR="7550" marT="7550" marB="0" anchor="ctr"/>
                </a:tc>
                <a:extLst>
                  <a:ext uri="{0D108BD9-81ED-4DB2-BD59-A6C34878D82A}">
                    <a16:rowId xmlns:a16="http://schemas.microsoft.com/office/drawing/2014/main" val="2675377411"/>
                  </a:ext>
                </a:extLst>
              </a:tr>
              <a:tr h="325810">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algn="ctr"/>
                      <a:r>
                        <a:rPr lang="en-US" sz="1200" b="0" i="0" u="none" strike="noStrike" cap="none" spc="0" baseline="0">
                          <a:solidFill>
                            <a:srgbClr val="FF0000"/>
                          </a:solidFill>
                          <a:effectLst/>
                          <a:uFillTx/>
                          <a:latin typeface="+mn-lt"/>
                          <a:ea typeface="+mn-ea"/>
                          <a:cs typeface="+mn-cs"/>
                          <a:sym typeface="Intel Clear"/>
                        </a:rPr>
                        <a:t>1x4 HDR (as I3C1)</a:t>
                      </a:r>
                      <a:endParaRPr lang="en-US"/>
                    </a:p>
                  </a:txBody>
                  <a:tcPr marL="7550" marR="7550" marT="7550" marB="0" anchor="ctr"/>
                </a:tc>
                <a:tc>
                  <a:txBody>
                    <a:bodyPr/>
                    <a:lstStyle/>
                    <a:p>
                      <a:pPr algn="ctr"/>
                      <a:r>
                        <a:rPr lang="en-US" sz="1200" b="0" i="0" u="none" strike="noStrike" cap="none" spc="0" baseline="0">
                          <a:solidFill>
                            <a:srgbClr val="FF0000"/>
                          </a:solidFill>
                          <a:effectLst/>
                          <a:uFillTx/>
                          <a:latin typeface="+mn-lt"/>
                          <a:ea typeface="+mn-ea"/>
                          <a:cs typeface="+mn-cs"/>
                          <a:sym typeface="Intel Clear"/>
                        </a:rPr>
                        <a:t>1X4 HDR</a:t>
                      </a:r>
                    </a:p>
                  </a:txBody>
                  <a:tcPr marL="7550" marR="7550" marT="7550" marB="0" anchor="ctr"/>
                </a:tc>
                <a:tc>
                  <a:txBody>
                    <a:bodyPr/>
                    <a:lstStyle/>
                    <a:p>
                      <a:pPr algn="ctr"/>
                      <a:r>
                        <a:rPr lang="en-US" sz="1200" b="0" i="0" u="none" strike="noStrike" cap="none" spc="0" baseline="0">
                          <a:solidFill>
                            <a:srgbClr val="FF0000"/>
                          </a:solidFill>
                          <a:effectLst/>
                          <a:uFillTx/>
                          <a:latin typeface="+mn-lt"/>
                          <a:ea typeface="+mn-ea"/>
                          <a:cs typeface="+mn-cs"/>
                          <a:sym typeface="Intel Clear"/>
                        </a:rPr>
                        <a:t>1X4 HDR</a:t>
                      </a:r>
                    </a:p>
                  </a:txBody>
                  <a:tcPr marL="7550" marR="7550" marT="755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b="0" i="0" u="none" strike="noStrike" cap="none" spc="0" baseline="0">
                          <a:solidFill>
                            <a:srgbClr val="FF0000"/>
                          </a:solidFill>
                          <a:effectLst/>
                          <a:uFillTx/>
                          <a:latin typeface="+mn-lt"/>
                          <a:ea typeface="+mn-ea"/>
                          <a:cs typeface="+mn-cs"/>
                          <a:sym typeface="Intel Clear"/>
                        </a:rPr>
                        <a:t>1X4 HDR</a:t>
                      </a:r>
                    </a:p>
                  </a:txBody>
                  <a:tcPr marL="7550" marR="7550" marT="7550" marB="0" anchor="ctr"/>
                </a:tc>
                <a:extLst>
                  <a:ext uri="{0D108BD9-81ED-4DB2-BD59-A6C34878D82A}">
                    <a16:rowId xmlns:a16="http://schemas.microsoft.com/office/drawing/2014/main" val="468752801"/>
                  </a:ext>
                </a:extLst>
              </a:tr>
              <a:tr h="309219">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u="none" strike="noStrike">
                          <a:solidFill>
                            <a:srgbClr val="FF0000"/>
                          </a:solidFill>
                          <a:effectLst/>
                          <a:latin typeface="+mn-lt"/>
                        </a:rPr>
                        <a:t>MECC AIC (as I3C1)</a:t>
                      </a:r>
                    </a:p>
                  </a:txBody>
                  <a:tcPr marL="7550" marR="7550" marT="7550" marB="0" anchor="ctr"/>
                </a:tc>
                <a:tc>
                  <a:txBody>
                    <a:bodyPr/>
                    <a:lstStyle/>
                    <a:p>
                      <a:pPr algn="ctr"/>
                      <a:endParaRPr lang="en-US"/>
                    </a:p>
                  </a:txBody>
                  <a:tcPr marL="7550" marR="7550" marT="7550" marB="0" anchor="ctr">
                    <a:solidFill>
                      <a:schemeClr val="bg1">
                        <a:lumMod val="75000"/>
                      </a:schemeClr>
                    </a:solidFill>
                  </a:tcPr>
                </a:tc>
                <a:tc>
                  <a:txBody>
                    <a:bodyPr/>
                    <a:lstStyle/>
                    <a:p>
                      <a:pPr algn="ctr"/>
                      <a:endParaRPr lang="en-US"/>
                    </a:p>
                  </a:txBody>
                  <a:tcPr marL="7550" marR="7550" marT="7550" marB="0" anchor="ctr">
                    <a:solidFill>
                      <a:schemeClr val="bg1">
                        <a:lumMod val="75000"/>
                      </a:schemeClr>
                    </a:solidFill>
                  </a:tcPr>
                </a:tc>
                <a:tc>
                  <a:txBody>
                    <a:bodyPr/>
                    <a:lstStyle/>
                    <a:p>
                      <a:pPr algn="ctr"/>
                      <a:endParaRPr lang="en-US"/>
                    </a:p>
                  </a:txBody>
                  <a:tcPr marL="7550" marR="7550" marT="7550" marB="0" anchor="ctr">
                    <a:solidFill>
                      <a:schemeClr val="bg1">
                        <a:lumMod val="75000"/>
                      </a:schemeClr>
                    </a:solidFill>
                  </a:tcPr>
                </a:tc>
                <a:extLst>
                  <a:ext uri="{0D108BD9-81ED-4DB2-BD59-A6C34878D82A}">
                    <a16:rowId xmlns:a16="http://schemas.microsoft.com/office/drawing/2014/main" val="2277547611"/>
                  </a:ext>
                </a:extLst>
              </a:tr>
              <a:tr h="452001">
                <a:tc rowSpan="3">
                  <a:txBody>
                    <a:bodyPr/>
                    <a:lstStyle/>
                    <a:p>
                      <a:pPr algn="l" fontAlgn="ctr"/>
                      <a:r>
                        <a:rPr lang="en-US" sz="1200" b="1" u="none" strike="noStrike">
                          <a:solidFill>
                            <a:schemeClr val="bg2"/>
                          </a:solidFill>
                          <a:effectLst/>
                          <a:latin typeface="+mn-lt"/>
                        </a:rPr>
                        <a:t>LPSS I2C2</a:t>
                      </a: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b="0" i="0" u="none" strike="noStrike" cap="none" spc="0" baseline="0">
                          <a:solidFill>
                            <a:srgbClr val="000000"/>
                          </a:solidFill>
                          <a:effectLst/>
                          <a:uFillTx/>
                          <a:latin typeface="+mn-lt"/>
                          <a:ea typeface="+mn-ea"/>
                          <a:cs typeface="+mn-cs"/>
                          <a:sym typeface="Intel Clear"/>
                        </a:rPr>
                        <a:t>CRD CONN-2 (as I2C2)</a:t>
                      </a:r>
                    </a:p>
                  </a:txBody>
                  <a:tcPr marL="7550" marR="7550" marT="7550" marB="0" anchor="ct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CRD CONN-2 (as I2C2)</a:t>
                      </a:r>
                    </a:p>
                  </a:txBody>
                  <a:tcPr marL="7550" marR="7550" marT="7550" marB="0" anchor="ct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CRD CONN-2 (as I2C2)</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chemeClr val="tx1"/>
                          </a:solidFill>
                          <a:effectLst/>
                          <a:uFillTx/>
                          <a:latin typeface="+mn-lt"/>
                          <a:ea typeface="+mn-ea"/>
                          <a:cs typeface="+mn-cs"/>
                          <a:sym typeface="Intel Clear"/>
                        </a:rPr>
                        <a:t>CRD CONN-2 (as I2C2)</a:t>
                      </a:r>
                    </a:p>
                  </a:txBody>
                  <a:tcPr marL="7550" marR="7550" marT="7550" marB="0" anchor="ctr"/>
                </a:tc>
                <a:extLst>
                  <a:ext uri="{0D108BD9-81ED-4DB2-BD59-A6C34878D82A}">
                    <a16:rowId xmlns:a16="http://schemas.microsoft.com/office/drawing/2014/main" val="4148027801"/>
                  </a:ext>
                </a:extLst>
              </a:tr>
              <a:tr h="452001">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M.2 WLAN  (as CNV_MFUART2)</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M.2 WLAN (as CNV_MFUART2)</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M.2 WLAN (as CNV_MFUART2)</a:t>
                      </a: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M.2 WLAN  (as CNV_MFUART2)</a:t>
                      </a:r>
                    </a:p>
                  </a:txBody>
                  <a:tcPr marL="7550" marR="7550" marT="7550" marB="0" anchor="ctr"/>
                </a:tc>
                <a:extLst>
                  <a:ext uri="{0D108BD9-81ED-4DB2-BD59-A6C34878D82A}">
                    <a16:rowId xmlns:a16="http://schemas.microsoft.com/office/drawing/2014/main" val="619304197"/>
                  </a:ext>
                </a:extLst>
              </a:tr>
              <a:tr h="340649">
                <a:tc vMerge="1">
                  <a:txBody>
                    <a:bodyPr/>
                    <a:lstStyle/>
                    <a:p>
                      <a:pPr algn="l" fontAlgn="ctr"/>
                      <a:endParaRPr lang="en-US" sz="1200" b="1" i="0" u="none" strike="noStrike">
                        <a:solidFill>
                          <a:schemeClr val="bg2"/>
                        </a:solidFill>
                        <a:effectLst/>
                        <a:latin typeface="+mn-lt"/>
                      </a:endParaRPr>
                    </a:p>
                  </a:txBody>
                  <a:tcPr marL="7550" marR="7550" marT="7550" marB="0" anchor="ct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Mod TCSS AIC TCP2/3,PD AIC TCP0 &amp; TCP1 (For Chrome)</a:t>
                      </a:r>
                    </a:p>
                  </a:txBody>
                  <a:tcPr marL="7550" marR="7550" marT="7550" marB="0" anchor="ctr"/>
                </a:tc>
                <a:tc>
                  <a:txBody>
                    <a:bodyPr/>
                    <a:lstStyle/>
                    <a:p>
                      <a:pPr algn="ctr" fontAlgn="ctr"/>
                      <a:endParaRPr lang="en-US" sz="1200" b="0" i="0" u="none" strike="noStrike">
                        <a:solidFill>
                          <a:srgbClr val="FF0000"/>
                        </a:solidFill>
                        <a:effectLst/>
                        <a:latin typeface="+mn-lt"/>
                      </a:endParaRPr>
                    </a:p>
                  </a:txBody>
                  <a:tcPr marL="7550" marR="7550" marT="7550" marB="0" anchor="ctr">
                    <a:solidFill>
                      <a:schemeClr val="bg1">
                        <a:lumMod val="75000"/>
                      </a:schemeClr>
                    </a:solidFill>
                  </a:tcPr>
                </a:tc>
                <a:tc>
                  <a:txBody>
                    <a:bodyPr/>
                    <a:lstStyle/>
                    <a:p>
                      <a:pPr algn="ctr" fontAlgn="ctr"/>
                      <a:endParaRPr lang="en-US" sz="1200" b="0" i="0" u="none" strike="noStrike">
                        <a:solidFill>
                          <a:srgbClr val="FF0000"/>
                        </a:solidFill>
                        <a:effectLst/>
                        <a:latin typeface="+mn-lt"/>
                      </a:endParaRPr>
                    </a:p>
                  </a:txBody>
                  <a:tcPr marL="7550" marR="7550" marT="7550" marB="0" anchor="ctr">
                    <a:solidFill>
                      <a:schemeClr val="bg1">
                        <a:lumMod val="75000"/>
                      </a:schemeClr>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200" b="0" i="0" u="none" strike="noStrike">
                          <a:solidFill>
                            <a:srgbClr val="FF0000"/>
                          </a:solidFill>
                          <a:effectLst/>
                          <a:latin typeface="+mn-lt"/>
                        </a:rPr>
                        <a:t>Mod TCSS AIC TCP2/3,PD AIC TCP0 &amp; TCP1 (For Chrome)</a:t>
                      </a:r>
                    </a:p>
                  </a:txBody>
                  <a:tcPr marL="7550" marR="7550" marT="7550" marB="0" anchor="ctr"/>
                </a:tc>
                <a:extLst>
                  <a:ext uri="{0D108BD9-81ED-4DB2-BD59-A6C34878D82A}">
                    <a16:rowId xmlns:a16="http://schemas.microsoft.com/office/drawing/2014/main" val="2306176855"/>
                  </a:ext>
                </a:extLst>
              </a:tr>
              <a:tr h="235499">
                <a:tc rowSpan="5">
                  <a:txBody>
                    <a:bodyPr/>
                    <a:lstStyle/>
                    <a:p>
                      <a:pPr algn="l" fontAlgn="ctr"/>
                      <a:r>
                        <a:rPr lang="en-US" sz="1200" b="1" u="none" strike="noStrike">
                          <a:solidFill>
                            <a:schemeClr val="bg2"/>
                          </a:solidFill>
                          <a:effectLst/>
                          <a:latin typeface="+mn-lt"/>
                        </a:rPr>
                        <a:t>LPSS I2C3</a:t>
                      </a:r>
                      <a:endParaRPr lang="en-US" sz="1200" b="1" i="0" u="none" strike="noStrike">
                        <a:solidFill>
                          <a:schemeClr val="bg2"/>
                        </a:solidFill>
                        <a:effectLst/>
                        <a:latin typeface="+mn-lt"/>
                      </a:endParaRPr>
                    </a:p>
                  </a:txBody>
                  <a:tcPr marL="7550" marR="7550" marT="7550" marB="0" anchor="ctr"/>
                </a:tc>
                <a:tc>
                  <a:txBody>
                    <a:bodyPr/>
                    <a:lstStyle/>
                    <a:p>
                      <a:pPr algn="ctr" fontAlgn="ctr"/>
                      <a:r>
                        <a:rPr lang="en-US" sz="1200" u="none" strike="noStrike">
                          <a:effectLst/>
                          <a:latin typeface="+mn-lt"/>
                        </a:rPr>
                        <a:t>PSS</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PSS</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PSS</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PSS</a:t>
                      </a:r>
                      <a:endParaRPr lang="en-US" sz="12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787398150"/>
                  </a:ext>
                </a:extLst>
              </a:tr>
              <a:tr h="235499">
                <a:tc vMerge="1">
                  <a:txBody>
                    <a:bodyPr/>
                    <a:lstStyle/>
                    <a:p>
                      <a:endParaRPr lang="en-US"/>
                    </a:p>
                  </a:txBody>
                  <a:tcPr/>
                </a:tc>
                <a:tc>
                  <a:txBody>
                    <a:bodyPr/>
                    <a:lstStyle/>
                    <a:p>
                      <a:pPr algn="ctr" fontAlgn="ctr"/>
                      <a:r>
                        <a:rPr lang="en-US" sz="1200" b="0" i="0" u="none" strike="noStrike">
                          <a:solidFill>
                            <a:srgbClr val="000000"/>
                          </a:solidFill>
                          <a:effectLst/>
                          <a:latin typeface="+mn-lt"/>
                        </a:rPr>
                        <a:t>Audio HDR</a:t>
                      </a:r>
                    </a:p>
                  </a:txBody>
                  <a:tcPr marL="7550" marR="7550" marT="7550" marB="0" anchor="ctr"/>
                </a:tc>
                <a:tc>
                  <a:txBody>
                    <a:bodyPr/>
                    <a:lstStyle/>
                    <a:p>
                      <a:pPr algn="ctr" fontAlgn="ctr"/>
                      <a:r>
                        <a:rPr lang="en-US" sz="1200" b="0" i="0" u="none" strike="noStrike">
                          <a:solidFill>
                            <a:srgbClr val="000000"/>
                          </a:solidFill>
                          <a:effectLst/>
                          <a:latin typeface="+mn-lt"/>
                        </a:rPr>
                        <a:t>Audio HDR</a:t>
                      </a:r>
                    </a:p>
                  </a:txBody>
                  <a:tcPr marL="7550" marR="7550" marT="7550" marB="0" anchor="ctr"/>
                </a:tc>
                <a:tc>
                  <a:txBody>
                    <a:bodyPr/>
                    <a:lstStyle/>
                    <a:p>
                      <a:pPr algn="ctr" fontAlgn="ctr"/>
                      <a:r>
                        <a:rPr lang="en-US" sz="1200" b="0" i="0" u="none" strike="noStrike">
                          <a:solidFill>
                            <a:srgbClr val="000000"/>
                          </a:solidFill>
                          <a:effectLst/>
                          <a:latin typeface="+mn-lt"/>
                        </a:rPr>
                        <a:t>Audio HDR</a:t>
                      </a:r>
                    </a:p>
                  </a:txBody>
                  <a:tcPr marL="7550" marR="7550" marT="7550" marB="0" anchor="ctr"/>
                </a:tc>
                <a:tc>
                  <a:txBody>
                    <a:bodyPr/>
                    <a:lstStyle/>
                    <a:p>
                      <a:pPr algn="ctr" fontAlgn="ctr"/>
                      <a:r>
                        <a:rPr lang="en-US" sz="1200" b="0" i="0" u="none" strike="noStrike">
                          <a:solidFill>
                            <a:srgbClr val="000000"/>
                          </a:solidFill>
                          <a:effectLst/>
                          <a:latin typeface="+mn-lt"/>
                        </a:rPr>
                        <a:t>Audio HDR</a:t>
                      </a:r>
                    </a:p>
                  </a:txBody>
                  <a:tcPr marL="7550" marR="7550" marT="7550" marB="0" anchor="ctr"/>
                </a:tc>
                <a:extLst>
                  <a:ext uri="{0D108BD9-81ED-4DB2-BD59-A6C34878D82A}">
                    <a16:rowId xmlns:a16="http://schemas.microsoft.com/office/drawing/2014/main" val="1017666533"/>
                  </a:ext>
                </a:extLst>
              </a:tr>
              <a:tr h="235499">
                <a:tc vMerge="1">
                  <a:txBody>
                    <a:bodyPr/>
                    <a:lstStyle/>
                    <a:p>
                      <a:endParaRPr lang="en-US"/>
                    </a:p>
                  </a:txBody>
                  <a:tcPr/>
                </a:tc>
                <a:tc>
                  <a:txBody>
                    <a:bodyPr/>
                    <a:lstStyle/>
                    <a:p>
                      <a:pPr algn="ctr" fontAlgn="ctr"/>
                      <a:r>
                        <a:rPr lang="en-US" sz="1200" u="none" strike="noStrike">
                          <a:effectLst/>
                          <a:latin typeface="+mn-lt"/>
                        </a:rPr>
                        <a:t>Power Meter</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Power Meter</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Power Meter</a:t>
                      </a:r>
                      <a:endParaRPr lang="en-US" sz="1200" b="0" i="0" u="none" strike="noStrike">
                        <a:solidFill>
                          <a:srgbClr val="000000"/>
                        </a:solidFill>
                        <a:effectLst/>
                        <a:latin typeface="+mn-lt"/>
                      </a:endParaRPr>
                    </a:p>
                  </a:txBody>
                  <a:tcPr marL="7550" marR="7550" marT="7550" marB="0" anchor="ctr"/>
                </a:tc>
                <a:tc>
                  <a:txBody>
                    <a:bodyPr/>
                    <a:lstStyle/>
                    <a:p>
                      <a:pPr algn="ctr" fontAlgn="ctr"/>
                      <a:r>
                        <a:rPr lang="en-US" sz="1200" u="none" strike="noStrike">
                          <a:effectLst/>
                          <a:latin typeface="+mn-lt"/>
                        </a:rPr>
                        <a:t>Power Meter</a:t>
                      </a:r>
                      <a:endParaRPr lang="en-US" sz="12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4067294888"/>
                  </a:ext>
                </a:extLst>
              </a:tr>
              <a:tr h="235499">
                <a:tc vMerge="1">
                  <a:txBody>
                    <a:bodyPr/>
                    <a:lstStyle/>
                    <a:p>
                      <a:endParaRPr lang="en-US"/>
                    </a:p>
                  </a:txBody>
                  <a:tcPr/>
                </a:tc>
                <a:tc>
                  <a:txBody>
                    <a:bodyPr/>
                    <a:lstStyle/>
                    <a:p>
                      <a:pPr algn="ctr" fontAlgn="ctr"/>
                      <a:r>
                        <a:rPr lang="en-US" sz="1200" b="0" i="0" u="none" strike="noStrike">
                          <a:solidFill>
                            <a:srgbClr val="FF0000"/>
                          </a:solidFill>
                          <a:effectLst/>
                          <a:latin typeface="+mn-lt"/>
                        </a:rPr>
                        <a:t>MIPI 60</a:t>
                      </a:r>
                    </a:p>
                  </a:txBody>
                  <a:tcPr marL="7550" marR="7550" marT="7550" marB="0" anchor="ctr"/>
                </a:tc>
                <a:tc>
                  <a:txBody>
                    <a:bodyPr/>
                    <a:lstStyle/>
                    <a:p>
                      <a:pPr algn="ctr" fontAlgn="ctr"/>
                      <a:r>
                        <a:rPr lang="en-US" sz="1200" b="0" i="0" u="none" strike="noStrike">
                          <a:solidFill>
                            <a:srgbClr val="FF0000"/>
                          </a:solidFill>
                          <a:effectLst/>
                          <a:latin typeface="+mn-lt"/>
                        </a:rPr>
                        <a:t>MIPI 60</a:t>
                      </a:r>
                    </a:p>
                  </a:txBody>
                  <a:tcPr marL="7550" marR="7550" marT="7550" marB="0" anchor="ctr"/>
                </a:tc>
                <a:tc>
                  <a:txBody>
                    <a:bodyPr/>
                    <a:lstStyle/>
                    <a:p>
                      <a:pPr algn="ctr" fontAlgn="ctr"/>
                      <a:r>
                        <a:rPr lang="en-US" sz="1200" b="0" i="0" u="none" strike="noStrike">
                          <a:solidFill>
                            <a:srgbClr val="FF0000"/>
                          </a:solidFill>
                          <a:effectLst/>
                          <a:latin typeface="+mn-lt"/>
                        </a:rPr>
                        <a:t>MIPI 60</a:t>
                      </a:r>
                    </a:p>
                  </a:txBody>
                  <a:tcPr marL="7550" marR="7550" marT="7550" marB="0" anchor="ctr"/>
                </a:tc>
                <a:tc>
                  <a:txBody>
                    <a:bodyPr/>
                    <a:lstStyle/>
                    <a:p>
                      <a:pPr algn="ctr" fontAlgn="ctr"/>
                      <a:r>
                        <a:rPr lang="en-US" sz="1200" b="0" i="0" u="none" strike="noStrike">
                          <a:solidFill>
                            <a:srgbClr val="FF0000"/>
                          </a:solidFill>
                          <a:effectLst/>
                          <a:latin typeface="+mn-lt"/>
                        </a:rPr>
                        <a:t>MIPI 60</a:t>
                      </a:r>
                    </a:p>
                  </a:txBody>
                  <a:tcPr marL="7550" marR="7550" marT="7550" marB="0" anchor="ctr"/>
                </a:tc>
                <a:extLst>
                  <a:ext uri="{0D108BD9-81ED-4DB2-BD59-A6C34878D82A}">
                    <a16:rowId xmlns:a16="http://schemas.microsoft.com/office/drawing/2014/main" val="1023910382"/>
                  </a:ext>
                </a:extLst>
              </a:tr>
              <a:tr h="205664">
                <a:tc vMerge="1">
                  <a:txBody>
                    <a:bodyPr/>
                    <a:lstStyle/>
                    <a:p>
                      <a:endParaRPr lang="en-US"/>
                    </a:p>
                  </a:txBody>
                  <a:tcPr/>
                </a:tc>
                <a:tc>
                  <a:txBody>
                    <a:bodyPr/>
                    <a:lstStyle/>
                    <a:p>
                      <a:pPr algn="ctr" fontAlgn="ctr"/>
                      <a:r>
                        <a:rPr lang="en-US" sz="1200" u="none" strike="noStrike">
                          <a:solidFill>
                            <a:srgbClr val="FF0000"/>
                          </a:solidFill>
                          <a:effectLst/>
                          <a:latin typeface="+mn-lt"/>
                        </a:rPr>
                        <a:t>Touch Pad</a:t>
                      </a:r>
                      <a:endParaRPr lang="en-US" sz="1200" b="0" i="0" u="none" strike="noStrike">
                        <a:solidFill>
                          <a:srgbClr val="FF0000"/>
                        </a:solidFill>
                        <a:effectLst/>
                        <a:latin typeface="+mn-lt"/>
                      </a:endParaRPr>
                    </a:p>
                  </a:txBody>
                  <a:tcPr marL="7550" marR="7550" marT="7550" marB="0" anchor="ctr"/>
                </a:tc>
                <a:tc>
                  <a:txBody>
                    <a:bodyPr/>
                    <a:lstStyle/>
                    <a:p>
                      <a:pPr algn="ctr" fontAlgn="ctr"/>
                      <a:r>
                        <a:rPr lang="en-US" sz="1200" u="none" strike="noStrike">
                          <a:solidFill>
                            <a:srgbClr val="FF0000"/>
                          </a:solidFill>
                          <a:effectLst/>
                          <a:latin typeface="+mn-lt"/>
                        </a:rPr>
                        <a:t>Touch Pad</a:t>
                      </a:r>
                      <a:endParaRPr lang="en-US" sz="1200" b="0" i="0" u="none" strike="noStrike">
                        <a:solidFill>
                          <a:srgbClr val="FF0000"/>
                        </a:solidFill>
                        <a:effectLst/>
                        <a:latin typeface="+mn-lt"/>
                      </a:endParaRPr>
                    </a:p>
                  </a:txBody>
                  <a:tcPr marL="7550" marR="7550" marT="7550" marB="0" anchor="ctr"/>
                </a:tc>
                <a:tc>
                  <a:txBody>
                    <a:bodyPr/>
                    <a:lstStyle/>
                    <a:p>
                      <a:pPr algn="ctr" fontAlgn="ctr"/>
                      <a:r>
                        <a:rPr lang="en-US" sz="1200" u="none" strike="noStrike">
                          <a:solidFill>
                            <a:srgbClr val="FF0000"/>
                          </a:solidFill>
                          <a:effectLst/>
                          <a:latin typeface="+mn-lt"/>
                        </a:rPr>
                        <a:t>Touch Pad</a:t>
                      </a:r>
                      <a:endParaRPr lang="en-US" sz="1200" b="0" i="0" u="none" strike="noStrike">
                        <a:solidFill>
                          <a:srgbClr val="FF0000"/>
                        </a:solidFill>
                        <a:effectLst/>
                        <a:latin typeface="+mn-lt"/>
                      </a:endParaRPr>
                    </a:p>
                  </a:txBody>
                  <a:tcPr marL="7550" marR="7550" marT="7550" marB="0" anchor="ctr"/>
                </a:tc>
                <a:tc>
                  <a:txBody>
                    <a:bodyPr/>
                    <a:lstStyle/>
                    <a:p>
                      <a:pPr algn="ctr" fontAlgn="ctr"/>
                      <a:r>
                        <a:rPr lang="en-US" sz="1200" u="none" strike="noStrike">
                          <a:solidFill>
                            <a:srgbClr val="FF0000"/>
                          </a:solidFill>
                          <a:effectLst/>
                          <a:latin typeface="+mn-lt"/>
                        </a:rPr>
                        <a:t>Touch Pad</a:t>
                      </a:r>
                      <a:endParaRPr lang="en-US" sz="12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438691491"/>
                  </a:ext>
                </a:extLst>
              </a:tr>
              <a:tr h="235499">
                <a:tc>
                  <a:txBody>
                    <a:bodyPr/>
                    <a:lstStyle/>
                    <a:p>
                      <a:pPr algn="l" fontAlgn="ctr"/>
                      <a:r>
                        <a:rPr lang="en-US" sz="1200" b="1" u="none" strike="noStrike">
                          <a:solidFill>
                            <a:schemeClr val="bg2"/>
                          </a:solidFill>
                          <a:effectLst/>
                          <a:latin typeface="+mn-lt"/>
                        </a:rPr>
                        <a:t>LPSS I2C4</a:t>
                      </a:r>
                      <a:endParaRPr lang="en-US" sz="1200" b="1" i="0" u="none" strike="noStrike">
                        <a:solidFill>
                          <a:schemeClr val="bg2"/>
                        </a:solidFill>
                        <a:effectLst/>
                        <a:latin typeface="+mn-lt"/>
                      </a:endParaRPr>
                    </a:p>
                  </a:txBody>
                  <a:tcPr marL="7550" marR="7550" marT="7550" marB="0" anchor="ctr"/>
                </a:tc>
                <a:tc gridSpan="4">
                  <a:txBody>
                    <a:bodyPr/>
                    <a:lstStyle/>
                    <a:p>
                      <a:pPr algn="ctr" fontAlgn="ctr"/>
                      <a:r>
                        <a:rPr lang="en-US" sz="1200" b="0" i="0" u="none" strike="noStrike" cap="none" spc="0" baseline="0">
                          <a:solidFill>
                            <a:srgbClr val="000000"/>
                          </a:solidFill>
                          <a:effectLst/>
                          <a:highlight>
                            <a:srgbClr val="FFFF00"/>
                          </a:highlight>
                          <a:uFillTx/>
                          <a:latin typeface="+mn-lt"/>
                          <a:ea typeface="+mn-ea"/>
                          <a:cs typeface="+mn-cs"/>
                          <a:sym typeface="Intel Clear"/>
                        </a:rPr>
                        <a:t>Used as THC0_SPI1/THC_I2C0</a:t>
                      </a:r>
                    </a:p>
                  </a:txBody>
                  <a:tcPr marL="7550" marR="7550" marT="7550" marB="0" anchor="ctr">
                    <a:solidFill>
                      <a:srgbClr val="FFFF00"/>
                    </a:solidFill>
                  </a:tcPr>
                </a:tc>
                <a:tc hMerge="1">
                  <a:txBody>
                    <a:bodyPr/>
                    <a:lstStyle/>
                    <a:p>
                      <a:endParaRPr/>
                    </a:p>
                  </a:txBody>
                  <a:tcPr marL="7550" marR="7550" marT="7550" marB="0" anchor="ctr">
                    <a:solidFill>
                      <a:srgbClr val="FFFF00"/>
                    </a:solidFill>
                  </a:tcPr>
                </a:tc>
                <a:tc hMerge="1">
                  <a:txBody>
                    <a:bodyPr/>
                    <a:lstStyle/>
                    <a:p>
                      <a:endParaRPr/>
                    </a:p>
                  </a:txBody>
                  <a:tcPr marL="7550" marR="7550" marT="7550" marB="0" anchor="ctr">
                    <a:solidFill>
                      <a:srgbClr val="FFFF00"/>
                    </a:solidFill>
                  </a:tcPr>
                </a:tc>
                <a:tc hMerge="1">
                  <a:txBody>
                    <a:bodyPr/>
                    <a:lstStyle/>
                    <a:p>
                      <a:endParaRPr/>
                    </a:p>
                  </a:txBody>
                  <a:tcPr marL="7550" marR="7550" marT="7550" marB="0" anchor="ctr">
                    <a:solidFill>
                      <a:srgbClr val="FFFF00"/>
                    </a:solidFill>
                  </a:tcPr>
                </a:tc>
                <a:extLst>
                  <a:ext uri="{0D108BD9-81ED-4DB2-BD59-A6C34878D82A}">
                    <a16:rowId xmlns:a16="http://schemas.microsoft.com/office/drawing/2014/main" val="2033644158"/>
                  </a:ext>
                </a:extLst>
              </a:tr>
              <a:tr h="235499">
                <a:tc>
                  <a:txBody>
                    <a:bodyPr/>
                    <a:lstStyle/>
                    <a:p>
                      <a:pPr algn="l" fontAlgn="ctr"/>
                      <a:r>
                        <a:rPr lang="en-US" sz="1200" b="1" u="none" strike="noStrike">
                          <a:solidFill>
                            <a:schemeClr val="bg2"/>
                          </a:solidFill>
                          <a:effectLst/>
                          <a:latin typeface="+mn-lt"/>
                        </a:rPr>
                        <a:t>LPSS I2C5</a:t>
                      </a:r>
                      <a:endParaRPr lang="en-US" sz="1200" b="1" i="0" u="none" strike="noStrike">
                        <a:solidFill>
                          <a:schemeClr val="bg2"/>
                        </a:solidFill>
                        <a:effectLst/>
                        <a:latin typeface="+mn-lt"/>
                      </a:endParaRPr>
                    </a:p>
                  </a:txBody>
                  <a:tcPr marL="7550" marR="7550" marT="7550" marB="0" anchor="ctr"/>
                </a:tc>
                <a:tc gridSpan="4">
                  <a:txBody>
                    <a:bodyPr/>
                    <a:lstStyle/>
                    <a:p>
                      <a:pPr algn="ctr" fontAlgn="ctr"/>
                      <a:r>
                        <a:rPr lang="en-US" sz="1200" b="0" i="0" u="none" strike="noStrike" cap="none" spc="0" baseline="0">
                          <a:solidFill>
                            <a:srgbClr val="000000"/>
                          </a:solidFill>
                          <a:effectLst/>
                          <a:highlight>
                            <a:srgbClr val="FFFF00"/>
                          </a:highlight>
                          <a:uFillTx/>
                          <a:latin typeface="+mn-lt"/>
                          <a:ea typeface="+mn-ea"/>
                          <a:cs typeface="+mn-cs"/>
                          <a:sym typeface="Intel Clear"/>
                        </a:rPr>
                        <a:t>Used as THC1_SPI2/THC_I2C1</a:t>
                      </a:r>
                    </a:p>
                  </a:txBody>
                  <a:tcPr marL="7550" marR="7550" marT="7550" marB="0" anchor="ctr">
                    <a:solidFill>
                      <a:srgbClr val="FFFF00"/>
                    </a:solidFill>
                  </a:tcPr>
                </a:tc>
                <a:tc hMerge="1">
                  <a:txBody>
                    <a:bodyPr/>
                    <a:lstStyle/>
                    <a:p>
                      <a:endParaRPr/>
                    </a:p>
                  </a:txBody>
                  <a:tcPr marL="7550" marR="7550" marT="7550" marB="0" anchor="ctr">
                    <a:solidFill>
                      <a:srgbClr val="FFFF00"/>
                    </a:solidFill>
                  </a:tcPr>
                </a:tc>
                <a:tc hMerge="1">
                  <a:txBody>
                    <a:bodyPr/>
                    <a:lstStyle/>
                    <a:p>
                      <a:endParaRPr/>
                    </a:p>
                  </a:txBody>
                  <a:tcPr marL="7550" marR="7550" marT="7550" marB="0" anchor="ctr">
                    <a:solidFill>
                      <a:srgbClr val="FFFF00"/>
                    </a:solidFill>
                  </a:tcPr>
                </a:tc>
                <a:tc hMerge="1">
                  <a:txBody>
                    <a:bodyPr/>
                    <a:lstStyle/>
                    <a:p>
                      <a:endParaRPr/>
                    </a:p>
                  </a:txBody>
                  <a:tcPr marL="7550" marR="7550" marT="7550" marB="0" anchor="ctr">
                    <a:solidFill>
                      <a:srgbClr val="FFFF00"/>
                    </a:solidFill>
                  </a:tcPr>
                </a:tc>
                <a:extLst>
                  <a:ext uri="{0D108BD9-81ED-4DB2-BD59-A6C34878D82A}">
                    <a16:rowId xmlns:a16="http://schemas.microsoft.com/office/drawing/2014/main" val="1787001830"/>
                  </a:ext>
                </a:extLst>
              </a:tr>
            </a:tbl>
          </a:graphicData>
        </a:graphic>
      </p:graphicFrame>
      <p:sp>
        <p:nvSpPr>
          <p:cNvPr id="5" name="Title 1">
            <a:extLst>
              <a:ext uri="{FF2B5EF4-FFF2-40B4-BE49-F238E27FC236}">
                <a16:creationId xmlns:a16="http://schemas.microsoft.com/office/drawing/2014/main" id="{30F410D6-F7B1-4FCF-8730-D2BD3BAFABE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PTL</a:t>
            </a:r>
            <a:r>
              <a:rPr lang="en-US" sz="4000"/>
              <a:t> </a:t>
            </a:r>
            <a:r>
              <a:rPr lang="en-US"/>
              <a:t>UH</a:t>
            </a:r>
            <a:r>
              <a:rPr lang="en-US" sz="4000"/>
              <a:t> RVP : LPSS I2C Devices Mapping</a:t>
            </a:r>
          </a:p>
        </p:txBody>
      </p:sp>
    </p:spTree>
    <p:extLst>
      <p:ext uri="{BB962C8B-B14F-4D97-AF65-F5344CB8AC3E}">
        <p14:creationId xmlns:p14="http://schemas.microsoft.com/office/powerpoint/2010/main" val="1890292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D01AA63-5C74-4E69-99E1-86CF01007988}"/>
              </a:ext>
            </a:extLst>
          </p:cNvPr>
          <p:cNvSpPr txBox="1"/>
          <p:nvPr/>
        </p:nvSpPr>
        <p:spPr>
          <a:xfrm>
            <a:off x="4267200" y="3124201"/>
            <a:ext cx="3657600" cy="1112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Intel Clear"/>
              <a:sym typeface="Helvetica Neue"/>
            </a:endParaRPr>
          </a:p>
        </p:txBody>
      </p:sp>
      <p:graphicFrame>
        <p:nvGraphicFramePr>
          <p:cNvPr id="4" name="Table 3">
            <a:extLst>
              <a:ext uri="{FF2B5EF4-FFF2-40B4-BE49-F238E27FC236}">
                <a16:creationId xmlns:a16="http://schemas.microsoft.com/office/drawing/2014/main" id="{C1D82473-7AE6-4CB7-9ED9-6F834582E9AB}"/>
              </a:ext>
            </a:extLst>
          </p:cNvPr>
          <p:cNvGraphicFramePr>
            <a:graphicFrameLocks noGrp="1"/>
          </p:cNvGraphicFramePr>
          <p:nvPr>
            <p:extLst>
              <p:ext uri="{D42A27DB-BD31-4B8C-83A1-F6EECF244321}">
                <p14:modId xmlns:p14="http://schemas.microsoft.com/office/powerpoint/2010/main" val="4090601133"/>
              </p:ext>
            </p:extLst>
          </p:nvPr>
        </p:nvGraphicFramePr>
        <p:xfrm>
          <a:off x="420768" y="1148997"/>
          <a:ext cx="11170596" cy="3738657"/>
        </p:xfrm>
        <a:graphic>
          <a:graphicData uri="http://schemas.openxmlformats.org/drawingml/2006/table">
            <a:tbl>
              <a:tblPr firstRow="1" firstCol="1" bandRow="1">
                <a:tableStyleId>{5940675A-B579-460E-94D1-54222C63F5DA}</a:tableStyleId>
              </a:tblPr>
              <a:tblGrid>
                <a:gridCol w="2461368">
                  <a:extLst>
                    <a:ext uri="{9D8B030D-6E8A-4147-A177-3AD203B41FA5}">
                      <a16:colId xmlns:a16="http://schemas.microsoft.com/office/drawing/2014/main" val="4195976538"/>
                    </a:ext>
                  </a:extLst>
                </a:gridCol>
                <a:gridCol w="2374900">
                  <a:extLst>
                    <a:ext uri="{9D8B030D-6E8A-4147-A177-3AD203B41FA5}">
                      <a16:colId xmlns:a16="http://schemas.microsoft.com/office/drawing/2014/main" val="4209749954"/>
                    </a:ext>
                  </a:extLst>
                </a:gridCol>
                <a:gridCol w="2476500">
                  <a:extLst>
                    <a:ext uri="{9D8B030D-6E8A-4147-A177-3AD203B41FA5}">
                      <a16:colId xmlns:a16="http://schemas.microsoft.com/office/drawing/2014/main" val="732996741"/>
                    </a:ext>
                  </a:extLst>
                </a:gridCol>
                <a:gridCol w="2527300">
                  <a:extLst>
                    <a:ext uri="{9D8B030D-6E8A-4147-A177-3AD203B41FA5}">
                      <a16:colId xmlns:a16="http://schemas.microsoft.com/office/drawing/2014/main" val="1557635371"/>
                    </a:ext>
                  </a:extLst>
                </a:gridCol>
                <a:gridCol w="1330528">
                  <a:extLst>
                    <a:ext uri="{9D8B030D-6E8A-4147-A177-3AD203B41FA5}">
                      <a16:colId xmlns:a16="http://schemas.microsoft.com/office/drawing/2014/main" val="888528892"/>
                    </a:ext>
                  </a:extLst>
                </a:gridCol>
              </a:tblGrid>
              <a:tr h="272671">
                <a:tc>
                  <a:txBody>
                    <a:bodyPr/>
                    <a:lstStyle/>
                    <a:p>
                      <a:pPr algn="ctr" rtl="0" fontAlgn="ctr"/>
                      <a:r>
                        <a:rPr lang="en-US" sz="1200" u="none" strike="noStrike">
                          <a:solidFill>
                            <a:schemeClr val="bg1"/>
                          </a:solidFill>
                          <a:effectLst/>
                          <a:latin typeface="+mn-lt"/>
                        </a:rPr>
                        <a:t>Device</a:t>
                      </a:r>
                      <a:endParaRPr lang="en-US" sz="1200" b="1" i="0" u="none" strike="noStrike">
                        <a:solidFill>
                          <a:schemeClr val="bg1"/>
                        </a:solidFill>
                        <a:effectLst/>
                        <a:latin typeface="+mn-lt"/>
                      </a:endParaRPr>
                    </a:p>
                  </a:txBody>
                  <a:tcPr marL="5695" marR="5695" marT="5695" marB="0" anchor="ctr">
                    <a:solidFill>
                      <a:schemeClr val="tx2"/>
                    </a:solidFill>
                  </a:tcPr>
                </a:tc>
                <a:tc>
                  <a:txBody>
                    <a:bodyPr/>
                    <a:lstStyle/>
                    <a:p>
                      <a:pPr algn="ctr" rtl="0" fontAlgn="ctr"/>
                      <a:r>
                        <a:rPr lang="en-US" sz="1200" u="none" strike="noStrike">
                          <a:solidFill>
                            <a:schemeClr val="bg1"/>
                          </a:solidFill>
                          <a:effectLst/>
                          <a:latin typeface="+mn-lt"/>
                        </a:rPr>
                        <a:t>Speed</a:t>
                      </a:r>
                      <a:endParaRPr lang="en-US" sz="1200" b="1" i="0" u="none" strike="noStrike">
                        <a:solidFill>
                          <a:schemeClr val="bg1"/>
                        </a:solidFill>
                        <a:effectLst/>
                        <a:latin typeface="+mn-lt"/>
                      </a:endParaRPr>
                    </a:p>
                  </a:txBody>
                  <a:tcPr marL="5695" marR="5695" marT="5695" marB="0" anchor="ctr">
                    <a:solidFill>
                      <a:schemeClr val="tx2"/>
                    </a:solidFill>
                  </a:tcPr>
                </a:tc>
                <a:tc>
                  <a:txBody>
                    <a:bodyPr/>
                    <a:lstStyle/>
                    <a:p>
                      <a:pPr algn="ctr" rtl="0" fontAlgn="ctr"/>
                      <a:r>
                        <a:rPr lang="en-US" sz="1200" u="none" strike="noStrike">
                          <a:solidFill>
                            <a:schemeClr val="bg1"/>
                          </a:solidFill>
                          <a:effectLst/>
                          <a:latin typeface="+mn-lt"/>
                        </a:rPr>
                        <a:t>7 Bit address Set</a:t>
                      </a:r>
                      <a:endParaRPr lang="en-US" sz="1200" b="1" i="0" u="none" strike="noStrike">
                        <a:solidFill>
                          <a:schemeClr val="bg1"/>
                        </a:solidFill>
                        <a:effectLst/>
                        <a:latin typeface="+mn-lt"/>
                      </a:endParaRPr>
                    </a:p>
                  </a:txBody>
                  <a:tcPr marL="5695" marR="5695" marT="5695" marB="0" anchor="ctr">
                    <a:solidFill>
                      <a:schemeClr val="tx2"/>
                    </a:solidFill>
                  </a:tcPr>
                </a:tc>
                <a:tc>
                  <a:txBody>
                    <a:bodyPr/>
                    <a:lstStyle/>
                    <a:p>
                      <a:pPr algn="ctr" rtl="0" fontAlgn="ctr"/>
                      <a:r>
                        <a:rPr lang="en-US" sz="1200" u="none" strike="noStrike">
                          <a:solidFill>
                            <a:schemeClr val="bg1"/>
                          </a:solidFill>
                          <a:effectLst/>
                          <a:latin typeface="+mn-lt"/>
                        </a:rPr>
                        <a:t>7 Bit Address Options</a:t>
                      </a:r>
                      <a:endParaRPr lang="en-US" sz="1200" b="1" i="0" u="none" strike="noStrike">
                        <a:solidFill>
                          <a:schemeClr val="bg1"/>
                        </a:solidFill>
                        <a:effectLst/>
                        <a:latin typeface="+mn-lt"/>
                      </a:endParaRPr>
                    </a:p>
                  </a:txBody>
                  <a:tcPr marL="5695" marR="5695" marT="5695" marB="0" anchor="ctr">
                    <a:solidFill>
                      <a:schemeClr val="tx2"/>
                    </a:solidFill>
                  </a:tcPr>
                </a:tc>
                <a:tc>
                  <a:txBody>
                    <a:bodyPr/>
                    <a:lstStyle/>
                    <a:p>
                      <a:pPr algn="ctr" rtl="0" fontAlgn="ctr"/>
                      <a:r>
                        <a:rPr lang="en-US" sz="1200" u="none" strike="noStrike">
                          <a:solidFill>
                            <a:schemeClr val="bg1"/>
                          </a:solidFill>
                          <a:effectLst/>
                          <a:latin typeface="+mn-lt"/>
                        </a:rPr>
                        <a:t>I2C IO Voltage</a:t>
                      </a:r>
                      <a:endParaRPr lang="en-US" sz="1200" b="1" i="0" u="none" strike="noStrike">
                        <a:solidFill>
                          <a:schemeClr val="bg1"/>
                        </a:solidFill>
                        <a:effectLst/>
                        <a:latin typeface="+mn-lt"/>
                      </a:endParaRPr>
                    </a:p>
                  </a:txBody>
                  <a:tcPr marL="5695" marR="5695" marT="5695" marB="0" anchor="ctr">
                    <a:solidFill>
                      <a:schemeClr val="tx2"/>
                    </a:solidFill>
                  </a:tcPr>
                </a:tc>
                <a:extLst>
                  <a:ext uri="{0D108BD9-81ED-4DB2-BD59-A6C34878D82A}">
                    <a16:rowId xmlns:a16="http://schemas.microsoft.com/office/drawing/2014/main" val="2544962577"/>
                  </a:ext>
                </a:extLst>
              </a:tr>
              <a:tr h="191215">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Touch Pad </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 / 1MHz</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0x2C</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NA</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3.3V</a:t>
                      </a:r>
                    </a:p>
                  </a:txBody>
                  <a:tcPr marL="5695" marR="5695" marT="5695" marB="0" anchor="ctr"/>
                </a:tc>
                <a:extLst>
                  <a:ext uri="{0D108BD9-81ED-4DB2-BD59-A6C34878D82A}">
                    <a16:rowId xmlns:a16="http://schemas.microsoft.com/office/drawing/2014/main" val="590534843"/>
                  </a:ext>
                </a:extLst>
              </a:tr>
              <a:tr h="184386">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Touch Panel-2 </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 1MHz</a:t>
                      </a:r>
                    </a:p>
                  </a:txBody>
                  <a:tcPr marL="5695" marR="5695" marT="5695" marB="0" anchor="ctr"/>
                </a:tc>
                <a:tc>
                  <a:txBody>
                    <a:bodyPr/>
                    <a:lstStyle/>
                    <a:p>
                      <a:pPr marL="0" marR="0" indent="0" algn="ctr" rtl="0" fontAlgn="ctr" latinLnBrk="0">
                        <a:lnSpc>
                          <a:spcPct val="100000"/>
                        </a:lnSpc>
                        <a:spcBef>
                          <a:spcPts val="0"/>
                        </a:spcBef>
                        <a:spcAft>
                          <a:spcPts val="0"/>
                        </a:spcAft>
                        <a:buClrTx/>
                        <a:buSzTx/>
                        <a:buFontTx/>
                        <a:buNone/>
                      </a:pPr>
                      <a:r>
                        <a:rPr lang="en-US" sz="1200" b="0" i="0" u="none" strike="noStrike" cap="none" spc="0" baseline="0">
                          <a:solidFill>
                            <a:schemeClr val="tx1"/>
                          </a:solidFill>
                          <a:effectLst/>
                          <a:uFillTx/>
                          <a:latin typeface="+mn-lt"/>
                          <a:ea typeface="+mn-ea"/>
                          <a:cs typeface="+mn-cs"/>
                          <a:sym typeface="Intel Clear"/>
                        </a:rPr>
                        <a:t> 0x16</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0x5C </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2723017947"/>
                  </a:ext>
                </a:extLst>
              </a:tr>
              <a:tr h="184386">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Touch Panel-1</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 1MHz</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 0x16</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0x5C</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2520317964"/>
                  </a:ext>
                </a:extLst>
              </a:tr>
              <a:tr h="184386">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Cam_Connector-1</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0x4D</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 0x4D</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1566498619"/>
                  </a:ext>
                </a:extLst>
              </a:tr>
              <a:tr h="184386">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Cam_Connector-2</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0x49</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 0x49</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1448000233"/>
                  </a:ext>
                </a:extLst>
              </a:tr>
              <a:tr h="184386">
                <a:tc>
                  <a:txBody>
                    <a:bodyPr/>
                    <a:lstStyle/>
                    <a:p>
                      <a:pPr algn="l" rtl="0" fontAlgn="ctr"/>
                      <a:r>
                        <a:rPr lang="en-US" sz="1200" b="0" i="0" u="none" strike="noStrike" cap="none" spc="0" baseline="0">
                          <a:solidFill>
                            <a:schemeClr val="tx1"/>
                          </a:solidFill>
                          <a:effectLst/>
                          <a:uFillTx/>
                          <a:latin typeface="+mn-lt"/>
                          <a:ea typeface="+mn-ea"/>
                          <a:cs typeface="+mn-cs"/>
                          <a:sym typeface="Intel Clear"/>
                        </a:rPr>
                        <a:t>PSS</a:t>
                      </a:r>
                    </a:p>
                  </a:txBody>
                  <a:tcPr marL="5695" marR="5695" marT="5695" marB="0" anchor="ctr">
                    <a:solidFill>
                      <a:srgbClr val="FFFFFF"/>
                    </a:solidFill>
                  </a:tcP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400KHz</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0x5D (Read) , 0x5C (Write)</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0X68 or 0x6A or 0X6C or 0X6E</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4059338119"/>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Chip#1 </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0x18</a:t>
                      </a:r>
                    </a:p>
                  </a:txBody>
                  <a:tcPr marL="0" marR="0" marT="0"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2244327376"/>
                  </a:ext>
                </a:extLst>
              </a:tr>
              <a:tr h="26326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Chip#2 </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0x12</a:t>
                      </a:r>
                    </a:p>
                  </a:txBody>
                  <a:tcPr marL="0" marR="0" marT="0"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2245960912"/>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Chip#3 </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0x1E</a:t>
                      </a:r>
                    </a:p>
                  </a:txBody>
                  <a:tcPr marL="0" marR="0" marT="0" marB="0" anchor="b"/>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911992942"/>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Chip#4</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0x1D</a:t>
                      </a:r>
                    </a:p>
                  </a:txBody>
                  <a:tcPr marL="0" marR="0" marT="0" marB="0" anchor="b"/>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3984186374"/>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Chip#5</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0x11</a:t>
                      </a:r>
                    </a:p>
                  </a:txBody>
                  <a:tcPr marL="0" marR="0" marT="0" marB="0" anchor="b"/>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2531541110"/>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Chip#6</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0x15</a:t>
                      </a:r>
                    </a:p>
                  </a:txBody>
                  <a:tcPr marL="0" marR="0" marT="0" marB="0" anchor="b"/>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184924554"/>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Chip#7</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0x19</a:t>
                      </a:r>
                    </a:p>
                  </a:txBody>
                  <a:tcPr marL="0" marR="0" marT="0" marB="0" anchor="b"/>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1792318743"/>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Chip#8</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0x14</a:t>
                      </a:r>
                    </a:p>
                  </a:txBody>
                  <a:tcPr marL="0" marR="0" marT="0" marB="0" anchor="b"/>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553871905"/>
                  </a:ext>
                </a:extLst>
              </a:tr>
              <a:tr h="184386">
                <a:tc>
                  <a:txBody>
                    <a:bodyPr/>
                    <a:lstStyle/>
                    <a:p>
                      <a:pPr algn="l" fontAlgn="ctr"/>
                      <a:r>
                        <a:rPr lang="en-US" sz="1200" b="0" i="0" u="none" strike="noStrike" cap="none" spc="0" baseline="0">
                          <a:solidFill>
                            <a:schemeClr val="tx1"/>
                          </a:solidFill>
                          <a:effectLst/>
                          <a:uFillTx/>
                          <a:latin typeface="+mn-lt"/>
                          <a:ea typeface="+mn-ea"/>
                          <a:cs typeface="+mn-cs"/>
                          <a:sym typeface="Intel Clear"/>
                        </a:rPr>
                        <a:t>Power meter Chip#9</a:t>
                      </a:r>
                    </a:p>
                  </a:txBody>
                  <a:tcPr marL="0" marR="0" marT="0" marB="0" anchor="ctr">
                    <a:solidFill>
                      <a:srgbClr val="FFFFFF"/>
                    </a:solidFill>
                  </a:tcPr>
                </a:tc>
                <a:tc>
                  <a:txBody>
                    <a:bodyPr/>
                    <a:lstStyle/>
                    <a:p>
                      <a:pPr algn="ctr" fontAlgn="ctr"/>
                      <a:r>
                        <a:rPr lang="en-US" sz="1200" b="0" i="0" u="none" strike="noStrike" cap="none" spc="0" baseline="0">
                          <a:solidFill>
                            <a:schemeClr val="tx1"/>
                          </a:solidFill>
                          <a:effectLst/>
                          <a:uFillTx/>
                          <a:latin typeface="+mn-lt"/>
                          <a:ea typeface="+mn-ea"/>
                          <a:cs typeface="+mn-cs"/>
                          <a:sym typeface="Intel Clear"/>
                        </a:rPr>
                        <a:t>400KHz</a:t>
                      </a:r>
                    </a:p>
                  </a:txBody>
                  <a:tcPr marL="0" marR="0" marT="0" marB="0" anchor="ctr"/>
                </a:tc>
                <a:tc>
                  <a:txBody>
                    <a:bodyPr/>
                    <a:lstStyle/>
                    <a:p>
                      <a:pPr algn="ctr" fontAlgn="b"/>
                      <a:r>
                        <a:rPr lang="en-US" sz="1200" b="0" i="0" u="none" strike="noStrike" cap="none" spc="0" baseline="0">
                          <a:solidFill>
                            <a:schemeClr val="tx1"/>
                          </a:solidFill>
                          <a:effectLst/>
                          <a:uFillTx/>
                          <a:latin typeface="+mn-lt"/>
                          <a:ea typeface="+mn-ea"/>
                          <a:cs typeface="+mn-cs"/>
                          <a:sym typeface="Intel Clear"/>
                        </a:rPr>
                        <a:t>0x17</a:t>
                      </a:r>
                    </a:p>
                  </a:txBody>
                  <a:tcPr marL="0" marR="0" marT="0" marB="0" anchor="b"/>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Configurable through resistor</a:t>
                      </a:r>
                    </a:p>
                  </a:txBody>
                  <a:tcPr marL="5695" marR="5695" marT="5695" marB="0" anchor="ctr"/>
                </a:tc>
                <a:tc>
                  <a:txBody>
                    <a:bodyPr/>
                    <a:lstStyle/>
                    <a:p>
                      <a:pPr algn="ctr" rtl="0" fontAlgn="ctr"/>
                      <a:r>
                        <a:rPr lang="en-US" sz="1200" b="0" i="0" u="none" strike="noStrike" cap="none" spc="0" baseline="0">
                          <a:solidFill>
                            <a:schemeClr val="tx1"/>
                          </a:solidFill>
                          <a:effectLst/>
                          <a:uFillTx/>
                          <a:latin typeface="+mn-lt"/>
                          <a:ea typeface="+mn-ea"/>
                          <a:cs typeface="+mn-cs"/>
                          <a:sym typeface="Intel Clear"/>
                        </a:rPr>
                        <a:t>1.8V</a:t>
                      </a:r>
                    </a:p>
                  </a:txBody>
                  <a:tcPr marL="5695" marR="5695" marT="5695" marB="0" anchor="ctr"/>
                </a:tc>
                <a:extLst>
                  <a:ext uri="{0D108BD9-81ED-4DB2-BD59-A6C34878D82A}">
                    <a16:rowId xmlns:a16="http://schemas.microsoft.com/office/drawing/2014/main" val="1945098617"/>
                  </a:ext>
                </a:extLst>
              </a:tr>
              <a:tr h="184386">
                <a:tc>
                  <a:txBody>
                    <a:bodyPr/>
                    <a:lstStyle/>
                    <a:p>
                      <a:pPr algn="l" rtl="0" fontAlgn="ctr"/>
                      <a:r>
                        <a:rPr lang="en-US" sz="1200" u="none" strike="noStrike">
                          <a:effectLst/>
                          <a:latin typeface="+mn-lt"/>
                        </a:rPr>
                        <a:t>CONNECTIVITY - GBIT LAN - JACKSONVILLE LAN PHY CHIP</a:t>
                      </a:r>
                      <a:endParaRPr lang="en-US" sz="1200" b="1" i="0" u="none" strike="noStrike">
                        <a:solidFill>
                          <a:srgbClr val="FFFFFF"/>
                        </a:solidFill>
                        <a:effectLst/>
                        <a:latin typeface="+mn-lt"/>
                      </a:endParaRPr>
                    </a:p>
                  </a:txBody>
                  <a:tcPr marL="5695" marR="5695" marT="5695" marB="0" anchor="ctr">
                    <a:solidFill>
                      <a:srgbClr val="FFFFFF"/>
                    </a:solidFill>
                  </a:tcPr>
                </a:tc>
                <a:tc>
                  <a:txBody>
                    <a:bodyPr/>
                    <a:lstStyle/>
                    <a:p>
                      <a:pPr lvl="0" algn="ctr">
                        <a:buNone/>
                      </a:pPr>
                      <a:r>
                        <a:rPr lang="en-US" sz="1200" b="0" i="0" u="none" strike="noStrike" noProof="0">
                          <a:effectLst/>
                          <a:latin typeface="Intel Clear"/>
                        </a:rPr>
                        <a:t>100KHz/ 400KHz/1MHz</a:t>
                      </a:r>
                      <a:endParaRPr lang="en-US"/>
                    </a:p>
                  </a:txBody>
                  <a:tcPr marL="5695" marR="5695" marT="5695" marB="0" anchor="ctr"/>
                </a:tc>
                <a:tc>
                  <a:txBody>
                    <a:bodyPr/>
                    <a:lstStyle/>
                    <a:p>
                      <a:pPr algn="ctr" rtl="0" fontAlgn="ctr"/>
                      <a:r>
                        <a:rPr lang="en-US" sz="1200" u="none" strike="noStrike">
                          <a:effectLst/>
                          <a:latin typeface="+mn-lt"/>
                        </a:rPr>
                        <a:t>0xC8 (Read) , 0xC7 (Write)</a:t>
                      </a:r>
                      <a:endParaRPr lang="en-US" sz="1200" b="0" i="0" u="none" strike="noStrike">
                        <a:solidFill>
                          <a:srgbClr val="000000"/>
                        </a:solidFill>
                        <a:effectLst/>
                        <a:latin typeface="+mn-lt"/>
                      </a:endParaRPr>
                    </a:p>
                  </a:txBody>
                  <a:tcPr marL="5695" marR="5695" marT="5695" marB="0" anchor="ctr"/>
                </a:tc>
                <a:tc>
                  <a:txBody>
                    <a:bodyPr/>
                    <a:lstStyle/>
                    <a:p>
                      <a:pPr lvl="0" algn="ctr">
                        <a:buNone/>
                      </a:pPr>
                      <a:r>
                        <a:rPr lang="en-US" sz="1200" b="0" i="0" u="none" strike="noStrike" noProof="0">
                          <a:effectLst/>
                          <a:latin typeface="Intel Clear"/>
                        </a:rPr>
                        <a:t>0xC8 (Read) , 0xC7 (Write)</a:t>
                      </a:r>
                      <a:endParaRPr lang="en-US"/>
                    </a:p>
                  </a:txBody>
                  <a:tcPr marL="5695" marR="5695" marT="5695" marB="0" anchor="ctr"/>
                </a:tc>
                <a:tc>
                  <a:txBody>
                    <a:bodyPr/>
                    <a:lstStyle/>
                    <a:p>
                      <a:pPr algn="ctr" rtl="0" fontAlgn="ctr"/>
                      <a:r>
                        <a:rPr lang="en-US" sz="1200" u="none" strike="noStrike">
                          <a:solidFill>
                            <a:schemeClr val="bg2"/>
                          </a:solidFill>
                          <a:effectLst/>
                          <a:latin typeface="+mn-lt"/>
                        </a:rPr>
                        <a:t>3.3V</a:t>
                      </a:r>
                      <a:endParaRPr lang="en-US" sz="1200" b="0" i="0" u="none" strike="noStrike">
                        <a:solidFill>
                          <a:schemeClr val="bg2"/>
                        </a:solidFill>
                        <a:effectLst/>
                        <a:latin typeface="+mn-lt"/>
                      </a:endParaRPr>
                    </a:p>
                  </a:txBody>
                  <a:tcPr marL="5695" marR="5695" marT="5695" marB="0" anchor="ctr"/>
                </a:tc>
                <a:extLst>
                  <a:ext uri="{0D108BD9-81ED-4DB2-BD59-A6C34878D82A}">
                    <a16:rowId xmlns:a16="http://schemas.microsoft.com/office/drawing/2014/main" val="3158112389"/>
                  </a:ext>
                </a:extLst>
              </a:tr>
              <a:tr h="184386">
                <a:tc>
                  <a:txBody>
                    <a:bodyPr/>
                    <a:lstStyle/>
                    <a:p>
                      <a:pPr algn="l" rtl="0" fontAlgn="ctr"/>
                      <a:r>
                        <a:rPr lang="en-US" sz="1200" u="none" strike="noStrike">
                          <a:effectLst/>
                          <a:latin typeface="+mn-lt"/>
                        </a:rPr>
                        <a:t>FRU EEPROM</a:t>
                      </a:r>
                      <a:endParaRPr lang="en-US" sz="1200" b="1" i="0" u="none" strike="noStrike">
                        <a:solidFill>
                          <a:srgbClr val="FFFFFF"/>
                        </a:solidFill>
                        <a:effectLst/>
                        <a:latin typeface="+mn-lt"/>
                      </a:endParaRPr>
                    </a:p>
                  </a:txBody>
                  <a:tcPr marL="5695" marR="5695" marT="5695" marB="0" anchor="ctr">
                    <a:solidFill>
                      <a:srgbClr val="FFFFFF"/>
                    </a:solidFill>
                  </a:tcPr>
                </a:tc>
                <a:tc>
                  <a:txBody>
                    <a:bodyPr/>
                    <a:lstStyle/>
                    <a:p>
                      <a:pPr algn="ctr" rtl="0" fontAlgn="ctr"/>
                      <a:r>
                        <a:rPr lang="en-US" sz="1200" u="none" strike="noStrike">
                          <a:effectLst/>
                          <a:latin typeface="+mn-lt"/>
                        </a:rPr>
                        <a:t>100KHz/400KHz</a:t>
                      </a:r>
                      <a:endParaRPr lang="en-US" sz="1200" b="0" i="0" u="none" strike="noStrike">
                        <a:solidFill>
                          <a:srgbClr val="000000"/>
                        </a:solidFill>
                        <a:effectLst/>
                        <a:latin typeface="+mn-lt"/>
                      </a:endParaRPr>
                    </a:p>
                  </a:txBody>
                  <a:tcPr marL="5695" marR="5695" marT="5695" marB="0" anchor="ctr"/>
                </a:tc>
                <a:tc>
                  <a:txBody>
                    <a:bodyPr/>
                    <a:lstStyle/>
                    <a:p>
                      <a:pPr algn="ctr" rtl="0" fontAlgn="ctr"/>
                      <a:r>
                        <a:rPr lang="en-US" sz="1200" u="none" strike="noStrike">
                          <a:effectLst/>
                          <a:latin typeface="+mn-lt"/>
                        </a:rPr>
                        <a:t>0xAD(Read), 0xAC (Write)</a:t>
                      </a:r>
                      <a:endParaRPr lang="en-US" sz="1200" b="0" i="0" u="none" strike="noStrike">
                        <a:solidFill>
                          <a:srgbClr val="000000"/>
                        </a:solidFill>
                        <a:effectLst/>
                        <a:latin typeface="+mn-lt"/>
                      </a:endParaRPr>
                    </a:p>
                  </a:txBody>
                  <a:tcPr marL="5695" marR="5695" marT="5695" marB="0" anchor="ctr"/>
                </a:tc>
                <a:tc>
                  <a:txBody>
                    <a:bodyPr/>
                    <a:lstStyle/>
                    <a:p>
                      <a:pPr algn="ctr" rtl="0" fontAlgn="ctr"/>
                      <a:r>
                        <a:rPr lang="en-US" sz="1200" u="none" strike="noStrike">
                          <a:effectLst/>
                          <a:latin typeface="+mn-lt"/>
                        </a:rPr>
                        <a:t>Configurable through resistor</a:t>
                      </a:r>
                      <a:endParaRPr lang="en-US" sz="1200" b="0" i="0" u="none" strike="noStrike">
                        <a:solidFill>
                          <a:srgbClr val="000000"/>
                        </a:solidFill>
                        <a:effectLst/>
                        <a:latin typeface="+mn-lt"/>
                      </a:endParaRPr>
                    </a:p>
                  </a:txBody>
                  <a:tcPr marL="5695" marR="5695" marT="5695" marB="0" anchor="ctr"/>
                </a:tc>
                <a:tc>
                  <a:txBody>
                    <a:bodyPr/>
                    <a:lstStyle/>
                    <a:p>
                      <a:pPr algn="ctr" rtl="0" fontAlgn="ctr"/>
                      <a:r>
                        <a:rPr lang="en-US" sz="1200" u="none" strike="noStrike">
                          <a:solidFill>
                            <a:schemeClr val="bg2"/>
                          </a:solidFill>
                          <a:effectLst/>
                          <a:latin typeface="+mn-lt"/>
                        </a:rPr>
                        <a:t>3.3V</a:t>
                      </a:r>
                      <a:endParaRPr lang="en-US" sz="1200" b="0" i="0" u="none" strike="noStrike">
                        <a:solidFill>
                          <a:schemeClr val="bg2"/>
                        </a:solidFill>
                        <a:effectLst/>
                        <a:latin typeface="+mn-lt"/>
                      </a:endParaRPr>
                    </a:p>
                  </a:txBody>
                  <a:tcPr marL="5695" marR="5695" marT="5695" marB="0" anchor="ctr"/>
                </a:tc>
                <a:extLst>
                  <a:ext uri="{0D108BD9-81ED-4DB2-BD59-A6C34878D82A}">
                    <a16:rowId xmlns:a16="http://schemas.microsoft.com/office/drawing/2014/main" val="79274314"/>
                  </a:ext>
                </a:extLst>
              </a:tr>
            </a:tbl>
          </a:graphicData>
        </a:graphic>
      </p:graphicFrame>
      <p:sp>
        <p:nvSpPr>
          <p:cNvPr id="6" name="Title 1">
            <a:extLst>
              <a:ext uri="{FF2B5EF4-FFF2-40B4-BE49-F238E27FC236}">
                <a16:creationId xmlns:a16="http://schemas.microsoft.com/office/drawing/2014/main" id="{5C5995C1-CB6B-4B40-A30B-657E0E15D4B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PTL UH RVP : LSIO</a:t>
            </a:r>
            <a:r>
              <a:rPr lang="en-US"/>
              <a:t> </a:t>
            </a:r>
            <a:r>
              <a:rPr lang="en-US" sz="4000"/>
              <a:t>Device Address details</a:t>
            </a:r>
          </a:p>
        </p:txBody>
      </p:sp>
      <p:sp>
        <p:nvSpPr>
          <p:cNvPr id="5" name="TextBox 4">
            <a:extLst>
              <a:ext uri="{FF2B5EF4-FFF2-40B4-BE49-F238E27FC236}">
                <a16:creationId xmlns:a16="http://schemas.microsoft.com/office/drawing/2014/main" id="{B3513BEF-603B-0CE3-F992-B0A90E2D79F1}"/>
              </a:ext>
            </a:extLst>
          </p:cNvPr>
          <p:cNvSpPr txBox="1"/>
          <p:nvPr/>
        </p:nvSpPr>
        <p:spPr>
          <a:xfrm>
            <a:off x="4724400" y="3200400"/>
            <a:ext cx="6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fromWordArt="0" anchor="t" anchorCtr="0" forceAA="0" compatLnSpc="1">
            <a:prstTxWarp prst="textNoShape">
              <a:avLst/>
            </a:prstTxWarp>
            <a:spAutoFit/>
          </a:bodyPr>
          <a:lstStyle/>
          <a:p>
            <a:pPr marL="0" marR="0" indent="0" defTabSz="2438338" fontAlgn="auto" latinLnBrk="0" hangingPunct="0">
              <a:lnSpc>
                <a:spcPct val="100000"/>
              </a:lnSpc>
              <a:spcBef>
                <a:spcPts val="0"/>
              </a:spcBef>
              <a:spcAft>
                <a:spcPts val="0"/>
              </a:spcAft>
              <a:buClrTx/>
              <a:buSzTx/>
              <a:buFontTx/>
              <a:buNone/>
              <a:tabLst/>
            </a:pPr>
            <a:endParaRPr lang="en-US"/>
          </a:p>
        </p:txBody>
      </p:sp>
    </p:spTree>
    <p:extLst>
      <p:ext uri="{BB962C8B-B14F-4D97-AF65-F5344CB8AC3E}">
        <p14:creationId xmlns:p14="http://schemas.microsoft.com/office/powerpoint/2010/main" val="396273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B41F21-CBC9-4044-9F4C-E6FBBDFBB37A}"/>
              </a:ext>
            </a:extLst>
          </p:cNvPr>
          <p:cNvSpPr/>
          <p:nvPr/>
        </p:nvSpPr>
        <p:spPr>
          <a:xfrm>
            <a:off x="301752" y="12145"/>
            <a:ext cx="11790931" cy="542660"/>
          </a:xfrm>
          <a:prstGeom prst="rect">
            <a:avLst/>
          </a:prstGeom>
          <a:ln w="12700">
            <a:miter lim="400000"/>
          </a:ln>
        </p:spPr>
        <p:txBody>
          <a:bodyPr lIns="0" tIns="0" rIns="0" bIns="0" anchor="ctr">
            <a:normAutofit fontScale="97500"/>
          </a:bodyPr>
          <a:lstStyle/>
          <a:p>
            <a:pPr defTabSz="609600" hangingPunct="1">
              <a:spcBef>
                <a:spcPts val="0"/>
              </a:spcBef>
            </a:pPr>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PTL UH RVP: SMBUS, SMLINK, MLINK Block Diagram</a:t>
            </a:r>
          </a:p>
        </p:txBody>
      </p:sp>
      <p:pic>
        <p:nvPicPr>
          <p:cNvPr id="11" name="Picture 10">
            <a:extLst>
              <a:ext uri="{FF2B5EF4-FFF2-40B4-BE49-F238E27FC236}">
                <a16:creationId xmlns:a16="http://schemas.microsoft.com/office/drawing/2014/main" id="{3CFBCDCD-EA6C-B8FD-13A8-77481FCA960F}"/>
              </a:ext>
            </a:extLst>
          </p:cNvPr>
          <p:cNvPicPr>
            <a:picLocks noChangeAspect="1"/>
          </p:cNvPicPr>
          <p:nvPr/>
        </p:nvPicPr>
        <p:blipFill>
          <a:blip r:embed="rId3"/>
          <a:stretch>
            <a:fillRect/>
          </a:stretch>
        </p:blipFill>
        <p:spPr>
          <a:xfrm>
            <a:off x="2993273" y="437846"/>
            <a:ext cx="5661629" cy="6006163"/>
          </a:xfrm>
          <a:prstGeom prst="rect">
            <a:avLst/>
          </a:prstGeom>
        </p:spPr>
      </p:pic>
    </p:spTree>
    <p:extLst>
      <p:ext uri="{BB962C8B-B14F-4D97-AF65-F5344CB8AC3E}">
        <p14:creationId xmlns:p14="http://schemas.microsoft.com/office/powerpoint/2010/main" val="1538086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B41F21-CBC9-4044-9F4C-E6FBBDFBB37A}"/>
              </a:ext>
            </a:extLst>
          </p:cNvPr>
          <p:cNvSpPr/>
          <p:nvPr/>
        </p:nvSpPr>
        <p:spPr>
          <a:xfrm>
            <a:off x="301752" y="12144"/>
            <a:ext cx="11890248" cy="648575"/>
          </a:xfrm>
          <a:prstGeom prst="rect">
            <a:avLst/>
          </a:prstGeom>
          <a:ln w="12700">
            <a:miter lim="400000"/>
          </a:ln>
        </p:spPr>
        <p:txBody>
          <a:bodyPr lIns="0" tIns="0" rIns="0" bIns="0" anchor="ctr">
            <a:normAutofit fontScale="97500"/>
          </a:bodyPr>
          <a:lstStyle/>
          <a:p>
            <a:pPr defTabSz="609600" hangingPunct="1">
              <a:spcBef>
                <a:spcPts val="0"/>
              </a:spcBef>
            </a:pPr>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PTL UH RVP LSIO : SMBUS, SMLINK, MLINK Mapping</a:t>
            </a:r>
          </a:p>
        </p:txBody>
      </p:sp>
      <p:graphicFrame>
        <p:nvGraphicFramePr>
          <p:cNvPr id="7" name="Table 6">
            <a:extLst>
              <a:ext uri="{FF2B5EF4-FFF2-40B4-BE49-F238E27FC236}">
                <a16:creationId xmlns:a16="http://schemas.microsoft.com/office/drawing/2014/main" id="{9860BF83-53D2-4BF2-B430-875645973571}"/>
              </a:ext>
            </a:extLst>
          </p:cNvPr>
          <p:cNvGraphicFramePr>
            <a:graphicFrameLocks noGrp="1"/>
          </p:cNvGraphicFramePr>
          <p:nvPr/>
        </p:nvGraphicFramePr>
        <p:xfrm>
          <a:off x="301753" y="660719"/>
          <a:ext cx="11462157" cy="5318847"/>
        </p:xfrm>
        <a:graphic>
          <a:graphicData uri="http://schemas.openxmlformats.org/drawingml/2006/table">
            <a:tbl>
              <a:tblPr>
                <a:tableStyleId>{5940675A-B579-460E-94D1-54222C63F5DA}</a:tableStyleId>
              </a:tblPr>
              <a:tblGrid>
                <a:gridCol w="1913486">
                  <a:extLst>
                    <a:ext uri="{9D8B030D-6E8A-4147-A177-3AD203B41FA5}">
                      <a16:colId xmlns:a16="http://schemas.microsoft.com/office/drawing/2014/main" val="2573333777"/>
                    </a:ext>
                  </a:extLst>
                </a:gridCol>
                <a:gridCol w="2328135">
                  <a:extLst>
                    <a:ext uri="{9D8B030D-6E8A-4147-A177-3AD203B41FA5}">
                      <a16:colId xmlns:a16="http://schemas.microsoft.com/office/drawing/2014/main" val="2136030758"/>
                    </a:ext>
                  </a:extLst>
                </a:gridCol>
                <a:gridCol w="2458880">
                  <a:extLst>
                    <a:ext uri="{9D8B030D-6E8A-4147-A177-3AD203B41FA5}">
                      <a16:colId xmlns:a16="http://schemas.microsoft.com/office/drawing/2014/main" val="2979482490"/>
                    </a:ext>
                  </a:extLst>
                </a:gridCol>
                <a:gridCol w="2403121">
                  <a:extLst>
                    <a:ext uri="{9D8B030D-6E8A-4147-A177-3AD203B41FA5}">
                      <a16:colId xmlns:a16="http://schemas.microsoft.com/office/drawing/2014/main" val="2762937597"/>
                    </a:ext>
                  </a:extLst>
                </a:gridCol>
                <a:gridCol w="2358535">
                  <a:extLst>
                    <a:ext uri="{9D8B030D-6E8A-4147-A177-3AD203B41FA5}">
                      <a16:colId xmlns:a16="http://schemas.microsoft.com/office/drawing/2014/main" val="1981446109"/>
                    </a:ext>
                  </a:extLst>
                </a:gridCol>
              </a:tblGrid>
              <a:tr h="351683">
                <a:tc>
                  <a:txBody>
                    <a:bodyPr/>
                    <a:lstStyle/>
                    <a:p>
                      <a:pPr algn="ctr" fontAlgn="ctr"/>
                      <a:r>
                        <a:rPr lang="en-US" sz="1200" u="none" strike="noStrike">
                          <a:solidFill>
                            <a:schemeClr val="bg1"/>
                          </a:solidFill>
                          <a:effectLst/>
                        </a:rPr>
                        <a:t>INTERFACE</a:t>
                      </a:r>
                      <a:endParaRPr lang="en-US" sz="1200" b="1" i="0" u="none" strike="noStrike">
                        <a:solidFill>
                          <a:schemeClr val="bg1"/>
                        </a:solidFill>
                        <a:effectLst/>
                        <a:latin typeface="Calibri" panose="020F0502020204030204" pitchFamily="34" charset="0"/>
                      </a:endParaRPr>
                    </a:p>
                  </a:txBody>
                  <a:tcPr marL="5833" marR="5833" marT="5833"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RVP1:Devices in LP5x T3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RVP2:Devices in CAMM DTBT T3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RVP3:Devices in LP5x T4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RVP4:Devices in DDR5 SODIMM RVP</a:t>
                      </a:r>
                    </a:p>
                  </a:txBody>
                  <a:tcPr marL="7550" marR="7550" marT="7550" marB="0" anchor="ctr">
                    <a:solidFill>
                      <a:schemeClr val="tx2"/>
                    </a:solidFill>
                  </a:tcPr>
                </a:tc>
                <a:extLst>
                  <a:ext uri="{0D108BD9-81ED-4DB2-BD59-A6C34878D82A}">
                    <a16:rowId xmlns:a16="http://schemas.microsoft.com/office/drawing/2014/main" val="2372386864"/>
                  </a:ext>
                </a:extLst>
              </a:tr>
              <a:tr h="172699">
                <a:tc rowSpan="10">
                  <a:txBody>
                    <a:bodyPr/>
                    <a:lstStyle/>
                    <a:p>
                      <a:pPr marL="0" marR="0" indent="0" algn="l" defTabSz="609600" fontAlgn="ctr" latinLnBrk="0">
                        <a:lnSpc>
                          <a:spcPct val="100000"/>
                        </a:lnSpc>
                        <a:spcBef>
                          <a:spcPts val="0"/>
                        </a:spcBef>
                        <a:spcAft>
                          <a:spcPts val="0"/>
                        </a:spcAft>
                        <a:buClrTx/>
                        <a:buSzTx/>
                        <a:buFontTx/>
                        <a:buNone/>
                        <a:tabLst/>
                      </a:pPr>
                      <a:r>
                        <a:rPr lang="en-US" sz="1100" b="1" i="0" u="none" strike="noStrike" cap="none" spc="0" baseline="0">
                          <a:solidFill>
                            <a:schemeClr val="bg2"/>
                          </a:solidFill>
                          <a:effectLst/>
                          <a:uFillTx/>
                          <a:latin typeface="+mn-lt"/>
                          <a:ea typeface="+mn-ea"/>
                          <a:cs typeface="+mn-cs"/>
                          <a:sym typeface="Intel Clear"/>
                        </a:rPr>
                        <a:t>SMBUS</a:t>
                      </a:r>
                      <a:br>
                        <a:rPr lang="en-US" sz="1100" b="1" i="0" u="none" strike="noStrike" cap="none" spc="0" baseline="0">
                          <a:solidFill>
                            <a:schemeClr val="bg2"/>
                          </a:solidFill>
                          <a:effectLst/>
                          <a:uFillTx/>
                          <a:latin typeface="+mn-lt"/>
                          <a:ea typeface="+mn-ea"/>
                          <a:cs typeface="+mn-cs"/>
                          <a:sym typeface="Intel Clear"/>
                        </a:rPr>
                      </a:br>
                      <a:r>
                        <a:rPr lang="en-US" sz="1100" b="1" i="0" u="none" strike="noStrike" cap="none" spc="0" baseline="0">
                          <a:solidFill>
                            <a:schemeClr val="bg2"/>
                          </a:solidFill>
                          <a:effectLst/>
                          <a:uFillTx/>
                          <a:latin typeface="+mn-lt"/>
                          <a:ea typeface="+mn-ea"/>
                          <a:cs typeface="+mn-cs"/>
                          <a:sym typeface="Intel Clear"/>
                        </a:rPr>
                        <a:t>(ALERT line is used as GPIO)</a:t>
                      </a: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PCIE x1 Slot</a:t>
                      </a: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PCIE x1 Slot</a:t>
                      </a: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PCIE X2 Slot</a:t>
                      </a: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nl-NL" sz="1050" b="0" i="0" u="none" strike="noStrike" cap="none" spc="0" baseline="0">
                          <a:solidFill>
                            <a:srgbClr val="000000"/>
                          </a:solidFill>
                          <a:effectLst/>
                          <a:uFillTx/>
                          <a:latin typeface="Calibri" panose="020F0502020204030204" pitchFamily="34" charset="0"/>
                          <a:ea typeface="+mn-ea"/>
                          <a:cs typeface="+mn-cs"/>
                          <a:sym typeface="Intel Clear"/>
                        </a:rPr>
                        <a:t>PCIE x2 Slot</a:t>
                      </a:r>
                    </a:p>
                  </a:txBody>
                  <a:tcPr marL="5833" marR="5833" marT="5833" marB="0" anchor="ctr"/>
                </a:tc>
                <a:extLst>
                  <a:ext uri="{0D108BD9-81ED-4DB2-BD59-A6C34878D82A}">
                    <a16:rowId xmlns:a16="http://schemas.microsoft.com/office/drawing/2014/main" val="2444807373"/>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PCIE X4 Slot</a:t>
                      </a:r>
                    </a:p>
                  </a:txBody>
                  <a:tcPr marL="5833" marR="5833" marT="5833" marB="0" anchor="ctr"/>
                </a:tc>
                <a:tc>
                  <a:txBody>
                    <a:bodyPr/>
                    <a:lstStyle/>
                    <a:p>
                      <a:pPr algn="l" fontAlgn="ctr"/>
                      <a:endParaRPr lang="en-US" sz="1050" b="0" i="0" u="none" strike="noStrike" cap="none" spc="0" baseline="0">
                        <a:solidFill>
                          <a:srgbClr val="000000"/>
                        </a:solidFill>
                        <a:effectLst/>
                        <a:uFillTx/>
                        <a:latin typeface="Calibri" panose="020F0502020204030204" pitchFamily="34" charset="0"/>
                        <a:ea typeface="+mn-ea"/>
                        <a:cs typeface="+mn-cs"/>
                        <a:sym typeface="Intel Clear"/>
                      </a:endParaRPr>
                    </a:p>
                  </a:txBody>
                  <a:tcPr marL="5833" marR="5833" marT="5833" marB="0" anchor="ctr">
                    <a:solidFill>
                      <a:schemeClr val="bg1">
                        <a:lumMod val="75000"/>
                      </a:schemeClr>
                    </a:solidFill>
                  </a:tcP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PCIE X4 Slot</a:t>
                      </a:r>
                    </a:p>
                  </a:txBody>
                  <a:tcPr marL="5833" marR="5833" marT="5833" marB="0" anchor="ctr"/>
                </a:tc>
                <a:tc>
                  <a:txBody>
                    <a:bodyPr/>
                    <a:lstStyle/>
                    <a:p>
                      <a:pPr algn="l" fontAlgn="ctr"/>
                      <a:endParaRPr lang="nl-NL" sz="1050" b="0" i="0" u="none" strike="noStrike" cap="none" spc="0" baseline="0">
                        <a:solidFill>
                          <a:srgbClr val="000000"/>
                        </a:solidFill>
                        <a:effectLst/>
                        <a:uFillTx/>
                        <a:latin typeface="Calibri" panose="020F0502020204030204" pitchFamily="34" charset="0"/>
                        <a:ea typeface="+mn-ea"/>
                        <a:cs typeface="+mn-cs"/>
                        <a:sym typeface="Intel Clear"/>
                      </a:endParaRPr>
                    </a:p>
                  </a:txBody>
                  <a:tcPr marL="5833" marR="5833" marT="5833" marB="0" anchor="ctr">
                    <a:solidFill>
                      <a:schemeClr val="bg1">
                        <a:lumMod val="75000"/>
                      </a:schemeClr>
                    </a:solidFill>
                  </a:tcPr>
                </a:tc>
                <a:extLst>
                  <a:ext uri="{0D108BD9-81ED-4DB2-BD59-A6C34878D82A}">
                    <a16:rowId xmlns:a16="http://schemas.microsoft.com/office/drawing/2014/main" val="1092349229"/>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nl-NL" sz="1050" b="0" i="0" u="none" strike="noStrike" cap="none" spc="0" baseline="0">
                          <a:solidFill>
                            <a:srgbClr val="000000"/>
                          </a:solidFill>
                          <a:effectLst/>
                          <a:uFillTx/>
                          <a:latin typeface="Calibri" panose="020F0502020204030204" pitchFamily="34" charset="0"/>
                          <a:ea typeface="+mn-ea"/>
                          <a:cs typeface="+mn-cs"/>
                          <a:sym typeface="Intel Clear"/>
                        </a:rPr>
                        <a:t>PCIE x8 Slot</a:t>
                      </a:r>
                    </a:p>
                  </a:txBody>
                  <a:tcPr marL="5833" marR="5833" marT="5833" marB="0" anchor="ctr"/>
                </a:tc>
                <a:tc>
                  <a:txBody>
                    <a:bodyPr/>
                    <a:lstStyle/>
                    <a:p>
                      <a:pPr algn="l" fontAlgn="ctr"/>
                      <a:r>
                        <a:rPr lang="nl-NL" sz="1050" b="0" i="0" u="none" strike="noStrike" cap="none" spc="0" baseline="0">
                          <a:solidFill>
                            <a:srgbClr val="000000"/>
                          </a:solidFill>
                          <a:effectLst/>
                          <a:uFillTx/>
                          <a:latin typeface="Calibri" panose="020F0502020204030204" pitchFamily="34" charset="0"/>
                          <a:ea typeface="+mn-ea"/>
                          <a:cs typeface="+mn-cs"/>
                          <a:sym typeface="Intel Clear"/>
                        </a:rPr>
                        <a:t>PCIE x8  Slot</a:t>
                      </a: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nl-NL" sz="1050" b="0" i="0" u="none" strike="noStrike" cap="none" spc="0" baseline="0">
                          <a:solidFill>
                            <a:srgbClr val="000000"/>
                          </a:solidFill>
                          <a:effectLst/>
                          <a:uFillTx/>
                          <a:latin typeface="Calibri" panose="020F0502020204030204" pitchFamily="34" charset="0"/>
                          <a:ea typeface="+mn-ea"/>
                          <a:cs typeface="+mn-cs"/>
                          <a:sym typeface="Intel Clear"/>
                        </a:rPr>
                        <a:t>PCIE x8  Slot</a:t>
                      </a:r>
                    </a:p>
                  </a:txBody>
                  <a:tcPr marL="5833" marR="5833" marT="5833" marB="0" anchor="ctr"/>
                </a:tc>
                <a:tc>
                  <a:txBody>
                    <a:bodyPr/>
                    <a:lstStyle/>
                    <a:p>
                      <a:pPr algn="l" fontAlgn="ctr"/>
                      <a:r>
                        <a:rPr lang="nl-NL" sz="1050" b="0" i="0" u="none" strike="noStrike" cap="none" spc="0" baseline="0">
                          <a:solidFill>
                            <a:srgbClr val="000000"/>
                          </a:solidFill>
                          <a:effectLst/>
                          <a:uFillTx/>
                          <a:latin typeface="Calibri" panose="020F0502020204030204" pitchFamily="34" charset="0"/>
                          <a:ea typeface="+mn-ea"/>
                          <a:cs typeface="+mn-cs"/>
                          <a:sym typeface="Intel Clear"/>
                        </a:rPr>
                        <a:t>PCIE x8 Slot</a:t>
                      </a:r>
                    </a:p>
                  </a:txBody>
                  <a:tcPr marL="5833" marR="5833" marT="5833" marB="0" anchor="ctr"/>
                </a:tc>
                <a:extLst>
                  <a:ext uri="{0D108BD9-81ED-4DB2-BD59-A6C34878D82A}">
                    <a16:rowId xmlns:a16="http://schemas.microsoft.com/office/drawing/2014/main" val="71343167"/>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FRU EEPROM </a:t>
                      </a: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FRU EEPROM </a:t>
                      </a:r>
                      <a:endParaRPr lang="nl-NL" sz="1050" b="0" i="0" u="none" strike="noStrike" cap="none" spc="0" baseline="0">
                        <a:solidFill>
                          <a:srgbClr val="000000"/>
                        </a:solidFill>
                        <a:effectLst/>
                        <a:uFillTx/>
                        <a:latin typeface="Calibri" panose="020F0502020204030204" pitchFamily="34" charset="0"/>
                        <a:ea typeface="+mn-ea"/>
                        <a:cs typeface="+mn-cs"/>
                        <a:sym typeface="Intel Clear"/>
                      </a:endParaRP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FRU EEPROM </a:t>
                      </a: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cap="none" spc="0" baseline="0">
                          <a:solidFill>
                            <a:srgbClr val="000000"/>
                          </a:solidFill>
                          <a:effectLst/>
                          <a:uFillTx/>
                          <a:latin typeface="Calibri" panose="020F0502020204030204" pitchFamily="34" charset="0"/>
                          <a:ea typeface="+mn-ea"/>
                          <a:cs typeface="+mn-cs"/>
                          <a:sym typeface="Intel Clear"/>
                        </a:rPr>
                        <a:t>FRU EEPROM</a:t>
                      </a:r>
                    </a:p>
                  </a:txBody>
                  <a:tcPr marL="5833" marR="5833" marT="5833" marB="0" anchor="ctr"/>
                </a:tc>
                <a:extLst>
                  <a:ext uri="{0D108BD9-81ED-4DB2-BD59-A6C34878D82A}">
                    <a16:rowId xmlns:a16="http://schemas.microsoft.com/office/drawing/2014/main" val="1738318283"/>
                  </a:ext>
                </a:extLst>
              </a:tr>
              <a:tr h="170136">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ESPI bus Header </a:t>
                      </a: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cap="none" spc="0" baseline="0">
                          <a:solidFill>
                            <a:srgbClr val="000000"/>
                          </a:solidFill>
                          <a:effectLst/>
                          <a:uFillTx/>
                          <a:latin typeface="Calibri" panose="020F0502020204030204" pitchFamily="34" charset="0"/>
                          <a:ea typeface="+mn-ea"/>
                          <a:cs typeface="+mn-cs"/>
                          <a:sym typeface="Intel Clear"/>
                        </a:rPr>
                        <a:t>ESPI bus Header [S-3]</a:t>
                      </a: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ESPI bus Header </a:t>
                      </a: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ESPI bus Header</a:t>
                      </a:r>
                    </a:p>
                  </a:txBody>
                  <a:tcPr marL="5833" marR="5833" marT="5833" marB="0" anchor="ctr"/>
                </a:tc>
                <a:extLst>
                  <a:ext uri="{0D108BD9-81ED-4DB2-BD59-A6C34878D82A}">
                    <a16:rowId xmlns:a16="http://schemas.microsoft.com/office/drawing/2014/main" val="3753772298"/>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cap="none" spc="0" baseline="0">
                          <a:solidFill>
                            <a:srgbClr val="000000"/>
                          </a:solidFill>
                          <a:effectLst/>
                          <a:uFillTx/>
                          <a:latin typeface="Calibri" panose="020F0502020204030204" pitchFamily="34" charset="0"/>
                          <a:ea typeface="+mn-ea"/>
                          <a:cs typeface="+mn-cs"/>
                          <a:sym typeface="Intel Clear"/>
                        </a:rPr>
                        <a:t>SPD EEPROM</a:t>
                      </a: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DDR5 Memory</a:t>
                      </a: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cap="none" spc="0" baseline="0">
                          <a:solidFill>
                            <a:srgbClr val="000000"/>
                          </a:solidFill>
                          <a:effectLst/>
                          <a:uFillTx/>
                          <a:latin typeface="Calibri" panose="020F0502020204030204" pitchFamily="34" charset="0"/>
                          <a:ea typeface="+mn-ea"/>
                          <a:cs typeface="+mn-cs"/>
                          <a:sym typeface="Intel Clear"/>
                        </a:rPr>
                        <a:t>SPD EEPROM</a:t>
                      </a: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cap="none" spc="0" baseline="0">
                          <a:solidFill>
                            <a:srgbClr val="000000"/>
                          </a:solidFill>
                          <a:effectLst/>
                          <a:uFillTx/>
                          <a:latin typeface="Calibri" panose="020F0502020204030204" pitchFamily="34" charset="0"/>
                          <a:ea typeface="+mn-ea"/>
                          <a:cs typeface="+mn-cs"/>
                          <a:sym typeface="Intel Clear"/>
                        </a:rPr>
                        <a:t>DDR5 SODIMM</a:t>
                      </a:r>
                    </a:p>
                  </a:txBody>
                  <a:tcPr marL="5833" marR="5833" marT="5833" marB="0" anchor="ctr"/>
                </a:tc>
                <a:extLst>
                  <a:ext uri="{0D108BD9-81ED-4DB2-BD59-A6C34878D82A}">
                    <a16:rowId xmlns:a16="http://schemas.microsoft.com/office/drawing/2014/main" val="3330553965"/>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PM Side Band Header</a:t>
                      </a: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PM Side Band Header </a:t>
                      </a: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PM Side Band Header</a:t>
                      </a: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PM Side Band Header</a:t>
                      </a:r>
                    </a:p>
                  </a:txBody>
                  <a:tcPr marL="5833" marR="5833" marT="5833" marB="0" anchor="ctr"/>
                </a:tc>
                <a:extLst>
                  <a:ext uri="{0D108BD9-81ED-4DB2-BD59-A6C34878D82A}">
                    <a16:rowId xmlns:a16="http://schemas.microsoft.com/office/drawing/2014/main" val="3152229449"/>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CPU/PCH Merged MIPI 60 Connector </a:t>
                      </a: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cap="none" spc="0" baseline="0">
                          <a:solidFill>
                            <a:srgbClr val="000000"/>
                          </a:solidFill>
                          <a:effectLst/>
                          <a:uFillTx/>
                          <a:latin typeface="Calibri" panose="020F0502020204030204" pitchFamily="34" charset="0"/>
                          <a:ea typeface="+mn-ea"/>
                          <a:cs typeface="+mn-cs"/>
                          <a:sym typeface="Intel Clear"/>
                        </a:rPr>
                        <a:t>CPU/PCH Merged MIPI 60 Connector </a:t>
                      </a:r>
                    </a:p>
                  </a:txBody>
                  <a:tcPr marL="5833" marR="5833" marT="5833" marB="0" anchor="ctr"/>
                </a:tc>
                <a:tc>
                  <a:txBody>
                    <a:bodyPr/>
                    <a:lstStyle/>
                    <a:p>
                      <a:pPr algn="l" fontAlgn="ctr"/>
                      <a:r>
                        <a:rPr lang="en-US" sz="1050" b="0" i="0" u="none" strike="noStrike" cap="none" spc="0" baseline="0">
                          <a:solidFill>
                            <a:schemeClr val="tx1"/>
                          </a:solidFill>
                          <a:effectLst/>
                          <a:uFillTx/>
                          <a:latin typeface="Calibri" panose="020F0502020204030204" pitchFamily="34" charset="0"/>
                          <a:ea typeface="+mn-ea"/>
                          <a:cs typeface="+mn-cs"/>
                          <a:sym typeface="Intel Clear"/>
                        </a:rPr>
                        <a:t>CPU/PCH Merged MIPI 60 Connector </a:t>
                      </a:r>
                    </a:p>
                  </a:txBody>
                  <a:tcPr marL="5833" marR="5833" marT="5833" marB="0" anchor="ctr"/>
                </a:tc>
                <a:tc>
                  <a:txBody>
                    <a:bodyPr/>
                    <a:lstStyle/>
                    <a:p>
                      <a:pPr algn="l" fontAlgn="ctr"/>
                      <a:r>
                        <a:rPr lang="en-US" sz="1050" b="0" i="0" u="none" strike="noStrike" cap="none" spc="0" baseline="0">
                          <a:solidFill>
                            <a:srgbClr val="000000"/>
                          </a:solidFill>
                          <a:effectLst/>
                          <a:uFillTx/>
                          <a:latin typeface="Calibri" panose="020F0502020204030204" pitchFamily="34" charset="0"/>
                          <a:ea typeface="+mn-ea"/>
                          <a:cs typeface="+mn-cs"/>
                          <a:sym typeface="Intel Clear"/>
                        </a:rPr>
                        <a:t>CPU/PCH Merged MIPI 60 Connector </a:t>
                      </a:r>
                    </a:p>
                  </a:txBody>
                  <a:tcPr marL="5833" marR="5833" marT="5833" marB="0" anchor="ctr"/>
                </a:tc>
                <a:extLst>
                  <a:ext uri="{0D108BD9-81ED-4DB2-BD59-A6C34878D82A}">
                    <a16:rowId xmlns:a16="http://schemas.microsoft.com/office/drawing/2014/main" val="237974803"/>
                  </a:ext>
                </a:extLst>
              </a:tr>
              <a:tr h="329536">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50" b="0" i="0" u="none" strike="noStrike" cap="none" spc="0" baseline="0">
                          <a:solidFill>
                            <a:srgbClr val="FF0000"/>
                          </a:solidFill>
                          <a:effectLst/>
                          <a:uFillTx/>
                          <a:latin typeface="Calibri" panose="020F0502020204030204" pitchFamily="34" charset="0"/>
                          <a:ea typeface="+mn-ea"/>
                          <a:cs typeface="+mn-cs"/>
                          <a:sym typeface="Intel Clear"/>
                        </a:rPr>
                        <a:t>TTK3 Header </a:t>
                      </a: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cap="none" spc="0" baseline="0">
                          <a:solidFill>
                            <a:srgbClr val="FF0000"/>
                          </a:solidFill>
                          <a:effectLst/>
                          <a:uFillTx/>
                          <a:latin typeface="Calibri" panose="020F0502020204030204" pitchFamily="34" charset="0"/>
                          <a:ea typeface="+mn-ea"/>
                          <a:cs typeface="+mn-cs"/>
                          <a:sym typeface="Intel Clear"/>
                        </a:rPr>
                        <a:t>TTK3 Header </a:t>
                      </a:r>
                    </a:p>
                  </a:txBody>
                  <a:tcPr marL="5833" marR="5833" marT="5833" marB="0" anchor="ctr"/>
                </a:tc>
                <a:tc>
                  <a:txBody>
                    <a:bodyPr/>
                    <a:lstStyle/>
                    <a:p>
                      <a:pPr algn="l" fontAlgn="ctr"/>
                      <a:r>
                        <a:rPr lang="en-US" sz="1050" b="0" i="0" u="none" strike="noStrike" cap="none" spc="0" baseline="0">
                          <a:solidFill>
                            <a:srgbClr val="FF0000"/>
                          </a:solidFill>
                          <a:effectLst/>
                          <a:uFillTx/>
                          <a:latin typeface="Calibri" panose="020F0502020204030204" pitchFamily="34" charset="0"/>
                          <a:ea typeface="+mn-ea"/>
                          <a:cs typeface="+mn-cs"/>
                          <a:sym typeface="Intel Clear"/>
                        </a:rPr>
                        <a:t>TTK3 Header </a:t>
                      </a:r>
                    </a:p>
                  </a:txBody>
                  <a:tcPr marL="5833" marR="5833" marT="5833" marB="0" anchor="ctr"/>
                </a:tc>
                <a:tc>
                  <a:txBody>
                    <a:bodyPr/>
                    <a:lstStyle/>
                    <a:p>
                      <a:pPr algn="l" fontAlgn="ctr"/>
                      <a:r>
                        <a:rPr lang="en-US" sz="1050" b="0" i="0" u="none" strike="noStrike" cap="none" spc="0" baseline="0">
                          <a:solidFill>
                            <a:srgbClr val="FF0000"/>
                          </a:solidFill>
                          <a:effectLst/>
                          <a:uFillTx/>
                          <a:latin typeface="Calibri" panose="020F0502020204030204" pitchFamily="34" charset="0"/>
                          <a:ea typeface="+mn-ea"/>
                          <a:cs typeface="+mn-cs"/>
                          <a:sym typeface="Intel Clear"/>
                        </a:rPr>
                        <a:t>TTK3 Header </a:t>
                      </a:r>
                    </a:p>
                  </a:txBody>
                  <a:tcPr marL="5833" marR="5833" marT="5833" marB="0" anchor="ctr"/>
                </a:tc>
                <a:extLst>
                  <a:ext uri="{0D108BD9-81ED-4DB2-BD59-A6C34878D82A}">
                    <a16:rowId xmlns:a16="http://schemas.microsoft.com/office/drawing/2014/main" val="2779588006"/>
                  </a:ext>
                </a:extLst>
              </a:tr>
              <a:tr h="184562">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50" b="0" i="0" u="none" strike="noStrike" cap="none" spc="0" baseline="0">
                          <a:solidFill>
                            <a:srgbClr val="FF0000"/>
                          </a:solidFill>
                          <a:effectLst/>
                          <a:uFillTx/>
                          <a:latin typeface="Calibri" panose="020F0502020204030204" pitchFamily="34" charset="0"/>
                          <a:ea typeface="+mn-ea"/>
                          <a:cs typeface="+mn-cs"/>
                          <a:sym typeface="Intel Clear"/>
                        </a:rPr>
                        <a:t>M.2 WWAN</a:t>
                      </a: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50" b="0" i="0" u="none" strike="noStrike" cap="none" spc="0" baseline="0">
                          <a:solidFill>
                            <a:srgbClr val="FF0000"/>
                          </a:solidFill>
                          <a:effectLst/>
                          <a:uFillTx/>
                          <a:latin typeface="Calibri" panose="020F0502020204030204" pitchFamily="34" charset="0"/>
                          <a:ea typeface="+mn-ea"/>
                          <a:cs typeface="+mn-cs"/>
                          <a:sym typeface="Intel Clear"/>
                        </a:rPr>
                        <a:t>M.2 WWAN</a:t>
                      </a:r>
                    </a:p>
                  </a:txBody>
                  <a:tcPr marL="5833" marR="5833" marT="5833" marB="0" anchor="ctr"/>
                </a:tc>
                <a:tc>
                  <a:txBody>
                    <a:bodyPr/>
                    <a:lstStyle/>
                    <a:p>
                      <a:pPr algn="l" fontAlgn="ctr"/>
                      <a:r>
                        <a:rPr lang="en-US" sz="1050" b="0" i="0" u="none" strike="noStrike" cap="none" spc="0" baseline="0">
                          <a:solidFill>
                            <a:srgbClr val="FF0000"/>
                          </a:solidFill>
                          <a:effectLst/>
                          <a:uFillTx/>
                          <a:latin typeface="Calibri" panose="020F0502020204030204" pitchFamily="34" charset="0"/>
                          <a:ea typeface="+mn-ea"/>
                          <a:cs typeface="+mn-cs"/>
                          <a:sym typeface="Intel Clear"/>
                        </a:rPr>
                        <a:t>M.2 WWAN</a:t>
                      </a:r>
                    </a:p>
                  </a:txBody>
                  <a:tcPr marL="5833" marR="5833" marT="5833" marB="0" anchor="ctr"/>
                </a:tc>
                <a:tc>
                  <a:txBody>
                    <a:bodyPr/>
                    <a:lstStyle/>
                    <a:p>
                      <a:pPr algn="l" fontAlgn="ctr"/>
                      <a:r>
                        <a:rPr lang="en-US" sz="1050" b="0" i="0" u="none" strike="noStrike" cap="none" spc="0" baseline="0">
                          <a:solidFill>
                            <a:srgbClr val="FF0000"/>
                          </a:solidFill>
                          <a:effectLst/>
                          <a:uFillTx/>
                          <a:latin typeface="Calibri" panose="020F0502020204030204" pitchFamily="34" charset="0"/>
                          <a:ea typeface="+mn-ea"/>
                          <a:cs typeface="+mn-cs"/>
                          <a:sym typeface="Intel Clear"/>
                        </a:rPr>
                        <a:t>M.2 WWAN</a:t>
                      </a:r>
                    </a:p>
                  </a:txBody>
                  <a:tcPr marL="5833" marR="5833" marT="5833" marB="0" anchor="ctr"/>
                </a:tc>
                <a:extLst>
                  <a:ext uri="{0D108BD9-81ED-4DB2-BD59-A6C34878D82A}">
                    <a16:rowId xmlns:a16="http://schemas.microsoft.com/office/drawing/2014/main" val="3707961711"/>
                  </a:ext>
                </a:extLst>
              </a:tr>
              <a:tr h="312671">
                <a:tc rowSpan="7">
                  <a:txBody>
                    <a:bodyPr/>
                    <a:lstStyle/>
                    <a:p>
                      <a:pPr marL="0" marR="0" indent="0" algn="l" defTabSz="609600" fontAlgn="ctr" latinLnBrk="0">
                        <a:lnSpc>
                          <a:spcPct val="100000"/>
                        </a:lnSpc>
                        <a:spcBef>
                          <a:spcPts val="0"/>
                        </a:spcBef>
                        <a:spcAft>
                          <a:spcPts val="0"/>
                        </a:spcAft>
                        <a:buClrTx/>
                        <a:buSzTx/>
                        <a:buFontTx/>
                        <a:buNone/>
                        <a:tabLst/>
                      </a:pPr>
                      <a:r>
                        <a:rPr lang="en-US" sz="1100" b="1" i="0" u="none" strike="noStrike" cap="none" spc="0" baseline="0">
                          <a:solidFill>
                            <a:schemeClr val="bg2"/>
                          </a:solidFill>
                          <a:effectLst/>
                          <a:uFillTx/>
                          <a:latin typeface="+mn-lt"/>
                          <a:ea typeface="+mn-ea"/>
                          <a:cs typeface="+mn-cs"/>
                          <a:sym typeface="Intel Clear"/>
                        </a:rPr>
                        <a:t>SMLINK0</a:t>
                      </a:r>
                      <a:br>
                        <a:rPr lang="en-US" sz="1100" b="1" i="0" u="none" strike="noStrike" cap="none" spc="0" baseline="0">
                          <a:solidFill>
                            <a:schemeClr val="bg2"/>
                          </a:solidFill>
                          <a:effectLst/>
                          <a:uFillTx/>
                          <a:latin typeface="+mn-lt"/>
                          <a:ea typeface="+mn-ea"/>
                          <a:cs typeface="+mn-cs"/>
                          <a:sym typeface="Intel Clear"/>
                        </a:rPr>
                      </a:br>
                      <a:r>
                        <a:rPr lang="en-US" sz="1100" b="1" i="0" u="none" strike="noStrike" cap="none" spc="0" baseline="0">
                          <a:solidFill>
                            <a:schemeClr val="bg2"/>
                          </a:solidFill>
                          <a:effectLst/>
                          <a:uFillTx/>
                          <a:latin typeface="+mn-lt"/>
                          <a:ea typeface="+mn-ea"/>
                          <a:cs typeface="+mn-cs"/>
                          <a:sym typeface="Intel Clear"/>
                        </a:rPr>
                        <a:t>(ALERT line is used as GPIO)</a:t>
                      </a:r>
                    </a:p>
                  </a:txBody>
                  <a:tcPr marL="5833" marR="5833" marT="5833"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TBT retimer Chip#0 ( for TCP-0 SV Validation) &amp; 1x3 Header</a:t>
                      </a:r>
                    </a:p>
                  </a:txBody>
                  <a:tcPr marL="0" marR="0" marT="0"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Barlow Ridge</a:t>
                      </a:r>
                    </a:p>
                  </a:txBody>
                  <a:tcPr marL="0" marR="0" marT="0"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TBT retimer Chip#0 ( for TCP-0 SV Validation) &amp; 1x3 Header</a:t>
                      </a:r>
                    </a:p>
                  </a:txBody>
                  <a:tcPr marL="0" marR="0" marT="0"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TBT retimer Chip#0 ( for TCP-0 SV Validation) &amp; 1x3 Header</a:t>
                      </a:r>
                    </a:p>
                  </a:txBody>
                  <a:tcPr marL="0" marR="0" marT="0" marB="0" anchor="ctr"/>
                </a:tc>
                <a:extLst>
                  <a:ext uri="{0D108BD9-81ED-4DB2-BD59-A6C34878D82A}">
                    <a16:rowId xmlns:a16="http://schemas.microsoft.com/office/drawing/2014/main" val="3628682657"/>
                  </a:ext>
                </a:extLst>
              </a:tr>
              <a:tr h="312671">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TBT retimer Chip#1 ( for TCP-1 SV Validation)</a:t>
                      </a:r>
                    </a:p>
                  </a:txBody>
                  <a:tcPr marL="0" marR="0" marT="0" marB="0" anchor="ctr"/>
                </a:tc>
                <a:tc>
                  <a:txBody>
                    <a:bodyPr/>
                    <a:lstStyle/>
                    <a:p>
                      <a:pPr algn="l" fontAlgn="ctr"/>
                      <a:endParaRPr lang="en-US" sz="1000" b="0" i="0" u="none" strike="noStrike" cap="none" spc="0" baseline="0">
                        <a:solidFill>
                          <a:srgbClr val="000000"/>
                        </a:solidFill>
                        <a:effectLst/>
                        <a:uFillTx/>
                        <a:latin typeface="Calibri" panose="020F0502020204030204" pitchFamily="34" charset="0"/>
                        <a:ea typeface="+mn-ea"/>
                        <a:cs typeface="+mn-cs"/>
                        <a:sym typeface="Intel Clear"/>
                      </a:endParaRPr>
                    </a:p>
                  </a:txBody>
                  <a:tcPr marL="0" marR="0" marT="0" marB="0" anchor="ctr">
                    <a:solidFill>
                      <a:schemeClr val="bg1">
                        <a:lumMod val="75000"/>
                      </a:schemeClr>
                    </a:solidFill>
                  </a:tcP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TBT retimer Chip#1 ( for TCP-1 SV Validation)</a:t>
                      </a:r>
                    </a:p>
                  </a:txBody>
                  <a:tcPr marL="0" marR="0" marT="0"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TBT retimer Chip#1 ( for TCP-1 SV Validation)</a:t>
                      </a:r>
                    </a:p>
                  </a:txBody>
                  <a:tcPr marL="0" marR="0" marT="0" marB="0" anchor="ctr"/>
                </a:tc>
                <a:extLst>
                  <a:ext uri="{0D108BD9-81ED-4DB2-BD59-A6C34878D82A}">
                    <a16:rowId xmlns:a16="http://schemas.microsoft.com/office/drawing/2014/main" val="1086237320"/>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Modular TCSS AIC CONN1</a:t>
                      </a:r>
                    </a:p>
                  </a:txBody>
                  <a:tcPr marL="0" marR="0" marT="0"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Modular TCSS AIC CONN1</a:t>
                      </a:r>
                    </a:p>
                  </a:txBody>
                  <a:tcPr marL="0" marR="0" marT="0"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Modular TCSS AIC CONN1</a:t>
                      </a:r>
                    </a:p>
                  </a:txBody>
                  <a:tcPr marL="0" marR="0" marT="0"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Modular TCSS AIC CONN1</a:t>
                      </a:r>
                    </a:p>
                  </a:txBody>
                  <a:tcPr marL="0" marR="0" marT="0" marB="0" anchor="ctr"/>
                </a:tc>
                <a:extLst>
                  <a:ext uri="{0D108BD9-81ED-4DB2-BD59-A6C34878D82A}">
                    <a16:rowId xmlns:a16="http://schemas.microsoft.com/office/drawing/2014/main" val="1685749383"/>
                  </a:ext>
                </a:extLst>
              </a:tr>
              <a:tr h="206516">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Modular TCSS AIC CONN2</a:t>
                      </a:r>
                    </a:p>
                  </a:txBody>
                  <a:tcPr marL="0" marR="0" marT="0" marB="0" anchor="ctr"/>
                </a:tc>
                <a:tc>
                  <a:txBody>
                    <a:bodyPr/>
                    <a:lstStyle/>
                    <a:p>
                      <a:pPr algn="l" fontAlgn="ctr"/>
                      <a:endParaRPr lang="en-US" sz="1000" b="0" i="0" u="none" strike="noStrike" cap="none" spc="0" baseline="0">
                        <a:solidFill>
                          <a:srgbClr val="000000"/>
                        </a:solidFill>
                        <a:effectLst/>
                        <a:uFillTx/>
                        <a:latin typeface="Calibri" panose="020F0502020204030204" pitchFamily="34" charset="0"/>
                        <a:ea typeface="+mn-ea"/>
                        <a:cs typeface="+mn-cs"/>
                        <a:sym typeface="Intel Clear"/>
                      </a:endParaRPr>
                    </a:p>
                  </a:txBody>
                  <a:tcPr marL="0" marR="0" marT="0" marB="0" anchor="ctr">
                    <a:solidFill>
                      <a:schemeClr val="bg1">
                        <a:lumMod val="75000"/>
                      </a:schemeClr>
                    </a:solidFill>
                  </a:tcP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Modular TCSS AIC CONN2</a:t>
                      </a:r>
                    </a:p>
                  </a:txBody>
                  <a:tcPr marL="0" marR="0" marT="0" marB="0" anchor="ctr"/>
                </a:tc>
                <a:tc>
                  <a:txBody>
                    <a:bodyPr/>
                    <a:lstStyle/>
                    <a:p>
                      <a:pPr algn="l" fontAlgn="ctr"/>
                      <a:r>
                        <a:rPr lang="en-US" sz="1000" b="0" i="0" u="none" strike="noStrike" cap="none" spc="0" baseline="0">
                          <a:solidFill>
                            <a:srgbClr val="000000"/>
                          </a:solidFill>
                          <a:effectLst/>
                          <a:uFillTx/>
                          <a:latin typeface="Calibri" panose="020F0502020204030204" pitchFamily="34" charset="0"/>
                          <a:ea typeface="+mn-ea"/>
                          <a:cs typeface="+mn-cs"/>
                          <a:sym typeface="Intel Clear"/>
                        </a:rPr>
                        <a:t>Modular TCSS AIC CONN2</a:t>
                      </a:r>
                    </a:p>
                  </a:txBody>
                  <a:tcPr marL="0" marR="0" marT="0" marB="0" anchor="ctr"/>
                </a:tc>
                <a:extLst>
                  <a:ext uri="{0D108BD9-81ED-4DB2-BD59-A6C34878D82A}">
                    <a16:rowId xmlns:a16="http://schemas.microsoft.com/office/drawing/2014/main" val="2489884872"/>
                  </a:ext>
                </a:extLst>
              </a:tr>
              <a:tr h="206516">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Calibri" panose="020F0502020204030204" pitchFamily="34" charset="0"/>
                          <a:ea typeface="+mn-ea"/>
                          <a:cs typeface="+mn-cs"/>
                          <a:sym typeface="Intel Clear"/>
                        </a:rPr>
                        <a:t>1x3 Header</a:t>
                      </a:r>
                    </a:p>
                  </a:txBody>
                  <a:tcPr marL="0" marR="0" marT="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Calibri" panose="020F0502020204030204" pitchFamily="34" charset="0"/>
                          <a:ea typeface="+mn-ea"/>
                          <a:cs typeface="+mn-cs"/>
                          <a:sym typeface="Intel Clear"/>
                        </a:rPr>
                        <a:t>1x3 Header</a:t>
                      </a:r>
                    </a:p>
                  </a:txBody>
                  <a:tcPr marL="0" marR="0" marT="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Calibri" panose="020F0502020204030204" pitchFamily="34" charset="0"/>
                          <a:ea typeface="+mn-ea"/>
                          <a:cs typeface="+mn-cs"/>
                          <a:sym typeface="Intel Clear"/>
                        </a:rPr>
                        <a:t>1x3 Header</a:t>
                      </a:r>
                    </a:p>
                  </a:txBody>
                  <a:tcPr marL="0" marR="0" marT="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rgbClr val="000000"/>
                          </a:solidFill>
                          <a:effectLst/>
                          <a:uFillTx/>
                          <a:latin typeface="Calibri" panose="020F0502020204030204" pitchFamily="34" charset="0"/>
                          <a:ea typeface="+mn-ea"/>
                          <a:cs typeface="+mn-cs"/>
                          <a:sym typeface="Intel Clear"/>
                        </a:rPr>
                        <a:t>1x3 Header</a:t>
                      </a:r>
                    </a:p>
                  </a:txBody>
                  <a:tcPr marL="0" marR="0" marT="0" marB="0" anchor="ctr"/>
                </a:tc>
                <a:extLst>
                  <a:ext uri="{0D108BD9-81ED-4DB2-BD59-A6C34878D82A}">
                    <a16:rowId xmlns:a16="http://schemas.microsoft.com/office/drawing/2014/main" val="2980121081"/>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00" b="0" i="0" u="none" strike="noStrike">
                          <a:solidFill>
                            <a:srgbClr val="000000"/>
                          </a:solidFill>
                          <a:effectLst/>
                          <a:latin typeface="Calibri" panose="020F0502020204030204" pitchFamily="34" charset="0"/>
                        </a:rPr>
                        <a:t>Jacksonville</a:t>
                      </a:r>
                    </a:p>
                  </a:txBody>
                  <a:tcPr marL="0" marR="0" marT="0" marB="0" anchor="ctr"/>
                </a:tc>
                <a:tc>
                  <a:txBody>
                    <a:bodyPr/>
                    <a:lstStyle/>
                    <a:p>
                      <a:pPr algn="l" fontAlgn="ctr"/>
                      <a:r>
                        <a:rPr lang="en-US" sz="1000" b="0" i="0" u="none" strike="noStrike">
                          <a:solidFill>
                            <a:srgbClr val="000000"/>
                          </a:solidFill>
                          <a:effectLst/>
                          <a:latin typeface="Calibri" panose="020F0502020204030204" pitchFamily="34" charset="0"/>
                        </a:rPr>
                        <a:t>Jacksonville</a:t>
                      </a:r>
                    </a:p>
                  </a:txBody>
                  <a:tcPr marL="0" marR="0" marT="0" marB="0" anchor="ctr"/>
                </a:tc>
                <a:tc>
                  <a:txBody>
                    <a:bodyPr/>
                    <a:lstStyle/>
                    <a:p>
                      <a:pPr algn="l" fontAlgn="ctr"/>
                      <a:r>
                        <a:rPr lang="en-US" sz="1000" b="0" i="0" u="none" strike="noStrike">
                          <a:solidFill>
                            <a:srgbClr val="000000"/>
                          </a:solidFill>
                          <a:effectLst/>
                          <a:latin typeface="Calibri" panose="020F0502020204030204" pitchFamily="34" charset="0"/>
                        </a:rPr>
                        <a:t>Jacksonville</a:t>
                      </a:r>
                    </a:p>
                  </a:txBody>
                  <a:tcPr marL="0" marR="0" marT="0" marB="0" anchor="ctr"/>
                </a:tc>
                <a:tc>
                  <a:txBody>
                    <a:bodyPr/>
                    <a:lstStyle/>
                    <a:p>
                      <a:pPr algn="l" fontAlgn="ctr"/>
                      <a:r>
                        <a:rPr lang="en-US" sz="1000" b="0" i="0" u="none" strike="noStrike">
                          <a:solidFill>
                            <a:srgbClr val="000000"/>
                          </a:solidFill>
                          <a:effectLst/>
                          <a:latin typeface="Calibri" panose="020F0502020204030204" pitchFamily="34" charset="0"/>
                        </a:rPr>
                        <a:t>Jacksonville</a:t>
                      </a:r>
                    </a:p>
                  </a:txBody>
                  <a:tcPr marL="0" marR="0" marT="0" marB="0" anchor="ctr"/>
                </a:tc>
                <a:extLst>
                  <a:ext uri="{0D108BD9-81ED-4DB2-BD59-A6C34878D82A}">
                    <a16:rowId xmlns:a16="http://schemas.microsoft.com/office/drawing/2014/main" val="3361591340"/>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00" b="0" i="0" u="none" strike="noStrike">
                          <a:solidFill>
                            <a:srgbClr val="FF0000"/>
                          </a:solidFill>
                          <a:effectLst/>
                          <a:latin typeface="Calibri" panose="020F0502020204030204" pitchFamily="34" charset="0"/>
                        </a:rPr>
                        <a:t>PCIE x1 Slot</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PCIE x1 Slot</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PCIE x1 Slot</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PCIE x1 Slot</a:t>
                      </a:r>
                    </a:p>
                  </a:txBody>
                  <a:tcPr marL="0" marR="0" marT="0" marB="0" anchor="ctr"/>
                </a:tc>
                <a:extLst>
                  <a:ext uri="{0D108BD9-81ED-4DB2-BD59-A6C34878D82A}">
                    <a16:rowId xmlns:a16="http://schemas.microsoft.com/office/drawing/2014/main" val="1779865140"/>
                  </a:ext>
                </a:extLst>
              </a:tr>
              <a:tr h="170136">
                <a:tc rowSpan="2">
                  <a:txBody>
                    <a:bodyPr/>
                    <a:lstStyle/>
                    <a:p>
                      <a:pPr marL="0" marR="0" indent="0" algn="l" defTabSz="609600" fontAlgn="ctr" latinLnBrk="0">
                        <a:lnSpc>
                          <a:spcPct val="100000"/>
                        </a:lnSpc>
                        <a:spcBef>
                          <a:spcPts val="0"/>
                        </a:spcBef>
                        <a:spcAft>
                          <a:spcPts val="0"/>
                        </a:spcAft>
                        <a:buClrTx/>
                        <a:buSzTx/>
                        <a:buFontTx/>
                        <a:buNone/>
                        <a:tabLst/>
                      </a:pPr>
                      <a:r>
                        <a:rPr lang="en-US" sz="1100" b="1" i="0" u="none" strike="noStrike" cap="none" spc="0" baseline="0">
                          <a:solidFill>
                            <a:schemeClr val="bg2"/>
                          </a:solidFill>
                          <a:effectLst/>
                          <a:uFillTx/>
                          <a:latin typeface="+mn-lt"/>
                          <a:ea typeface="+mn-ea"/>
                          <a:cs typeface="+mn-cs"/>
                          <a:sym typeface="Intel Clear"/>
                        </a:rPr>
                        <a:t>SMLINK0B</a:t>
                      </a:r>
                      <a:br>
                        <a:rPr lang="en-US" sz="1100" b="1" i="0" u="none" strike="noStrike" cap="none" spc="0" baseline="0">
                          <a:solidFill>
                            <a:schemeClr val="bg2"/>
                          </a:solidFill>
                          <a:effectLst/>
                          <a:uFillTx/>
                          <a:latin typeface="+mn-lt"/>
                          <a:ea typeface="+mn-ea"/>
                          <a:cs typeface="+mn-cs"/>
                          <a:sym typeface="Intel Clear"/>
                        </a:rPr>
                      </a:br>
                      <a:r>
                        <a:rPr lang="en-US" sz="1100" b="1" i="0" u="none" strike="noStrike" cap="none" spc="0" baseline="0">
                          <a:solidFill>
                            <a:schemeClr val="bg2"/>
                          </a:solidFill>
                          <a:effectLst/>
                          <a:uFillTx/>
                          <a:latin typeface="+mn-lt"/>
                          <a:ea typeface="+mn-ea"/>
                          <a:cs typeface="+mn-cs"/>
                          <a:sym typeface="Intel Clear"/>
                        </a:rPr>
                        <a:t>(default used as GPIOs)</a:t>
                      </a:r>
                    </a:p>
                  </a:txBody>
                  <a:tcPr marL="5833" marR="5833" marT="5833" marB="0" anchor="ctr"/>
                </a:tc>
                <a:tc>
                  <a:txBody>
                    <a:bodyPr/>
                    <a:lstStyle/>
                    <a:p>
                      <a:pPr algn="l" fontAlgn="ctr"/>
                      <a:r>
                        <a:rPr lang="en-US" sz="1000" u="none" strike="noStrike">
                          <a:solidFill>
                            <a:schemeClr val="tx1"/>
                          </a:solidFill>
                          <a:effectLst/>
                          <a:latin typeface="+mn-lt"/>
                        </a:rPr>
                        <a:t>Sensor Header (as ISH SPI/ISH UART)</a:t>
                      </a:r>
                      <a:endParaRPr lang="en-US" sz="1000" b="0" i="0" u="none" strike="noStrike">
                        <a:solidFill>
                          <a:schemeClr val="tx1"/>
                        </a:solidFill>
                        <a:effectLst/>
                        <a:latin typeface="+mn-lt"/>
                      </a:endParaRPr>
                    </a:p>
                  </a:txBody>
                  <a:tcPr marL="0" marR="0" marT="0" marB="0" anchor="ctr"/>
                </a:tc>
                <a:tc>
                  <a:txBody>
                    <a:bodyPr/>
                    <a:lstStyle/>
                    <a:p>
                      <a:pPr algn="l" fontAlgn="ctr"/>
                      <a:r>
                        <a:rPr lang="en-US" sz="1050" u="none" strike="noStrike">
                          <a:solidFill>
                            <a:srgbClr val="FF0000"/>
                          </a:solidFill>
                          <a:effectLst/>
                          <a:latin typeface="+mn-lt"/>
                        </a:rPr>
                        <a:t>Sensor Header (as ISH)</a:t>
                      </a:r>
                      <a:endParaRPr lang="en-US" sz="1050" b="0" i="0" u="none" strike="noStrike">
                        <a:solidFill>
                          <a:srgbClr val="FF0000"/>
                        </a:solidFill>
                        <a:effectLst/>
                        <a:latin typeface="+mn-lt"/>
                      </a:endParaRPr>
                    </a:p>
                  </a:txBody>
                  <a:tcPr marL="5833" marR="5833" marT="5833" marB="0" anchor="ctr"/>
                </a:tc>
                <a:tc>
                  <a:txBody>
                    <a:bodyPr/>
                    <a:lstStyle/>
                    <a:p>
                      <a:pPr algn="l" fontAlgn="ctr"/>
                      <a:r>
                        <a:rPr lang="en-US" sz="1000" u="none" strike="noStrike">
                          <a:solidFill>
                            <a:schemeClr val="tx1"/>
                          </a:solidFill>
                          <a:effectLst/>
                          <a:latin typeface="+mn-lt"/>
                        </a:rPr>
                        <a:t>Sensor Header (as ISH)</a:t>
                      </a:r>
                      <a:endParaRPr lang="en-US" sz="1000" b="0" i="0" u="none" strike="noStrike">
                        <a:solidFill>
                          <a:schemeClr val="tx1"/>
                        </a:solidFill>
                        <a:effectLst/>
                        <a:latin typeface="+mn-lt"/>
                      </a:endParaRPr>
                    </a:p>
                  </a:txBody>
                  <a:tcPr marL="0" marR="0" marT="0" marB="0" anchor="ctr"/>
                </a:tc>
                <a:tc>
                  <a:txBody>
                    <a:bodyPr/>
                    <a:lstStyle/>
                    <a:p>
                      <a:pPr algn="l" fontAlgn="ctr"/>
                      <a:r>
                        <a:rPr lang="en-US" sz="1050" u="none" strike="noStrike">
                          <a:solidFill>
                            <a:srgbClr val="FF0000"/>
                          </a:solidFill>
                          <a:effectLst/>
                          <a:latin typeface="+mn-lt"/>
                        </a:rPr>
                        <a:t>Sensor Header (as ISH)</a:t>
                      </a:r>
                      <a:endParaRPr lang="en-US" sz="1050" b="0" i="0" u="none" strike="noStrike">
                        <a:solidFill>
                          <a:srgbClr val="FF0000"/>
                        </a:solidFill>
                        <a:effectLst/>
                        <a:latin typeface="+mn-lt"/>
                      </a:endParaRPr>
                    </a:p>
                  </a:txBody>
                  <a:tcPr marL="5833" marR="5833" marT="5833" marB="0" anchor="ctr"/>
                </a:tc>
                <a:extLst>
                  <a:ext uri="{0D108BD9-81ED-4DB2-BD59-A6C34878D82A}">
                    <a16:rowId xmlns:a16="http://schemas.microsoft.com/office/drawing/2014/main" val="3435198420"/>
                  </a:ext>
                </a:extLst>
              </a:tr>
              <a:tr h="239151">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00" b="0" i="0" u="none" strike="noStrike">
                          <a:solidFill>
                            <a:srgbClr val="000000"/>
                          </a:solidFill>
                          <a:effectLst/>
                          <a:latin typeface="Calibri" panose="020F0502020204030204" pitchFamily="34" charset="0"/>
                        </a:rPr>
                        <a:t>TTK3 Header</a:t>
                      </a:r>
                    </a:p>
                  </a:txBody>
                  <a:tcPr marL="0" marR="0" marT="0" marB="0" anchor="ctr"/>
                </a:tc>
                <a:tc>
                  <a:txBody>
                    <a:bodyPr/>
                    <a:lstStyle/>
                    <a:p>
                      <a:pPr algn="l" fontAlgn="ctr"/>
                      <a:r>
                        <a:rPr lang="en-US" sz="1050" u="none" strike="noStrike">
                          <a:solidFill>
                            <a:srgbClr val="FF0000"/>
                          </a:solidFill>
                          <a:effectLst/>
                          <a:latin typeface="+mn-lt"/>
                        </a:rPr>
                        <a:t>MECC AIC Connector (as ISH)</a:t>
                      </a:r>
                      <a:endParaRPr lang="en-US" sz="1050" b="0" i="0" u="none" strike="noStrike">
                        <a:solidFill>
                          <a:srgbClr val="FF0000"/>
                        </a:solidFill>
                        <a:effectLst/>
                        <a:latin typeface="+mn-lt"/>
                      </a:endParaRPr>
                    </a:p>
                  </a:txBody>
                  <a:tcPr marL="5833" marR="5833" marT="5833" marB="0" anchor="ctr"/>
                </a:tc>
                <a:tc>
                  <a:txBody>
                    <a:bodyPr/>
                    <a:lstStyle/>
                    <a:p>
                      <a:pPr algn="l" fontAlgn="ctr"/>
                      <a:r>
                        <a:rPr lang="en-US" sz="1000" b="0" i="0" u="none" strike="noStrike">
                          <a:solidFill>
                            <a:srgbClr val="000000"/>
                          </a:solidFill>
                          <a:effectLst/>
                          <a:latin typeface="Calibri" panose="020F0502020204030204" pitchFamily="34" charset="0"/>
                        </a:rPr>
                        <a:t>TTK3 Header</a:t>
                      </a:r>
                    </a:p>
                  </a:txBody>
                  <a:tcPr marL="0" marR="0" marT="0" marB="0" anchor="ctr"/>
                </a:tc>
                <a:tc>
                  <a:txBody>
                    <a:bodyPr/>
                    <a:lstStyle/>
                    <a:p>
                      <a:pPr algn="l" fontAlgn="ctr"/>
                      <a:r>
                        <a:rPr lang="en-US" sz="1050" u="none" strike="noStrike">
                          <a:solidFill>
                            <a:srgbClr val="FF0000"/>
                          </a:solidFill>
                          <a:effectLst/>
                          <a:latin typeface="+mn-lt"/>
                        </a:rPr>
                        <a:t>MECC AIC Connector (as ISH)</a:t>
                      </a:r>
                      <a:endParaRPr lang="en-US" sz="1050" b="0" i="0" u="none" strike="noStrike">
                        <a:solidFill>
                          <a:srgbClr val="FF0000"/>
                        </a:solidFill>
                        <a:effectLst/>
                        <a:latin typeface="+mn-lt"/>
                      </a:endParaRPr>
                    </a:p>
                  </a:txBody>
                  <a:tcPr marL="5833" marR="5833" marT="5833" marB="0" anchor="ctr"/>
                </a:tc>
                <a:extLst>
                  <a:ext uri="{0D108BD9-81ED-4DB2-BD59-A6C34878D82A}">
                    <a16:rowId xmlns:a16="http://schemas.microsoft.com/office/drawing/2014/main" val="1920728648"/>
                  </a:ext>
                </a:extLst>
              </a:tr>
              <a:tr h="177013">
                <a:tc rowSpan="4">
                  <a:txBody>
                    <a:bodyPr/>
                    <a:lstStyle/>
                    <a:p>
                      <a:pPr marL="0" marR="0" indent="0" algn="l" defTabSz="609600" fontAlgn="ctr" latinLnBrk="0">
                        <a:lnSpc>
                          <a:spcPct val="100000"/>
                        </a:lnSpc>
                        <a:spcBef>
                          <a:spcPts val="0"/>
                        </a:spcBef>
                        <a:spcAft>
                          <a:spcPts val="0"/>
                        </a:spcAft>
                        <a:buClrTx/>
                        <a:buSzTx/>
                        <a:buFontTx/>
                        <a:buNone/>
                        <a:tabLst/>
                      </a:pPr>
                      <a:r>
                        <a:rPr lang="en-US" sz="1100" b="1" i="0" u="none" strike="noStrike" cap="none" spc="0" baseline="0">
                          <a:solidFill>
                            <a:schemeClr val="bg2"/>
                          </a:solidFill>
                          <a:effectLst/>
                          <a:uFillTx/>
                          <a:latin typeface="+mn-lt"/>
                          <a:ea typeface="+mn-ea"/>
                          <a:cs typeface="+mn-cs"/>
                          <a:sym typeface="Intel Clear"/>
                        </a:rPr>
                        <a:t>SMLINK1</a:t>
                      </a:r>
                      <a:br>
                        <a:rPr lang="en-US" sz="1100" b="1" i="0" u="none" strike="noStrike" cap="none" spc="0" baseline="0">
                          <a:solidFill>
                            <a:schemeClr val="bg2"/>
                          </a:solidFill>
                          <a:effectLst/>
                          <a:uFillTx/>
                          <a:latin typeface="+mn-lt"/>
                          <a:ea typeface="+mn-ea"/>
                          <a:cs typeface="+mn-cs"/>
                          <a:sym typeface="Intel Clear"/>
                        </a:rPr>
                      </a:br>
                      <a:r>
                        <a:rPr lang="en-US" sz="1100" b="1" i="0" u="none" strike="noStrike" cap="none" spc="0" baseline="0">
                          <a:solidFill>
                            <a:schemeClr val="bg2"/>
                          </a:solidFill>
                          <a:effectLst/>
                          <a:uFillTx/>
                          <a:latin typeface="+mn-lt"/>
                          <a:ea typeface="+mn-ea"/>
                          <a:cs typeface="+mn-cs"/>
                          <a:sym typeface="Intel Clear"/>
                        </a:rPr>
                        <a:t>(ALERT line is used as GPIO)</a:t>
                      </a:r>
                    </a:p>
                  </a:txBody>
                  <a:tcPr marL="5833" marR="5833" marT="5833" marB="0" anchor="ctr"/>
                </a:tc>
                <a:tc>
                  <a:txBody>
                    <a:bodyPr/>
                    <a:lstStyle/>
                    <a:p>
                      <a:pPr algn="l" fontAlgn="ctr"/>
                      <a:r>
                        <a:rPr lang="en-US" sz="1000" b="0" i="0" u="none" strike="noStrike">
                          <a:solidFill>
                            <a:srgbClr val="FF0000"/>
                          </a:solidFill>
                          <a:effectLst/>
                          <a:latin typeface="Calibri" panose="020F0502020204030204" pitchFamily="34" charset="0"/>
                        </a:rPr>
                        <a:t>Modular TCSS AIC CONN1</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Modular TCSS AIC CONN1</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Modular TCSS AIC CONN1</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Modular TCSS AIC CONN1</a:t>
                      </a:r>
                    </a:p>
                  </a:txBody>
                  <a:tcPr marL="0" marR="0" marT="0" marB="0" anchor="ctr"/>
                </a:tc>
                <a:extLst>
                  <a:ext uri="{0D108BD9-81ED-4DB2-BD59-A6C34878D82A}">
                    <a16:rowId xmlns:a16="http://schemas.microsoft.com/office/drawing/2014/main" val="2436517111"/>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00" b="0" i="0" u="none" strike="noStrike">
                          <a:solidFill>
                            <a:srgbClr val="FF0000"/>
                          </a:solidFill>
                          <a:effectLst/>
                          <a:latin typeface="Calibri" panose="020F0502020204030204" pitchFamily="34" charset="0"/>
                        </a:rPr>
                        <a:t>Modular TCSS AIC CONN2</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Modular TCSS AIC CONN2</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Modular TCSS AIC CONN2</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Modular TCSS AIC CONN2</a:t>
                      </a:r>
                    </a:p>
                  </a:txBody>
                  <a:tcPr marL="0" marR="0" marT="0" marB="0" anchor="ctr"/>
                </a:tc>
                <a:extLst>
                  <a:ext uri="{0D108BD9-81ED-4DB2-BD59-A6C34878D82A}">
                    <a16:rowId xmlns:a16="http://schemas.microsoft.com/office/drawing/2014/main" val="1376867082"/>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00" b="0" i="0" u="none" strike="noStrike">
                          <a:solidFill>
                            <a:srgbClr val="FF0000"/>
                          </a:solidFill>
                          <a:effectLst/>
                          <a:latin typeface="Calibri" panose="020F0502020204030204" pitchFamily="34" charset="0"/>
                        </a:rPr>
                        <a:t>PD AIC</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PD AIC</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PD AIC</a:t>
                      </a:r>
                    </a:p>
                  </a:txBody>
                  <a:tcPr marL="0" marR="0" marT="0" marB="0" anchor="ctr"/>
                </a:tc>
                <a:tc>
                  <a:txBody>
                    <a:bodyPr/>
                    <a:lstStyle/>
                    <a:p>
                      <a:pPr algn="l" fontAlgn="ctr"/>
                      <a:r>
                        <a:rPr lang="en-US" sz="1000" b="0" i="0" u="none" strike="noStrike">
                          <a:solidFill>
                            <a:srgbClr val="FF0000"/>
                          </a:solidFill>
                          <a:effectLst/>
                          <a:latin typeface="Calibri" panose="020F0502020204030204" pitchFamily="34" charset="0"/>
                        </a:rPr>
                        <a:t>PD AIC</a:t>
                      </a:r>
                    </a:p>
                  </a:txBody>
                  <a:tcPr marL="0" marR="0" marT="0" marB="0" anchor="ctr"/>
                </a:tc>
                <a:extLst>
                  <a:ext uri="{0D108BD9-81ED-4DB2-BD59-A6C34878D82A}">
                    <a16:rowId xmlns:a16="http://schemas.microsoft.com/office/drawing/2014/main" val="3833260931"/>
                  </a:ext>
                </a:extLst>
              </a:tr>
              <a:tr h="177013">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00" b="0" i="0" u="none" strike="noStrike">
                          <a:solidFill>
                            <a:srgbClr val="000000"/>
                          </a:solidFill>
                          <a:effectLst/>
                          <a:latin typeface="Calibri" panose="020F0502020204030204" pitchFamily="34" charset="0"/>
                        </a:rPr>
                        <a:t>PM SIDEBAND HEADER</a:t>
                      </a:r>
                    </a:p>
                  </a:txBody>
                  <a:tcPr marL="0" marR="0" marT="0" marB="0" anchor="ctr"/>
                </a:tc>
                <a:tc>
                  <a:txBody>
                    <a:bodyPr/>
                    <a:lstStyle/>
                    <a:p>
                      <a:pPr algn="l" fontAlgn="ctr"/>
                      <a:r>
                        <a:rPr lang="en-US" sz="1000" b="0" i="0" u="none" strike="noStrike">
                          <a:solidFill>
                            <a:srgbClr val="000000"/>
                          </a:solidFill>
                          <a:effectLst/>
                          <a:latin typeface="Calibri" panose="020F0502020204030204" pitchFamily="34" charset="0"/>
                        </a:rPr>
                        <a:t>PM SIDEBAND HEADER</a:t>
                      </a:r>
                    </a:p>
                  </a:txBody>
                  <a:tcPr marL="0" marR="0" marT="0" marB="0" anchor="ctr"/>
                </a:tc>
                <a:tc>
                  <a:txBody>
                    <a:bodyPr/>
                    <a:lstStyle/>
                    <a:p>
                      <a:pPr algn="l" fontAlgn="ctr"/>
                      <a:r>
                        <a:rPr lang="en-US" sz="1000" b="0" i="0" u="none" strike="noStrike">
                          <a:solidFill>
                            <a:srgbClr val="000000"/>
                          </a:solidFill>
                          <a:effectLst/>
                          <a:latin typeface="Calibri" panose="020F0502020204030204" pitchFamily="34" charset="0"/>
                        </a:rPr>
                        <a:t>PM SIDEBAND HEADER</a:t>
                      </a:r>
                    </a:p>
                  </a:txBody>
                  <a:tcPr marL="0" marR="0" marT="0" marB="0" anchor="ctr"/>
                </a:tc>
                <a:tc>
                  <a:txBody>
                    <a:bodyPr/>
                    <a:lstStyle/>
                    <a:p>
                      <a:pPr algn="l" fontAlgn="ctr"/>
                      <a:r>
                        <a:rPr lang="en-US" sz="1000" b="0" i="0" u="none" strike="noStrike">
                          <a:solidFill>
                            <a:srgbClr val="000000"/>
                          </a:solidFill>
                          <a:effectLst/>
                          <a:latin typeface="Calibri" panose="020F0502020204030204" pitchFamily="34" charset="0"/>
                        </a:rPr>
                        <a:t>PM SIDEBAND HEADER</a:t>
                      </a:r>
                    </a:p>
                  </a:txBody>
                  <a:tcPr marL="0" marR="0" marT="0" marB="0" anchor="ctr"/>
                </a:tc>
                <a:extLst>
                  <a:ext uri="{0D108BD9-81ED-4DB2-BD59-A6C34878D82A}">
                    <a16:rowId xmlns:a16="http://schemas.microsoft.com/office/drawing/2014/main" val="1775555375"/>
                  </a:ext>
                </a:extLst>
              </a:tr>
              <a:tr h="177013">
                <a:tc rowSpan="2">
                  <a:txBody>
                    <a:bodyPr/>
                    <a:lstStyle/>
                    <a:p>
                      <a:pPr marL="0" marR="0" indent="0" algn="l" defTabSz="609600" fontAlgn="ctr" latinLnBrk="0">
                        <a:lnSpc>
                          <a:spcPct val="100000"/>
                        </a:lnSpc>
                        <a:spcBef>
                          <a:spcPts val="0"/>
                        </a:spcBef>
                        <a:spcAft>
                          <a:spcPts val="0"/>
                        </a:spcAft>
                        <a:buClrTx/>
                        <a:buSzTx/>
                        <a:buFontTx/>
                        <a:buNone/>
                        <a:tabLst/>
                      </a:pPr>
                      <a:r>
                        <a:rPr lang="en-US" sz="1100" b="1" i="0" u="none" strike="noStrike" cap="none" spc="0" baseline="0">
                          <a:solidFill>
                            <a:schemeClr val="bg2"/>
                          </a:solidFill>
                          <a:effectLst/>
                          <a:uFillTx/>
                          <a:latin typeface="+mn-lt"/>
                          <a:ea typeface="+mn-ea"/>
                          <a:cs typeface="+mn-cs"/>
                          <a:sym typeface="Intel Clear"/>
                        </a:rPr>
                        <a:t>MLINK</a:t>
                      </a:r>
                    </a:p>
                  </a:txBody>
                  <a:tcPr marL="5833" marR="5833" marT="5833" marB="0" anchor="ctr"/>
                </a:tc>
                <a:tc>
                  <a:txBody>
                    <a:bodyPr/>
                    <a:lstStyle/>
                    <a:p>
                      <a:pPr algn="l" fontAlgn="ctr"/>
                      <a:r>
                        <a:rPr lang="en-US" sz="1050" u="none" strike="noStrike">
                          <a:effectLst/>
                          <a:latin typeface="+mn-lt"/>
                        </a:rPr>
                        <a:t>M.2 KEY-E CONNECTOR - WLAN/BT</a:t>
                      </a:r>
                      <a:endParaRPr lang="en-US" sz="1050" b="0" i="0" u="none" strike="noStrike">
                        <a:solidFill>
                          <a:srgbClr val="000000"/>
                        </a:solidFill>
                        <a:effectLst/>
                        <a:latin typeface="+mn-lt"/>
                      </a:endParaRPr>
                    </a:p>
                  </a:txBody>
                  <a:tcPr marL="5833" marR="5833" marT="5833" marB="0" anchor="ctr"/>
                </a:tc>
                <a:tc>
                  <a:txBody>
                    <a:bodyPr/>
                    <a:lstStyle/>
                    <a:p>
                      <a:pPr algn="l" fontAlgn="ctr"/>
                      <a:r>
                        <a:rPr lang="en-US" sz="1050" u="none" strike="noStrike">
                          <a:effectLst/>
                          <a:latin typeface="+mn-lt"/>
                        </a:rPr>
                        <a:t>M.2 KEY-E CONNECTOR - WLAN/BT</a:t>
                      </a:r>
                      <a:endParaRPr lang="en-US" sz="1050" b="0" i="0" u="none" strike="noStrike">
                        <a:solidFill>
                          <a:srgbClr val="000000"/>
                        </a:solidFill>
                        <a:effectLst/>
                        <a:latin typeface="+mn-lt"/>
                      </a:endParaRPr>
                    </a:p>
                  </a:txBody>
                  <a:tcPr marL="5833" marR="5833" marT="5833" marB="0" anchor="ctr"/>
                </a:tc>
                <a:tc>
                  <a:txBody>
                    <a:bodyPr/>
                    <a:lstStyle/>
                    <a:p>
                      <a:pPr algn="l" fontAlgn="ctr"/>
                      <a:r>
                        <a:rPr lang="en-US" sz="1050" u="none" strike="noStrike">
                          <a:effectLst/>
                          <a:latin typeface="+mn-lt"/>
                        </a:rPr>
                        <a:t>M.2 KEY-E CONNECTOR - WLAN/BT</a:t>
                      </a:r>
                      <a:endParaRPr lang="en-US" sz="1050" b="0" i="0" u="none" strike="noStrike">
                        <a:solidFill>
                          <a:srgbClr val="000000"/>
                        </a:solidFill>
                        <a:effectLst/>
                        <a:latin typeface="+mn-lt"/>
                      </a:endParaRPr>
                    </a:p>
                  </a:txBody>
                  <a:tcPr marL="5833" marR="5833" marT="5833"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050" u="none" strike="noStrike">
                          <a:effectLst/>
                          <a:latin typeface="+mn-lt"/>
                        </a:rPr>
                        <a:t> M.2 KEY-E CONNECTOR - WLAN/BT</a:t>
                      </a:r>
                      <a:endParaRPr lang="en-US" sz="1050" b="0" i="0" u="none" strike="noStrike">
                        <a:solidFill>
                          <a:srgbClr val="000000"/>
                        </a:solidFill>
                        <a:effectLst/>
                        <a:latin typeface="+mn-lt"/>
                      </a:endParaRPr>
                    </a:p>
                  </a:txBody>
                  <a:tcPr marL="5833" marR="5833" marT="5833" marB="0" anchor="ctr"/>
                </a:tc>
                <a:extLst>
                  <a:ext uri="{0D108BD9-81ED-4DB2-BD59-A6C34878D82A}">
                    <a16:rowId xmlns:a16="http://schemas.microsoft.com/office/drawing/2014/main" val="615993484"/>
                  </a:ext>
                </a:extLst>
              </a:tr>
              <a:tr h="184388">
                <a:tc vMerge="1">
                  <a:txBody>
                    <a:bodyPr/>
                    <a:lstStyle/>
                    <a:p>
                      <a:pPr marL="0" marR="0" indent="0" algn="l" defTabSz="609600" fontAlgn="ctr" latinLnBrk="0">
                        <a:lnSpc>
                          <a:spcPct val="100000"/>
                        </a:lnSpc>
                        <a:spcBef>
                          <a:spcPts val="0"/>
                        </a:spcBef>
                        <a:spcAft>
                          <a:spcPts val="0"/>
                        </a:spcAft>
                        <a:buClrTx/>
                        <a:buSzTx/>
                        <a:buFontTx/>
                        <a:buNone/>
                        <a:tabLst/>
                      </a:pPr>
                      <a:endParaRPr lang="en-US" sz="1100" b="1" i="0" u="none" strike="noStrike" cap="none" spc="0" baseline="0">
                        <a:solidFill>
                          <a:schemeClr val="bg2"/>
                        </a:solidFill>
                        <a:effectLst/>
                        <a:uFillTx/>
                        <a:latin typeface="+mn-lt"/>
                        <a:ea typeface="+mn-ea"/>
                        <a:cs typeface="+mn-cs"/>
                        <a:sym typeface="Intel Clear"/>
                      </a:endParaRPr>
                    </a:p>
                  </a:txBody>
                  <a:tcPr marL="5833" marR="5833" marT="5833" marB="0" anchor="ctr"/>
                </a:tc>
                <a:tc>
                  <a:txBody>
                    <a:bodyPr/>
                    <a:lstStyle/>
                    <a:p>
                      <a:pPr algn="l" fontAlgn="ctr"/>
                      <a:r>
                        <a:rPr lang="en-US" sz="1050" u="none" strike="noStrike" err="1">
                          <a:solidFill>
                            <a:srgbClr val="FF0000"/>
                          </a:solidFill>
                          <a:effectLst/>
                          <a:latin typeface="+mn-lt"/>
                        </a:rPr>
                        <a:t>MLink</a:t>
                      </a:r>
                      <a:r>
                        <a:rPr lang="en-US" sz="1050" u="none" strike="noStrike">
                          <a:solidFill>
                            <a:srgbClr val="FF0000"/>
                          </a:solidFill>
                          <a:effectLst/>
                          <a:latin typeface="+mn-lt"/>
                        </a:rPr>
                        <a:t> HEADER</a:t>
                      </a:r>
                      <a:endParaRPr lang="en-US" sz="1050" b="0" i="0" u="none" strike="noStrike">
                        <a:solidFill>
                          <a:srgbClr val="FF0000"/>
                        </a:solidFill>
                        <a:effectLst/>
                        <a:latin typeface="+mn-lt"/>
                      </a:endParaRPr>
                    </a:p>
                  </a:txBody>
                  <a:tcPr marL="5833" marR="5833" marT="5833" marB="0" anchor="ctr"/>
                </a:tc>
                <a:tc>
                  <a:txBody>
                    <a:bodyPr/>
                    <a:lstStyle/>
                    <a:p>
                      <a:pPr algn="l" fontAlgn="ctr"/>
                      <a:r>
                        <a:rPr lang="en-US" sz="1050" u="none" strike="noStrike" err="1">
                          <a:solidFill>
                            <a:srgbClr val="FF0000"/>
                          </a:solidFill>
                          <a:effectLst/>
                          <a:latin typeface="+mn-lt"/>
                        </a:rPr>
                        <a:t>MLink</a:t>
                      </a:r>
                      <a:r>
                        <a:rPr lang="en-US" sz="1050" u="none" strike="noStrike">
                          <a:solidFill>
                            <a:srgbClr val="FF0000"/>
                          </a:solidFill>
                          <a:effectLst/>
                          <a:latin typeface="+mn-lt"/>
                        </a:rPr>
                        <a:t> HEADER</a:t>
                      </a:r>
                      <a:endParaRPr lang="en-US" sz="1050" b="0" i="0" u="none" strike="noStrike">
                        <a:solidFill>
                          <a:srgbClr val="FF0000"/>
                        </a:solidFill>
                        <a:effectLst/>
                        <a:latin typeface="+mn-lt"/>
                      </a:endParaRPr>
                    </a:p>
                  </a:txBody>
                  <a:tcPr marL="5833" marR="5833" marT="5833" marB="0" anchor="ctr"/>
                </a:tc>
                <a:tc>
                  <a:txBody>
                    <a:bodyPr/>
                    <a:lstStyle/>
                    <a:p>
                      <a:pPr algn="l" fontAlgn="ctr"/>
                      <a:r>
                        <a:rPr lang="en-US" sz="1050" u="none" strike="noStrike">
                          <a:solidFill>
                            <a:srgbClr val="FF0000"/>
                          </a:solidFill>
                          <a:effectLst/>
                          <a:latin typeface="+mn-lt"/>
                        </a:rPr>
                        <a:t>MLink HEADER</a:t>
                      </a:r>
                      <a:endParaRPr lang="en-US" sz="1050" b="0" i="0" u="none" strike="noStrike">
                        <a:solidFill>
                          <a:srgbClr val="FF0000"/>
                        </a:solidFill>
                        <a:effectLst/>
                        <a:latin typeface="+mn-lt"/>
                      </a:endParaRPr>
                    </a:p>
                  </a:txBody>
                  <a:tcPr marL="5833" marR="5833" marT="5833" marB="0" anchor="ctr"/>
                </a:tc>
                <a:tc>
                  <a:txBody>
                    <a:bodyPr/>
                    <a:lstStyle/>
                    <a:p>
                      <a:pPr algn="l" fontAlgn="ctr"/>
                      <a:r>
                        <a:rPr lang="en-US" sz="1050" u="none" strike="noStrike" err="1">
                          <a:solidFill>
                            <a:srgbClr val="FF0000"/>
                          </a:solidFill>
                          <a:effectLst/>
                          <a:latin typeface="+mn-lt"/>
                        </a:rPr>
                        <a:t>MLink</a:t>
                      </a:r>
                      <a:r>
                        <a:rPr lang="en-US" sz="1050" u="none" strike="noStrike">
                          <a:solidFill>
                            <a:srgbClr val="FF0000"/>
                          </a:solidFill>
                          <a:effectLst/>
                          <a:latin typeface="+mn-lt"/>
                        </a:rPr>
                        <a:t> HEADER</a:t>
                      </a:r>
                      <a:endParaRPr lang="en-US" sz="1050" b="0" i="0" u="none" strike="noStrike">
                        <a:solidFill>
                          <a:srgbClr val="FF0000"/>
                        </a:solidFill>
                        <a:effectLst/>
                        <a:latin typeface="+mn-lt"/>
                      </a:endParaRPr>
                    </a:p>
                  </a:txBody>
                  <a:tcPr marL="5833" marR="5833" marT="5833" marB="0" anchor="ctr"/>
                </a:tc>
                <a:extLst>
                  <a:ext uri="{0D108BD9-81ED-4DB2-BD59-A6C34878D82A}">
                    <a16:rowId xmlns:a16="http://schemas.microsoft.com/office/drawing/2014/main" val="1933890169"/>
                  </a:ext>
                </a:extLst>
              </a:tr>
            </a:tbl>
          </a:graphicData>
        </a:graphic>
      </p:graphicFrame>
    </p:spTree>
    <p:extLst>
      <p:ext uri="{BB962C8B-B14F-4D97-AF65-F5344CB8AC3E}">
        <p14:creationId xmlns:p14="http://schemas.microsoft.com/office/powerpoint/2010/main" val="1465868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43570FC3-ECB4-40BB-869D-45989838740A}"/>
              </a:ext>
            </a:extLst>
          </p:cNvPr>
          <p:cNvGraphicFramePr>
            <a:graphicFrameLocks noGrp="1"/>
          </p:cNvGraphicFramePr>
          <p:nvPr>
            <p:extLst>
              <p:ext uri="{D42A27DB-BD31-4B8C-83A1-F6EECF244321}">
                <p14:modId xmlns:p14="http://schemas.microsoft.com/office/powerpoint/2010/main" val="3383340052"/>
              </p:ext>
            </p:extLst>
          </p:nvPr>
        </p:nvGraphicFramePr>
        <p:xfrm>
          <a:off x="406402" y="1300476"/>
          <a:ext cx="11041886" cy="3064669"/>
        </p:xfrm>
        <a:graphic>
          <a:graphicData uri="http://schemas.openxmlformats.org/drawingml/2006/table">
            <a:tbl>
              <a:tblPr>
                <a:tableStyleId>{5940675A-B579-460E-94D1-54222C63F5DA}</a:tableStyleId>
              </a:tblPr>
              <a:tblGrid>
                <a:gridCol w="1468118">
                  <a:extLst>
                    <a:ext uri="{9D8B030D-6E8A-4147-A177-3AD203B41FA5}">
                      <a16:colId xmlns:a16="http://schemas.microsoft.com/office/drawing/2014/main" val="3917552562"/>
                    </a:ext>
                  </a:extLst>
                </a:gridCol>
                <a:gridCol w="2359152">
                  <a:extLst>
                    <a:ext uri="{9D8B030D-6E8A-4147-A177-3AD203B41FA5}">
                      <a16:colId xmlns:a16="http://schemas.microsoft.com/office/drawing/2014/main" val="865115947"/>
                    </a:ext>
                  </a:extLst>
                </a:gridCol>
                <a:gridCol w="2505456">
                  <a:extLst>
                    <a:ext uri="{9D8B030D-6E8A-4147-A177-3AD203B41FA5}">
                      <a16:colId xmlns:a16="http://schemas.microsoft.com/office/drawing/2014/main" val="882977288"/>
                    </a:ext>
                  </a:extLst>
                </a:gridCol>
                <a:gridCol w="2350008">
                  <a:extLst>
                    <a:ext uri="{9D8B030D-6E8A-4147-A177-3AD203B41FA5}">
                      <a16:colId xmlns:a16="http://schemas.microsoft.com/office/drawing/2014/main" val="959053103"/>
                    </a:ext>
                  </a:extLst>
                </a:gridCol>
                <a:gridCol w="2359152">
                  <a:extLst>
                    <a:ext uri="{9D8B030D-6E8A-4147-A177-3AD203B41FA5}">
                      <a16:colId xmlns:a16="http://schemas.microsoft.com/office/drawing/2014/main" val="102743008"/>
                    </a:ext>
                  </a:extLst>
                </a:gridCol>
              </a:tblGrid>
              <a:tr h="354966">
                <a:tc>
                  <a:txBody>
                    <a:bodyPr/>
                    <a:lstStyle/>
                    <a:p>
                      <a:pPr algn="ctr" fontAlgn="ctr"/>
                      <a:r>
                        <a:rPr lang="en-US" sz="1100" b="0" i="0" u="none" strike="noStrike" cap="none" spc="0" baseline="0">
                          <a:solidFill>
                            <a:schemeClr val="bg1"/>
                          </a:solidFill>
                          <a:effectLst/>
                          <a:uFillTx/>
                          <a:latin typeface="+mn-lt"/>
                          <a:ea typeface="+mn-ea"/>
                          <a:cs typeface="+mn-cs"/>
                          <a:sym typeface="Intel Clear"/>
                        </a:rPr>
                        <a:t>INTERFACE</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LP5x T3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CAMM DTBT T3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LP5x T4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DDR5 SODIMM RVP</a:t>
                      </a:r>
                    </a:p>
                  </a:txBody>
                  <a:tcPr marL="7550" marR="7550" marT="7550" marB="0" anchor="ctr">
                    <a:solidFill>
                      <a:schemeClr val="tx2"/>
                    </a:solidFill>
                  </a:tcPr>
                </a:tc>
                <a:extLst>
                  <a:ext uri="{0D108BD9-81ED-4DB2-BD59-A6C34878D82A}">
                    <a16:rowId xmlns:a16="http://schemas.microsoft.com/office/drawing/2014/main" val="1754767852"/>
                  </a:ext>
                </a:extLst>
              </a:tr>
              <a:tr h="197138">
                <a:tc rowSpan="5">
                  <a:txBody>
                    <a:bodyPr/>
                    <a:lstStyle/>
                    <a:p>
                      <a:pPr algn="l" fontAlgn="ctr"/>
                      <a:r>
                        <a:rPr lang="en-US" sz="1100" b="1" u="none" strike="noStrike">
                          <a:solidFill>
                            <a:schemeClr val="bg2"/>
                          </a:solidFill>
                          <a:effectLst/>
                          <a:latin typeface="+mn-lt"/>
                        </a:rPr>
                        <a:t>SPI-0 FLASH</a:t>
                      </a:r>
                      <a:endParaRPr lang="en-US" sz="1100" b="1" i="0" u="none" strike="noStrike">
                        <a:solidFill>
                          <a:schemeClr val="bg2"/>
                        </a:solidFill>
                        <a:effectLst/>
                        <a:latin typeface="+mn-lt"/>
                      </a:endParaRPr>
                    </a:p>
                  </a:txBody>
                  <a:tcPr marL="7550" marR="7550" marT="7550" marB="0" anchor="ctr"/>
                </a:tc>
                <a:tc>
                  <a:txBody>
                    <a:bodyPr/>
                    <a:lstStyle/>
                    <a:p>
                      <a:pPr algn="l" fontAlgn="ctr"/>
                      <a:r>
                        <a:rPr lang="en-US" sz="1100" b="0" i="0" u="none" strike="noStrike">
                          <a:solidFill>
                            <a:srgbClr val="000000"/>
                          </a:solidFill>
                          <a:effectLst/>
                          <a:latin typeface="+mn-lt"/>
                        </a:rPr>
                        <a:t>80 MHz 64MB Flash</a:t>
                      </a:r>
                    </a:p>
                  </a:txBody>
                  <a:tcPr marL="7550" marR="7550" marT="7550" marB="0" anchor="ctr"/>
                </a:tc>
                <a:tc>
                  <a:txBody>
                    <a:bodyPr/>
                    <a:lstStyle/>
                    <a:p>
                      <a:pPr algn="l" fontAlgn="ctr"/>
                      <a:r>
                        <a:rPr lang="en-US" sz="1100" b="0" i="0" u="none" strike="noStrike">
                          <a:solidFill>
                            <a:srgbClr val="000000"/>
                          </a:solidFill>
                          <a:effectLst/>
                          <a:latin typeface="+mn-lt"/>
                        </a:rPr>
                        <a:t>80/</a:t>
                      </a:r>
                      <a:r>
                        <a:rPr lang="en-US" sz="1100" b="0" i="0" u="none" strike="noStrike">
                          <a:solidFill>
                            <a:srgbClr val="FF0000"/>
                          </a:solidFill>
                          <a:effectLst/>
                          <a:latin typeface="+mn-lt"/>
                        </a:rPr>
                        <a:t>50</a:t>
                      </a:r>
                      <a:r>
                        <a:rPr lang="en-US" sz="1100" b="0" i="0" u="none" strike="noStrike">
                          <a:solidFill>
                            <a:srgbClr val="000000"/>
                          </a:solidFill>
                          <a:effectLst/>
                          <a:latin typeface="+mn-lt"/>
                        </a:rPr>
                        <a:t> MHz 64MB Flash</a:t>
                      </a: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80 MHz 64MB Flash</a:t>
                      </a:r>
                    </a:p>
                  </a:txBody>
                  <a:tcPr marL="7550" marR="7550" marT="7550" marB="0" anchor="ctr"/>
                </a:tc>
                <a:tc>
                  <a:txBody>
                    <a:bodyPr/>
                    <a:lstStyle/>
                    <a:p>
                      <a:pPr algn="l" fontAlgn="ctr"/>
                      <a:r>
                        <a:rPr lang="en-US" sz="1100" b="0" i="0" u="none" strike="noStrike">
                          <a:solidFill>
                            <a:srgbClr val="000000"/>
                          </a:solidFill>
                          <a:effectLst/>
                          <a:latin typeface="+mn-lt"/>
                        </a:rPr>
                        <a:t>80 MHz 64MB Flash</a:t>
                      </a:r>
                    </a:p>
                  </a:txBody>
                  <a:tcPr marL="7550" marR="7550" marT="7550" marB="0" anchor="ctr"/>
                </a:tc>
                <a:extLst>
                  <a:ext uri="{0D108BD9-81ED-4DB2-BD59-A6C34878D82A}">
                    <a16:rowId xmlns:a16="http://schemas.microsoft.com/office/drawing/2014/main" val="2741133089"/>
                  </a:ext>
                </a:extLst>
              </a:tr>
              <a:tr h="197138">
                <a:tc vMerge="1">
                  <a:txBody>
                    <a:bodyPr/>
                    <a:lstStyle/>
                    <a:p>
                      <a:endParaRPr lang="en-US"/>
                    </a:p>
                  </a:txBody>
                  <a:tcP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rgbClr val="FF0000"/>
                          </a:solidFill>
                          <a:effectLst/>
                          <a:latin typeface="+mn-lt"/>
                        </a:rPr>
                        <a:t>100MHz 64MB Flash</a:t>
                      </a:r>
                      <a:endParaRPr lang="en-US" sz="1100" b="0" i="0" u="none" strike="noStrike">
                        <a:solidFill>
                          <a:srgbClr val="FF0000"/>
                        </a:solidFill>
                        <a:effectLst/>
                        <a:latin typeface="+mn-lt"/>
                      </a:endParaRP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rgbClr val="FF0000"/>
                          </a:solidFill>
                          <a:effectLst/>
                          <a:latin typeface="+mn-lt"/>
                        </a:rPr>
                        <a:t>50 MHz 64MB Flash</a:t>
                      </a:r>
                      <a:endParaRPr lang="en-US" sz="1100" b="0" i="0" u="none" strike="noStrike">
                        <a:solidFill>
                          <a:srgbClr val="FF0000"/>
                        </a:solidFill>
                        <a:effectLst/>
                        <a:latin typeface="+mn-lt"/>
                      </a:endParaRP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rgbClr val="FF0000"/>
                          </a:solidFill>
                          <a:effectLst/>
                          <a:latin typeface="+mn-lt"/>
                        </a:rPr>
                        <a:t>100MHz 64MB Flash</a:t>
                      </a:r>
                      <a:endParaRPr lang="en-US" sz="1100" b="0" i="0" u="none" strike="noStrike">
                        <a:solidFill>
                          <a:srgbClr val="FF0000"/>
                        </a:solidFill>
                        <a:effectLst/>
                        <a:latin typeface="+mn-lt"/>
                      </a:endParaRPr>
                    </a:p>
                  </a:txBody>
                  <a:tcPr marL="7550" marR="7550" marT="7550" marB="0" anchor="ctr"/>
                </a:tc>
                <a:tc>
                  <a:txBody>
                    <a:bodyPr/>
                    <a:lstStyle/>
                    <a:p>
                      <a:pPr marL="0" marR="0" lvl="0" indent="0" algn="l" defTabSz="609600" eaLnBrk="1" fontAlgn="ctr" latinLnBrk="0" hangingPunct="1">
                        <a:lnSpc>
                          <a:spcPct val="100000"/>
                        </a:lnSpc>
                        <a:spcBef>
                          <a:spcPts val="0"/>
                        </a:spcBef>
                        <a:spcAft>
                          <a:spcPts val="0"/>
                        </a:spcAft>
                        <a:buClrTx/>
                        <a:buSzTx/>
                        <a:buFontTx/>
                        <a:buNone/>
                        <a:tabLst/>
                        <a:defRPr/>
                      </a:pPr>
                      <a:r>
                        <a:rPr lang="en-US" sz="1100" u="none" strike="noStrike">
                          <a:solidFill>
                            <a:srgbClr val="FF0000"/>
                          </a:solidFill>
                          <a:effectLst/>
                          <a:latin typeface="+mn-lt"/>
                        </a:rPr>
                        <a:t>100MHz 64MB Flash</a:t>
                      </a:r>
                      <a:endParaRPr lang="en-US" sz="11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470326394"/>
                  </a:ext>
                </a:extLst>
              </a:tr>
              <a:tr h="197138">
                <a:tc vMerge="1">
                  <a:txBody>
                    <a:bodyPr/>
                    <a:lstStyle/>
                    <a:p>
                      <a:endParaRPr lang="en-US"/>
                    </a:p>
                  </a:txBody>
                  <a:tcPr/>
                </a:tc>
                <a:tc>
                  <a:txBody>
                    <a:bodyPr/>
                    <a:lstStyle/>
                    <a:p>
                      <a:pPr algn="l" fontAlgn="ctr"/>
                      <a:r>
                        <a:rPr lang="en-US" sz="1100" u="none" strike="noStrike">
                          <a:effectLst/>
                          <a:latin typeface="+mn-lt"/>
                        </a:rPr>
                        <a:t>TPM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TPM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TPM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TPM Header</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3735714827"/>
                  </a:ext>
                </a:extLst>
              </a:tr>
              <a:tr h="197138">
                <a:tc vMerge="1">
                  <a:txBody>
                    <a:bodyPr/>
                    <a:lstStyle/>
                    <a:p>
                      <a:endParaRPr lang="en-US"/>
                    </a:p>
                  </a:txBody>
                  <a:tcPr/>
                </a:tc>
                <a:tc>
                  <a:txBody>
                    <a:bodyPr/>
                    <a:lstStyle/>
                    <a:p>
                      <a:pPr algn="l" fontAlgn="ctr"/>
                      <a:r>
                        <a:rPr lang="en-US" sz="1100" u="none" strike="noStrike">
                          <a:effectLst/>
                          <a:latin typeface="+mn-lt"/>
                        </a:rPr>
                        <a:t>TTK3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TTK3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TTK3 Header</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TTK3 Header</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13119400"/>
                  </a:ext>
                </a:extLst>
              </a:tr>
              <a:tr h="197138">
                <a:tc vMerge="1">
                  <a:txBody>
                    <a:bodyPr/>
                    <a:lstStyle/>
                    <a:p>
                      <a:endParaRPr lang="en-US"/>
                    </a:p>
                  </a:txBody>
                  <a:tcPr/>
                </a:tc>
                <a:tc>
                  <a:txBody>
                    <a:bodyPr/>
                    <a:lstStyle/>
                    <a:p>
                      <a:pPr algn="l" fontAlgn="ctr"/>
                      <a:r>
                        <a:rPr lang="en-US" sz="1100" u="none" strike="noStrike">
                          <a:solidFill>
                            <a:srgbClr val="FF0000"/>
                          </a:solidFill>
                          <a:effectLst/>
                          <a:latin typeface="+mn-lt"/>
                        </a:rPr>
                        <a:t>MECC AIC Connector </a:t>
                      </a:r>
                      <a:endParaRPr lang="en-US" sz="1100" b="0" i="0" u="none" strike="noStrike">
                        <a:solidFill>
                          <a:srgbClr val="FF0000"/>
                        </a:solidFill>
                        <a:effectLst/>
                        <a:latin typeface="+mn-lt"/>
                      </a:endParaRPr>
                    </a:p>
                  </a:txBody>
                  <a:tcPr marL="7550" marR="7550" marT="7550" marB="0" anchor="ctr"/>
                </a:tc>
                <a:tc>
                  <a:txBody>
                    <a:bodyPr/>
                    <a:lstStyle/>
                    <a:p>
                      <a:pPr algn="l" fontAlgn="ctr"/>
                      <a:endParaRPr lang="en-US" sz="1100" b="0" i="0" u="none" strike="noStrike">
                        <a:solidFill>
                          <a:srgbClr val="FF0000"/>
                        </a:solidFill>
                        <a:effectLst/>
                        <a:highlight>
                          <a:srgbClr val="C0C0C0"/>
                        </a:highlight>
                        <a:latin typeface="+mn-lt"/>
                      </a:endParaRPr>
                    </a:p>
                  </a:txBody>
                  <a:tcPr marL="7550" marR="7550" marT="7550" marB="0" anchor="ctr">
                    <a:solidFill>
                      <a:schemeClr val="bg1">
                        <a:lumMod val="75000"/>
                      </a:schemeClr>
                    </a:solidFill>
                  </a:tcPr>
                </a:tc>
                <a:tc>
                  <a:txBody>
                    <a:bodyPr/>
                    <a:lstStyle/>
                    <a:p>
                      <a:pPr algn="l" fontAlgn="ctr"/>
                      <a:endParaRPr lang="en-US" sz="1100" b="0" i="0" u="none" strike="noStrike">
                        <a:solidFill>
                          <a:srgbClr val="FF0000"/>
                        </a:solidFill>
                        <a:effectLst/>
                        <a:highlight>
                          <a:srgbClr val="C0C0C0"/>
                        </a:highlight>
                        <a:latin typeface="+mn-lt"/>
                      </a:endParaRPr>
                    </a:p>
                  </a:txBody>
                  <a:tcPr marL="7550" marR="7550" marT="7550" marB="0" anchor="ctr">
                    <a:solidFill>
                      <a:schemeClr val="bg1">
                        <a:lumMod val="75000"/>
                      </a:schemeClr>
                    </a:solidFill>
                  </a:tcPr>
                </a:tc>
                <a:tc>
                  <a:txBody>
                    <a:bodyPr/>
                    <a:lstStyle/>
                    <a:p>
                      <a:pPr algn="l" fontAlgn="ctr"/>
                      <a:endParaRPr lang="en-US" sz="1100" b="0" i="0" u="none" strike="noStrike">
                        <a:solidFill>
                          <a:srgbClr val="FF0000"/>
                        </a:solidFill>
                        <a:effectLst/>
                        <a:highlight>
                          <a:srgbClr val="C0C0C0"/>
                        </a:highlight>
                        <a:latin typeface="+mn-lt"/>
                      </a:endParaRPr>
                    </a:p>
                  </a:txBody>
                  <a:tcPr marL="7550" marR="7550" marT="7550" marB="0" anchor="ctr">
                    <a:solidFill>
                      <a:schemeClr val="bg1">
                        <a:lumMod val="75000"/>
                      </a:schemeClr>
                    </a:solidFill>
                  </a:tcPr>
                </a:tc>
                <a:extLst>
                  <a:ext uri="{0D108BD9-81ED-4DB2-BD59-A6C34878D82A}">
                    <a16:rowId xmlns:a16="http://schemas.microsoft.com/office/drawing/2014/main" val="3874576805"/>
                  </a:ext>
                </a:extLst>
              </a:tr>
              <a:tr h="595844">
                <a:tc>
                  <a:txBody>
                    <a:bodyPr/>
                    <a:lstStyle/>
                    <a:p>
                      <a:pPr algn="l" fontAlgn="ctr"/>
                      <a:r>
                        <a:rPr lang="en-US" sz="1100" b="1" u="none" strike="noStrike">
                          <a:solidFill>
                            <a:schemeClr val="bg2"/>
                          </a:solidFill>
                          <a:effectLst/>
                          <a:latin typeface="+mn-lt"/>
                        </a:rPr>
                        <a:t>THC-0 SPI-1</a:t>
                      </a:r>
                      <a:br>
                        <a:rPr lang="en-US" sz="1100" b="1" u="none" strike="noStrike">
                          <a:solidFill>
                            <a:schemeClr val="bg2"/>
                          </a:solidFill>
                          <a:effectLst/>
                          <a:latin typeface="+mn-lt"/>
                        </a:rPr>
                      </a:br>
                      <a:r>
                        <a:rPr lang="en-US" sz="1100" b="1" u="none" strike="noStrike">
                          <a:solidFill>
                            <a:schemeClr val="bg2"/>
                          </a:solidFill>
                          <a:effectLst/>
                          <a:latin typeface="+mn-lt"/>
                        </a:rPr>
                        <a:t>muxed with  GSPI-0</a:t>
                      </a:r>
                      <a:endParaRPr lang="en-US" sz="1100" b="1" i="0" u="none" strike="noStrike">
                        <a:solidFill>
                          <a:schemeClr val="bg2"/>
                        </a:solidFill>
                        <a:effectLst/>
                        <a:latin typeface="+mn-lt"/>
                      </a:endParaRPr>
                    </a:p>
                  </a:txBody>
                  <a:tcPr marL="7550" marR="7550" marT="7550" marB="0" anchor="ctr"/>
                </a:tc>
                <a:tc>
                  <a:txBody>
                    <a:bodyPr/>
                    <a:lstStyle/>
                    <a:p>
                      <a:pPr algn="l" fontAlgn="ctr"/>
                      <a:r>
                        <a:rPr lang="en-US" sz="1100" u="none" strike="noStrike">
                          <a:effectLst/>
                          <a:latin typeface="+mn-lt"/>
                        </a:rPr>
                        <a:t>Touch Panel 1(as THC SPI1)</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Touch Panel 1(as THC SPI1)</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Touch Panel 1(as THC SPI1)</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Touch Panel 1(as THC SPI1)</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3357867567"/>
                  </a:ext>
                </a:extLst>
              </a:tr>
              <a:tr h="197138">
                <a:tc rowSpan="2">
                  <a:txBody>
                    <a:bodyPr/>
                    <a:lstStyle/>
                    <a:p>
                      <a:pPr algn="l" fontAlgn="ctr"/>
                      <a:r>
                        <a:rPr lang="en-US" sz="1100" b="1" u="none" strike="noStrike">
                          <a:solidFill>
                            <a:schemeClr val="bg2"/>
                          </a:solidFill>
                          <a:effectLst/>
                          <a:latin typeface="+mn-lt"/>
                        </a:rPr>
                        <a:t>THC-1 SPI-2 </a:t>
                      </a:r>
                      <a:br>
                        <a:rPr lang="en-US" sz="1100" b="1" u="none" strike="noStrike">
                          <a:solidFill>
                            <a:schemeClr val="bg2"/>
                          </a:solidFill>
                          <a:effectLst/>
                          <a:latin typeface="+mn-lt"/>
                        </a:rPr>
                      </a:br>
                      <a:r>
                        <a:rPr lang="en-US" sz="1100" b="1" u="none" strike="noStrike">
                          <a:solidFill>
                            <a:schemeClr val="bg2"/>
                          </a:solidFill>
                          <a:effectLst/>
                          <a:latin typeface="+mn-lt"/>
                        </a:rPr>
                        <a:t>muxed with GSPI1/THC_I2C1</a:t>
                      </a:r>
                      <a:endParaRPr lang="en-US" sz="1100" b="1" i="0" u="none" strike="noStrike">
                        <a:solidFill>
                          <a:schemeClr val="bg2"/>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Touch Panel 2 (as THC_I2C1)</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Touch Panel 2 (as THC_I2C1)</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Touch Panel 2 (as THC_I2C1)</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Touch Panel 2 (as THC_I2C1)</a:t>
                      </a:r>
                      <a:endParaRPr lang="en-US" sz="11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2179789829"/>
                  </a:ext>
                </a:extLst>
              </a:tr>
              <a:tr h="331402">
                <a:tc vMerge="1">
                  <a:txBody>
                    <a:bodyPr/>
                    <a:lstStyle/>
                    <a:p>
                      <a:endParaRPr lang="en-US"/>
                    </a:p>
                  </a:txBody>
                  <a:tcPr/>
                </a:tc>
                <a:tc>
                  <a:txBody>
                    <a:bodyPr/>
                    <a:lstStyle/>
                    <a:p>
                      <a:pPr algn="l" fontAlgn="ctr"/>
                      <a:r>
                        <a:rPr lang="en-US" sz="1100" b="0" i="0" u="none" strike="noStrike" cap="none" spc="0" baseline="0">
                          <a:solidFill>
                            <a:schemeClr val="tx1"/>
                          </a:solidFill>
                          <a:effectLst/>
                          <a:uFillTx/>
                          <a:latin typeface="+mn-lt"/>
                          <a:ea typeface="+mn-ea"/>
                          <a:cs typeface="+mn-cs"/>
                          <a:sym typeface="Intel Clear"/>
                        </a:rPr>
                        <a:t>Touch Pad (as THC_I2C1)</a:t>
                      </a:r>
                    </a:p>
                  </a:txBody>
                  <a:tcPr marL="7550" marR="7550" marT="7550" marB="0" anchor="ctr"/>
                </a:tc>
                <a:tc>
                  <a:txBody>
                    <a:bodyPr/>
                    <a:lstStyle/>
                    <a:p>
                      <a:pPr algn="l" fontAlgn="ctr"/>
                      <a:r>
                        <a:rPr lang="en-US" sz="1100" b="0" i="0" u="none" strike="noStrike" cap="none" spc="0" baseline="0">
                          <a:solidFill>
                            <a:schemeClr val="tx1"/>
                          </a:solidFill>
                          <a:effectLst/>
                          <a:uFillTx/>
                          <a:latin typeface="+mn-lt"/>
                          <a:ea typeface="+mn-ea"/>
                          <a:cs typeface="+mn-cs"/>
                          <a:sym typeface="Intel Clear"/>
                        </a:rPr>
                        <a:t>Touch Pad (as THC_I2C1)</a:t>
                      </a:r>
                    </a:p>
                  </a:txBody>
                  <a:tcPr marL="7550" marR="7550" marT="7550" marB="0" anchor="ctr"/>
                </a:tc>
                <a:tc>
                  <a:txBody>
                    <a:bodyPr/>
                    <a:lstStyle/>
                    <a:p>
                      <a:pPr algn="l" fontAlgn="ctr"/>
                      <a:r>
                        <a:rPr lang="en-US" sz="1100" b="0" i="0" u="none" strike="noStrike" cap="none" spc="0" baseline="0">
                          <a:solidFill>
                            <a:schemeClr val="tx1"/>
                          </a:solidFill>
                          <a:effectLst/>
                          <a:uFillTx/>
                          <a:latin typeface="+mn-lt"/>
                          <a:ea typeface="+mn-ea"/>
                          <a:cs typeface="+mn-cs"/>
                          <a:sym typeface="Intel Clear"/>
                        </a:rPr>
                        <a:t>Touch Pad (as THC_I2C1)</a:t>
                      </a:r>
                    </a:p>
                  </a:txBody>
                  <a:tcPr marL="7550" marR="7550" marT="7550" marB="0" anchor="ctr"/>
                </a:tc>
                <a:tc>
                  <a:txBody>
                    <a:bodyPr/>
                    <a:lstStyle/>
                    <a:p>
                      <a:pPr algn="l" fontAlgn="ctr"/>
                      <a:r>
                        <a:rPr lang="en-US" sz="1100" b="0" i="0" u="none" strike="noStrike" cap="none" spc="0" baseline="0">
                          <a:solidFill>
                            <a:schemeClr val="tx1"/>
                          </a:solidFill>
                          <a:effectLst/>
                          <a:uFillTx/>
                          <a:latin typeface="+mn-lt"/>
                          <a:ea typeface="+mn-ea"/>
                          <a:cs typeface="+mn-cs"/>
                          <a:sym typeface="Intel Clear"/>
                        </a:rPr>
                        <a:t>Touch Pad (as THC_I2C1)</a:t>
                      </a:r>
                    </a:p>
                  </a:txBody>
                  <a:tcPr marL="7550" marR="7550" marT="7550" marB="0" anchor="ctr"/>
                </a:tc>
                <a:extLst>
                  <a:ext uri="{0D108BD9-81ED-4DB2-BD59-A6C34878D82A}">
                    <a16:rowId xmlns:a16="http://schemas.microsoft.com/office/drawing/2014/main" val="2070218019"/>
                  </a:ext>
                </a:extLst>
              </a:tr>
              <a:tr h="197138">
                <a:tc rowSpan="3">
                  <a:txBody>
                    <a:bodyPr/>
                    <a:lstStyle/>
                    <a:p>
                      <a:pPr algn="l" fontAlgn="ctr"/>
                      <a:r>
                        <a:rPr lang="en-US" sz="1100" b="1" u="none" strike="noStrike" err="1">
                          <a:solidFill>
                            <a:schemeClr val="bg2"/>
                          </a:solidFill>
                          <a:effectLst/>
                          <a:latin typeface="+mn-lt"/>
                        </a:rPr>
                        <a:t>eSPI</a:t>
                      </a:r>
                      <a:endParaRPr lang="en-US" sz="1100" b="1" i="0" u="none" strike="noStrike">
                        <a:solidFill>
                          <a:schemeClr val="bg2"/>
                        </a:solidFill>
                        <a:effectLst/>
                        <a:latin typeface="+mn-lt"/>
                      </a:endParaRPr>
                    </a:p>
                  </a:txBody>
                  <a:tcPr marL="7550" marR="7550" marT="7550" marB="0" anchor="ctr"/>
                </a:tc>
                <a:tc>
                  <a:txBody>
                    <a:bodyPr/>
                    <a:lstStyle/>
                    <a:p>
                      <a:pPr algn="l" fontAlgn="ctr"/>
                      <a:r>
                        <a:rPr lang="en-US" sz="1100" u="none" strike="noStrike">
                          <a:effectLst/>
                          <a:latin typeface="+mn-lt"/>
                        </a:rPr>
                        <a:t>EC</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EC</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EC</a:t>
                      </a:r>
                      <a:endParaRPr lang="en-US" sz="1100" b="0" i="0" u="none" strike="noStrike">
                        <a:solidFill>
                          <a:srgbClr val="000000"/>
                        </a:solidFill>
                        <a:effectLst/>
                        <a:latin typeface="+mn-lt"/>
                      </a:endParaRPr>
                    </a:p>
                  </a:txBody>
                  <a:tcPr marL="7550" marR="7550" marT="7550" marB="0" anchor="ctr"/>
                </a:tc>
                <a:tc>
                  <a:txBody>
                    <a:bodyPr/>
                    <a:lstStyle/>
                    <a:p>
                      <a:pPr algn="l" fontAlgn="ctr"/>
                      <a:r>
                        <a:rPr lang="en-US" sz="1100" u="none" strike="noStrike">
                          <a:effectLst/>
                          <a:latin typeface="+mn-lt"/>
                        </a:rPr>
                        <a:t>EC</a:t>
                      </a:r>
                      <a:endParaRPr lang="en-US" sz="1100" b="0" i="0" u="none" strike="noStrike">
                        <a:solidFill>
                          <a:srgbClr val="000000"/>
                        </a:solidFill>
                        <a:effectLst/>
                        <a:latin typeface="+mn-lt"/>
                      </a:endParaRPr>
                    </a:p>
                  </a:txBody>
                  <a:tcPr marL="7550" marR="7550" marT="7550" marB="0" anchor="ctr"/>
                </a:tc>
                <a:extLst>
                  <a:ext uri="{0D108BD9-81ED-4DB2-BD59-A6C34878D82A}">
                    <a16:rowId xmlns:a16="http://schemas.microsoft.com/office/drawing/2014/main" val="1748248463"/>
                  </a:ext>
                </a:extLst>
              </a:tr>
              <a:tr h="197138">
                <a:tc vMerge="1">
                  <a:txBody>
                    <a:bodyPr/>
                    <a:lstStyle/>
                    <a:p>
                      <a:endParaRPr lang="en-US"/>
                    </a:p>
                  </a:txBody>
                  <a:tcPr/>
                </a:tc>
                <a:tc>
                  <a:txBody>
                    <a:bodyPr/>
                    <a:lstStyle/>
                    <a:p>
                      <a:pPr algn="l" fontAlgn="ctr"/>
                      <a:r>
                        <a:rPr lang="en-US" sz="1100" u="none" strike="noStrike">
                          <a:solidFill>
                            <a:srgbClr val="FF0000"/>
                          </a:solidFill>
                          <a:effectLst/>
                          <a:latin typeface="+mn-lt"/>
                        </a:rPr>
                        <a:t>eSPI Bus Header</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err="1">
                          <a:solidFill>
                            <a:srgbClr val="FF0000"/>
                          </a:solidFill>
                          <a:effectLst/>
                          <a:latin typeface="+mn-lt"/>
                        </a:rPr>
                        <a:t>eSPI</a:t>
                      </a:r>
                      <a:r>
                        <a:rPr lang="en-US" sz="1100" u="none" strike="noStrike">
                          <a:solidFill>
                            <a:srgbClr val="FF0000"/>
                          </a:solidFill>
                          <a:effectLst/>
                          <a:latin typeface="+mn-lt"/>
                        </a:rPr>
                        <a:t> Bus Header</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a:solidFill>
                            <a:srgbClr val="FF0000"/>
                          </a:solidFill>
                          <a:effectLst/>
                          <a:latin typeface="+mn-lt"/>
                        </a:rPr>
                        <a:t>eSPI Bus Header</a:t>
                      </a:r>
                      <a:endParaRPr lang="en-US" sz="1100" b="0" i="0" u="none" strike="noStrike">
                        <a:solidFill>
                          <a:srgbClr val="FF0000"/>
                        </a:solidFill>
                        <a:effectLst/>
                        <a:latin typeface="+mn-lt"/>
                      </a:endParaRPr>
                    </a:p>
                  </a:txBody>
                  <a:tcPr marL="7550" marR="7550" marT="7550" marB="0" anchor="ctr"/>
                </a:tc>
                <a:tc>
                  <a:txBody>
                    <a:bodyPr/>
                    <a:lstStyle/>
                    <a:p>
                      <a:pPr algn="l" fontAlgn="ctr"/>
                      <a:r>
                        <a:rPr lang="en-US" sz="1100" u="none" strike="noStrike" err="1">
                          <a:solidFill>
                            <a:srgbClr val="FF0000"/>
                          </a:solidFill>
                          <a:effectLst/>
                          <a:latin typeface="+mn-lt"/>
                        </a:rPr>
                        <a:t>eSPI</a:t>
                      </a:r>
                      <a:r>
                        <a:rPr lang="en-US" sz="1100" u="none" strike="noStrike">
                          <a:solidFill>
                            <a:srgbClr val="FF0000"/>
                          </a:solidFill>
                          <a:effectLst/>
                          <a:latin typeface="+mn-lt"/>
                        </a:rPr>
                        <a:t> Bus Header</a:t>
                      </a:r>
                      <a:endParaRPr lang="en-US" sz="1100" b="0" i="0" u="none" strike="noStrike">
                        <a:solidFill>
                          <a:srgbClr val="FF0000"/>
                        </a:solidFill>
                        <a:effectLst/>
                        <a:latin typeface="+mn-lt"/>
                      </a:endParaRPr>
                    </a:p>
                  </a:txBody>
                  <a:tcPr marL="7550" marR="7550" marT="7550" marB="0" anchor="ctr"/>
                </a:tc>
                <a:extLst>
                  <a:ext uri="{0D108BD9-81ED-4DB2-BD59-A6C34878D82A}">
                    <a16:rowId xmlns:a16="http://schemas.microsoft.com/office/drawing/2014/main" val="4280045011"/>
                  </a:ext>
                </a:extLst>
              </a:tr>
              <a:tr h="205353">
                <a:tc vMerge="1">
                  <a:txBody>
                    <a:bodyPr/>
                    <a:lstStyle/>
                    <a:p>
                      <a:endParaRPr lang="en-US"/>
                    </a:p>
                  </a:txBody>
                  <a:tcPr/>
                </a:tc>
                <a:tc>
                  <a:txBody>
                    <a:bodyPr/>
                    <a:lstStyle/>
                    <a:p>
                      <a:pPr algn="l" fontAlgn="ctr"/>
                      <a:r>
                        <a:rPr lang="en-US" sz="1100" u="none" strike="noStrike">
                          <a:solidFill>
                            <a:srgbClr val="FF0000"/>
                          </a:solidFill>
                          <a:effectLst/>
                          <a:latin typeface="+mn-lt"/>
                        </a:rPr>
                        <a:t>MECC AIC</a:t>
                      </a:r>
                      <a:endParaRPr lang="en-US" sz="1100" b="0" i="0" u="none" strike="noStrike">
                        <a:solidFill>
                          <a:srgbClr val="FF0000"/>
                        </a:solidFill>
                        <a:effectLst/>
                        <a:latin typeface="+mn-lt"/>
                      </a:endParaRPr>
                    </a:p>
                  </a:txBody>
                  <a:tcPr marL="7550" marR="7550" marT="7550" marB="0" anchor="ctr"/>
                </a:tc>
                <a:tc>
                  <a:txBody>
                    <a:bodyPr/>
                    <a:lstStyle/>
                    <a:p>
                      <a:pPr algn="l" fontAlgn="ctr"/>
                      <a:endParaRPr lang="en-US" sz="1100" b="0" i="0" u="none" strike="noStrike">
                        <a:solidFill>
                          <a:srgbClr val="FF0000"/>
                        </a:solidFill>
                        <a:effectLst/>
                        <a:latin typeface="+mn-lt"/>
                      </a:endParaRPr>
                    </a:p>
                  </a:txBody>
                  <a:tcPr marL="7550" marR="7550" marT="7550" marB="0" anchor="ctr">
                    <a:solidFill>
                      <a:schemeClr val="bg1">
                        <a:lumMod val="75000"/>
                      </a:schemeClr>
                    </a:solidFill>
                  </a:tcPr>
                </a:tc>
                <a:tc>
                  <a:txBody>
                    <a:bodyPr/>
                    <a:lstStyle/>
                    <a:p>
                      <a:pPr algn="l" fontAlgn="ctr"/>
                      <a:endParaRPr lang="en-US" sz="1100" b="0" i="0" u="none" strike="noStrike">
                        <a:solidFill>
                          <a:srgbClr val="FF0000"/>
                        </a:solidFill>
                        <a:effectLst/>
                        <a:latin typeface="+mn-lt"/>
                      </a:endParaRPr>
                    </a:p>
                  </a:txBody>
                  <a:tcPr marL="7550" marR="7550" marT="7550" marB="0" anchor="ctr">
                    <a:solidFill>
                      <a:schemeClr val="bg1">
                        <a:lumMod val="75000"/>
                      </a:schemeClr>
                    </a:solidFill>
                  </a:tcPr>
                </a:tc>
                <a:tc>
                  <a:txBody>
                    <a:bodyPr/>
                    <a:lstStyle/>
                    <a:p>
                      <a:pPr algn="l" fontAlgn="ctr"/>
                      <a:endParaRPr lang="en-US" sz="1100" b="0" i="0" u="none" strike="noStrike">
                        <a:solidFill>
                          <a:srgbClr val="FF0000"/>
                        </a:solidFill>
                        <a:effectLst/>
                        <a:latin typeface="+mn-lt"/>
                      </a:endParaRPr>
                    </a:p>
                  </a:txBody>
                  <a:tcPr marL="7550" marR="7550" marT="7550" marB="0" anchor="ctr">
                    <a:solidFill>
                      <a:schemeClr val="bg1">
                        <a:lumMod val="75000"/>
                      </a:schemeClr>
                    </a:solidFill>
                  </a:tcPr>
                </a:tc>
                <a:extLst>
                  <a:ext uri="{0D108BD9-81ED-4DB2-BD59-A6C34878D82A}">
                    <a16:rowId xmlns:a16="http://schemas.microsoft.com/office/drawing/2014/main" val="2178903561"/>
                  </a:ext>
                </a:extLst>
              </a:tr>
            </a:tbl>
          </a:graphicData>
        </a:graphic>
      </p:graphicFrame>
      <p:graphicFrame>
        <p:nvGraphicFramePr>
          <p:cNvPr id="11" name="Table 10">
            <a:extLst>
              <a:ext uri="{FF2B5EF4-FFF2-40B4-BE49-F238E27FC236}">
                <a16:creationId xmlns:a16="http://schemas.microsoft.com/office/drawing/2014/main" id="{D518F250-DEE4-4990-98DD-AD1F374122C9}"/>
              </a:ext>
            </a:extLst>
          </p:cNvPr>
          <p:cNvGraphicFramePr>
            <a:graphicFrameLocks noGrp="1"/>
          </p:cNvGraphicFramePr>
          <p:nvPr>
            <p:extLst>
              <p:ext uri="{D42A27DB-BD31-4B8C-83A1-F6EECF244321}">
                <p14:modId xmlns:p14="http://schemas.microsoft.com/office/powerpoint/2010/main" val="2165963296"/>
              </p:ext>
            </p:extLst>
          </p:nvPr>
        </p:nvGraphicFramePr>
        <p:xfrm>
          <a:off x="406400" y="4676648"/>
          <a:ext cx="11041885" cy="1386482"/>
        </p:xfrm>
        <a:graphic>
          <a:graphicData uri="http://schemas.openxmlformats.org/drawingml/2006/table">
            <a:tbl>
              <a:tblPr>
                <a:tableStyleId>{5940675A-B579-460E-94D1-54222C63F5DA}</a:tableStyleId>
              </a:tblPr>
              <a:tblGrid>
                <a:gridCol w="1465329">
                  <a:extLst>
                    <a:ext uri="{9D8B030D-6E8A-4147-A177-3AD203B41FA5}">
                      <a16:colId xmlns:a16="http://schemas.microsoft.com/office/drawing/2014/main" val="3827336301"/>
                    </a:ext>
                  </a:extLst>
                </a:gridCol>
                <a:gridCol w="2352799">
                  <a:extLst>
                    <a:ext uri="{9D8B030D-6E8A-4147-A177-3AD203B41FA5}">
                      <a16:colId xmlns:a16="http://schemas.microsoft.com/office/drawing/2014/main" val="1036655456"/>
                    </a:ext>
                  </a:extLst>
                </a:gridCol>
                <a:gridCol w="2487168">
                  <a:extLst>
                    <a:ext uri="{9D8B030D-6E8A-4147-A177-3AD203B41FA5}">
                      <a16:colId xmlns:a16="http://schemas.microsoft.com/office/drawing/2014/main" val="2551351236"/>
                    </a:ext>
                  </a:extLst>
                </a:gridCol>
                <a:gridCol w="2359152">
                  <a:extLst>
                    <a:ext uri="{9D8B030D-6E8A-4147-A177-3AD203B41FA5}">
                      <a16:colId xmlns:a16="http://schemas.microsoft.com/office/drawing/2014/main" val="2531511318"/>
                    </a:ext>
                  </a:extLst>
                </a:gridCol>
                <a:gridCol w="2377437">
                  <a:extLst>
                    <a:ext uri="{9D8B030D-6E8A-4147-A177-3AD203B41FA5}">
                      <a16:colId xmlns:a16="http://schemas.microsoft.com/office/drawing/2014/main" val="3577063791"/>
                    </a:ext>
                  </a:extLst>
                </a:gridCol>
              </a:tblGrid>
              <a:tr h="434848">
                <a:tc>
                  <a:txBody>
                    <a:bodyPr/>
                    <a:lstStyle/>
                    <a:p>
                      <a:pPr algn="ctr" fontAlgn="ctr"/>
                      <a:r>
                        <a:rPr lang="en-US" sz="1000" u="none" strike="noStrike">
                          <a:solidFill>
                            <a:schemeClr val="bg1"/>
                          </a:solidFill>
                          <a:effectLst/>
                        </a:rPr>
                        <a:t>INTERFACE</a:t>
                      </a:r>
                      <a:endParaRPr lang="en-US" sz="1000" b="1" i="0" u="none" strike="noStrike">
                        <a:solidFill>
                          <a:schemeClr val="bg1"/>
                        </a:solidFill>
                        <a:effectLst/>
                        <a:latin typeface="Calibri" panose="020F0502020204030204" pitchFamily="34" charset="0"/>
                      </a:endParaRP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LP5x T3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CAMM DTBT T3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LP5x T4 RVP</a:t>
                      </a:r>
                    </a:p>
                  </a:txBody>
                  <a:tcPr marL="7550" marR="7550" marT="7550" marB="0" anchor="ctr">
                    <a:solidFill>
                      <a:schemeClr val="tx2"/>
                    </a:solidFill>
                  </a:tcPr>
                </a:tc>
                <a:tc>
                  <a:txBody>
                    <a:bodyPr/>
                    <a:lstStyle/>
                    <a:p>
                      <a:pPr algn="ctr" fontAlgn="ctr"/>
                      <a:r>
                        <a:rPr lang="en-US" sz="1100" b="0" i="0" u="none" strike="noStrike" cap="none" spc="0" baseline="0">
                          <a:solidFill>
                            <a:schemeClr val="bg1"/>
                          </a:solidFill>
                          <a:effectLst/>
                          <a:uFillTx/>
                          <a:latin typeface="+mn-lt"/>
                          <a:ea typeface="+mn-ea"/>
                          <a:cs typeface="+mn-cs"/>
                          <a:sym typeface="Intel Clear"/>
                        </a:rPr>
                        <a:t>Devices in DDR5 SODIMM RVP</a:t>
                      </a:r>
                    </a:p>
                  </a:txBody>
                  <a:tcPr marL="7550" marR="7550" marT="7550" marB="0" anchor="ctr">
                    <a:solidFill>
                      <a:schemeClr val="tx2"/>
                    </a:solidFill>
                  </a:tcPr>
                </a:tc>
                <a:extLst>
                  <a:ext uri="{0D108BD9-81ED-4DB2-BD59-A6C34878D82A}">
                    <a16:rowId xmlns:a16="http://schemas.microsoft.com/office/drawing/2014/main" val="2702534299"/>
                  </a:ext>
                </a:extLst>
              </a:tr>
              <a:tr h="235456">
                <a:tc rowSpan="2">
                  <a:txBody>
                    <a:bodyPr/>
                    <a:lstStyle/>
                    <a:p>
                      <a:pPr algn="l" fontAlgn="ctr"/>
                      <a:r>
                        <a:rPr lang="en-US" sz="1100" b="1" i="0" u="none" strike="noStrike" cap="none" spc="0" baseline="0">
                          <a:solidFill>
                            <a:schemeClr val="bg2"/>
                          </a:solidFill>
                          <a:effectLst/>
                          <a:uFillTx/>
                          <a:latin typeface="+mn-lt"/>
                          <a:ea typeface="+mn-ea"/>
                          <a:cs typeface="+mn-cs"/>
                          <a:sym typeface="Intel Clear"/>
                        </a:rPr>
                        <a:t>UART-0</a:t>
                      </a:r>
                    </a:p>
                  </a:txBody>
                  <a:tcPr marL="7550" marR="7550" marT="7550" marB="0" anchor="ctr"/>
                </a:tc>
                <a:tc>
                  <a:txBody>
                    <a:bodyPr/>
                    <a:lstStyle/>
                    <a:p>
                      <a:pPr algn="l" fontAlgn="ctr"/>
                      <a:r>
                        <a:rPr lang="en-US" sz="1000" u="none" strike="noStrike">
                          <a:effectLst/>
                        </a:rPr>
                        <a:t>USB to Dual UART (only RX and TX lines)</a:t>
                      </a:r>
                      <a:endParaRPr lang="en-US" sz="1000" b="0" i="0" u="none" strike="noStrike">
                        <a:solidFill>
                          <a:srgbClr val="000000"/>
                        </a:solidFill>
                        <a:effectLst/>
                        <a:latin typeface="Calibri" panose="020F0502020204030204" pitchFamily="34" charset="0"/>
                      </a:endParaRPr>
                    </a:p>
                  </a:txBody>
                  <a:tcPr marL="7550" marR="7550" marT="7550" marB="0" anchor="ctr"/>
                </a:tc>
                <a:tc>
                  <a:txBody>
                    <a:bodyPr/>
                    <a:lstStyle/>
                    <a:p>
                      <a:pPr algn="l" fontAlgn="ctr"/>
                      <a:r>
                        <a:rPr lang="en-US" sz="1000" u="none" strike="noStrike">
                          <a:effectLst/>
                        </a:rPr>
                        <a:t>USB to Dual UART (only RX and TX lines)</a:t>
                      </a:r>
                      <a:endParaRPr lang="en-US" sz="1000" b="0" i="0" u="none" strike="noStrike">
                        <a:solidFill>
                          <a:srgbClr val="000000"/>
                        </a:solidFill>
                        <a:effectLst/>
                        <a:latin typeface="Calibri" panose="020F0502020204030204" pitchFamily="34" charset="0"/>
                      </a:endParaRPr>
                    </a:p>
                  </a:txBody>
                  <a:tcPr marL="7550" marR="7550" marT="7550" marB="0" anchor="ctr"/>
                </a:tc>
                <a:tc>
                  <a:txBody>
                    <a:bodyPr/>
                    <a:lstStyle/>
                    <a:p>
                      <a:pPr algn="l" fontAlgn="ctr"/>
                      <a:r>
                        <a:rPr lang="en-US" sz="1000" u="none" strike="noStrike">
                          <a:effectLst/>
                        </a:rPr>
                        <a:t>USB to Dual UART (only RX and TX lines)</a:t>
                      </a:r>
                      <a:endParaRPr lang="en-US" sz="1000" b="0" i="0" u="none" strike="noStrike">
                        <a:solidFill>
                          <a:srgbClr val="000000"/>
                        </a:solidFill>
                        <a:effectLst/>
                        <a:latin typeface="Calibri" panose="020F0502020204030204" pitchFamily="34" charset="0"/>
                      </a:endParaRPr>
                    </a:p>
                  </a:txBody>
                  <a:tcPr marL="7550" marR="7550" marT="7550" marB="0" anchor="ctr"/>
                </a:tc>
                <a:tc>
                  <a:txBody>
                    <a:bodyPr/>
                    <a:lstStyle/>
                    <a:p>
                      <a:pPr algn="l" fontAlgn="ctr"/>
                      <a:r>
                        <a:rPr lang="en-US" sz="1000" u="none" strike="noStrike">
                          <a:effectLst/>
                        </a:rPr>
                        <a:t>USB to Dual UART (only RX and TX lines)</a:t>
                      </a:r>
                      <a:endParaRPr lang="en-US" sz="1000" b="0" i="0" u="none" strike="noStrike">
                        <a:solidFill>
                          <a:srgbClr val="000000"/>
                        </a:solidFill>
                        <a:effectLst/>
                        <a:latin typeface="Calibri" panose="020F0502020204030204" pitchFamily="34" charset="0"/>
                      </a:endParaRPr>
                    </a:p>
                  </a:txBody>
                  <a:tcPr marL="7550" marR="7550" marT="7550" marB="0" anchor="ctr"/>
                </a:tc>
                <a:extLst>
                  <a:ext uri="{0D108BD9-81ED-4DB2-BD59-A6C34878D82A}">
                    <a16:rowId xmlns:a16="http://schemas.microsoft.com/office/drawing/2014/main" val="1857741453"/>
                  </a:ext>
                </a:extLst>
              </a:tr>
              <a:tr h="235456">
                <a:tc vMerge="1">
                  <a:txBody>
                    <a:bodyPr/>
                    <a:lstStyle/>
                    <a:p>
                      <a:endParaRPr lang="en-US"/>
                    </a:p>
                  </a:txBody>
                  <a:tcPr/>
                </a:tc>
                <a:tc>
                  <a:txBody>
                    <a:bodyPr/>
                    <a:lstStyle/>
                    <a:p>
                      <a:pPr algn="l" fontAlgn="ctr"/>
                      <a:r>
                        <a:rPr lang="en-US" sz="1000" u="none" strike="noStrike">
                          <a:solidFill>
                            <a:srgbClr val="FF0000"/>
                          </a:solidFill>
                          <a:effectLst/>
                        </a:rPr>
                        <a:t>TTK3 Header</a:t>
                      </a:r>
                      <a:endParaRPr lang="en-US" sz="1000" b="0" i="0" u="none" strike="noStrike">
                        <a:solidFill>
                          <a:srgbClr val="FF0000"/>
                        </a:solidFill>
                        <a:effectLst/>
                        <a:latin typeface="Calibri" panose="020F0502020204030204" pitchFamily="34" charset="0"/>
                      </a:endParaRPr>
                    </a:p>
                  </a:txBody>
                  <a:tcPr marL="7550" marR="7550" marT="7550" marB="0" anchor="ctr"/>
                </a:tc>
                <a:tc>
                  <a:txBody>
                    <a:bodyPr/>
                    <a:lstStyle/>
                    <a:p>
                      <a:pPr algn="l" fontAlgn="ctr"/>
                      <a:r>
                        <a:rPr lang="en-US" sz="1000" u="none" strike="noStrike">
                          <a:solidFill>
                            <a:srgbClr val="FF0000"/>
                          </a:solidFill>
                          <a:effectLst/>
                        </a:rPr>
                        <a:t>TTK3 Header</a:t>
                      </a:r>
                      <a:endParaRPr lang="en-US" sz="1000" b="0" i="0" u="none" strike="noStrike">
                        <a:solidFill>
                          <a:srgbClr val="FF0000"/>
                        </a:solidFill>
                        <a:effectLst/>
                        <a:latin typeface="Calibri" panose="020F0502020204030204" pitchFamily="34" charset="0"/>
                      </a:endParaRPr>
                    </a:p>
                  </a:txBody>
                  <a:tcPr marL="7550" marR="7550" marT="7550" marB="0" anchor="ctr"/>
                </a:tc>
                <a:tc>
                  <a:txBody>
                    <a:bodyPr/>
                    <a:lstStyle/>
                    <a:p>
                      <a:pPr algn="l" fontAlgn="ctr"/>
                      <a:r>
                        <a:rPr lang="en-US" sz="1000" u="none" strike="noStrike">
                          <a:solidFill>
                            <a:srgbClr val="FF0000"/>
                          </a:solidFill>
                          <a:effectLst/>
                        </a:rPr>
                        <a:t>TTK3 Header</a:t>
                      </a:r>
                      <a:endParaRPr lang="en-US" sz="1000" b="0" i="0" u="none" strike="noStrike">
                        <a:solidFill>
                          <a:srgbClr val="FF0000"/>
                        </a:solidFill>
                        <a:effectLst/>
                        <a:latin typeface="Calibri" panose="020F0502020204030204" pitchFamily="34" charset="0"/>
                      </a:endParaRPr>
                    </a:p>
                  </a:txBody>
                  <a:tcPr marL="7550" marR="7550" marT="7550" marB="0" anchor="ctr"/>
                </a:tc>
                <a:tc>
                  <a:txBody>
                    <a:bodyPr/>
                    <a:lstStyle/>
                    <a:p>
                      <a:pPr algn="l" fontAlgn="ctr"/>
                      <a:r>
                        <a:rPr lang="en-US" sz="1000" u="none" strike="noStrike">
                          <a:solidFill>
                            <a:srgbClr val="FF0000"/>
                          </a:solidFill>
                          <a:effectLst/>
                        </a:rPr>
                        <a:t>TTK3 Header</a:t>
                      </a:r>
                      <a:endParaRPr lang="en-US" sz="1000" b="0" i="0" u="none" strike="noStrike">
                        <a:solidFill>
                          <a:srgbClr val="FF0000"/>
                        </a:solidFill>
                        <a:effectLst/>
                        <a:latin typeface="Calibri" panose="020F0502020204030204" pitchFamily="34" charset="0"/>
                      </a:endParaRPr>
                    </a:p>
                  </a:txBody>
                  <a:tcPr marL="7550" marR="7550" marT="7550" marB="0" anchor="ctr"/>
                </a:tc>
                <a:extLst>
                  <a:ext uri="{0D108BD9-81ED-4DB2-BD59-A6C34878D82A}">
                    <a16:rowId xmlns:a16="http://schemas.microsoft.com/office/drawing/2014/main" val="1060366607"/>
                  </a:ext>
                </a:extLst>
              </a:tr>
              <a:tr h="235456">
                <a:tc>
                  <a:txBody>
                    <a:bodyPr/>
                    <a:lstStyle/>
                    <a:p>
                      <a:pPr algn="l" fontAlgn="ctr"/>
                      <a:r>
                        <a:rPr lang="en-US" sz="1100" b="1" i="0" u="none" strike="noStrike" cap="none" spc="0" baseline="0">
                          <a:solidFill>
                            <a:schemeClr val="bg2"/>
                          </a:solidFill>
                          <a:effectLst/>
                          <a:uFillTx/>
                          <a:latin typeface="+mn-lt"/>
                          <a:ea typeface="+mn-ea"/>
                          <a:cs typeface="+mn-cs"/>
                          <a:sym typeface="Intel Clear"/>
                        </a:rPr>
                        <a:t>UART-1</a:t>
                      </a:r>
                    </a:p>
                  </a:txBody>
                  <a:tcPr marL="7550" marR="7550" marT="7550" marB="0" anchor="ctr"/>
                </a:tc>
                <a:tc gridSpan="4">
                  <a:txBody>
                    <a:bodyPr/>
                    <a:lstStyle/>
                    <a:p>
                      <a:pPr algn="ctr" fontAlgn="ctr"/>
                      <a:r>
                        <a:rPr lang="en-US" sz="1000" b="1" i="0" u="none" strike="noStrike">
                          <a:solidFill>
                            <a:schemeClr val="tx1"/>
                          </a:solidFill>
                          <a:effectLst/>
                          <a:latin typeface="Calibri" panose="020F0502020204030204" pitchFamily="34" charset="0"/>
                        </a:rPr>
                        <a:t>Default Used as I2C3</a:t>
                      </a:r>
                    </a:p>
                  </a:txBody>
                  <a:tcPr marL="7550" marR="7550" marT="7550" marB="0" anchor="ctr">
                    <a:solidFill>
                      <a:srgbClr val="FFFF00"/>
                    </a:solidFill>
                  </a:tcPr>
                </a:tc>
                <a:tc hMerge="1">
                  <a:txBody>
                    <a:bodyPr/>
                    <a:lstStyle/>
                    <a:p>
                      <a:endParaRPr/>
                    </a:p>
                  </a:txBody>
                  <a:tcPr marL="7550" marR="7550" marT="7550" marB="0" anchor="ctr"/>
                </a:tc>
                <a:tc hMerge="1">
                  <a:txBody>
                    <a:bodyPr/>
                    <a:lstStyle/>
                    <a:p>
                      <a:endParaRPr/>
                    </a:p>
                  </a:txBody>
                  <a:tcPr marL="7550" marR="7550" marT="7550" marB="0" anchor="ctr"/>
                </a:tc>
                <a:tc hMerge="1">
                  <a:txBody>
                    <a:bodyPr/>
                    <a:lstStyle/>
                    <a:p>
                      <a:endParaRPr/>
                    </a:p>
                  </a:txBody>
                  <a:tcPr marL="7550" marR="7550" marT="7550" marB="0" anchor="ctr"/>
                </a:tc>
                <a:extLst>
                  <a:ext uri="{0D108BD9-81ED-4DB2-BD59-A6C34878D82A}">
                    <a16:rowId xmlns:a16="http://schemas.microsoft.com/office/drawing/2014/main" val="2661779155"/>
                  </a:ext>
                </a:extLst>
              </a:tr>
              <a:tr h="245266">
                <a:tc>
                  <a:txBody>
                    <a:bodyPr/>
                    <a:lstStyle/>
                    <a:p>
                      <a:pPr algn="l" fontAlgn="ctr"/>
                      <a:r>
                        <a:rPr lang="en-US" sz="1100" b="1" i="0" u="none" strike="noStrike" cap="none" spc="0" baseline="0">
                          <a:solidFill>
                            <a:schemeClr val="bg2"/>
                          </a:solidFill>
                          <a:effectLst/>
                          <a:uFillTx/>
                          <a:latin typeface="+mn-lt"/>
                          <a:ea typeface="+mn-ea"/>
                          <a:cs typeface="+mn-cs"/>
                          <a:sym typeface="Intel Clear"/>
                        </a:rPr>
                        <a:t>UART-2</a:t>
                      </a:r>
                    </a:p>
                  </a:txBody>
                  <a:tcPr marL="7550" marR="7550" marT="7550" marB="0" anchor="ctr"/>
                </a:tc>
                <a:tc gridSpan="4">
                  <a:txBody>
                    <a:bodyPr/>
                    <a:lstStyle/>
                    <a:p>
                      <a:pPr algn="ctr" fontAlgn="ctr"/>
                      <a:r>
                        <a:rPr lang="en-US" sz="1000" b="1" u="none" strike="noStrike">
                          <a:effectLst/>
                        </a:rPr>
                        <a:t>Default used as </a:t>
                      </a:r>
                      <a:r>
                        <a:rPr lang="en-US" sz="1000" b="1" u="none" strike="noStrike" err="1">
                          <a:effectLst/>
                        </a:rPr>
                        <a:t>CNVi</a:t>
                      </a:r>
                      <a:r>
                        <a:rPr lang="en-US" sz="1000" b="1" u="none" strike="noStrike">
                          <a:effectLst/>
                        </a:rPr>
                        <a:t> BRI/RGI Signals to M.2 KEY-E CONNECTOR - WLAN/BT</a:t>
                      </a:r>
                    </a:p>
                  </a:txBody>
                  <a:tcPr marL="7550" marR="7550" marT="7550" marB="0" anchor="ctr">
                    <a:solidFill>
                      <a:srgbClr val="FFFF00"/>
                    </a:solidFill>
                  </a:tcPr>
                </a:tc>
                <a:tc hMerge="1">
                  <a:txBody>
                    <a:bodyPr/>
                    <a:lstStyle/>
                    <a:p>
                      <a:endParaRPr/>
                    </a:p>
                  </a:txBody>
                  <a:tcPr marL="7550" marR="7550" marT="7550" marB="0" anchor="ctr"/>
                </a:tc>
                <a:tc hMerge="1">
                  <a:txBody>
                    <a:bodyPr/>
                    <a:lstStyle/>
                    <a:p>
                      <a:endParaRPr/>
                    </a:p>
                  </a:txBody>
                  <a:tcPr marL="7550" marR="7550" marT="7550" marB="0" anchor="ctr"/>
                </a:tc>
                <a:tc hMerge="1">
                  <a:txBody>
                    <a:bodyPr/>
                    <a:lstStyle/>
                    <a:p>
                      <a:endParaRPr/>
                    </a:p>
                  </a:txBody>
                  <a:tcPr marL="7550" marR="7550" marT="7550" marB="0" anchor="ctr"/>
                </a:tc>
                <a:extLst>
                  <a:ext uri="{0D108BD9-81ED-4DB2-BD59-A6C34878D82A}">
                    <a16:rowId xmlns:a16="http://schemas.microsoft.com/office/drawing/2014/main" val="1547124219"/>
                  </a:ext>
                </a:extLst>
              </a:tr>
            </a:tbl>
          </a:graphicData>
        </a:graphic>
      </p:graphicFrame>
      <p:sp>
        <p:nvSpPr>
          <p:cNvPr id="7" name="Title 1">
            <a:extLst>
              <a:ext uri="{FF2B5EF4-FFF2-40B4-BE49-F238E27FC236}">
                <a16:creationId xmlns:a16="http://schemas.microsoft.com/office/drawing/2014/main" id="{F52919A2-36F6-4765-882D-7C6EEDA5CD65}"/>
              </a:ext>
            </a:extLst>
          </p:cNvPr>
          <p:cNvSpPr txBox="1">
            <a:spLocks/>
          </p:cNvSpPr>
          <p:nvPr/>
        </p:nvSpPr>
        <p:spPr>
          <a:xfrm>
            <a:off x="406400" y="107862"/>
            <a:ext cx="11214100" cy="1192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PTL UH</a:t>
            </a:r>
            <a:r>
              <a:rPr lang="en-US" sz="4000"/>
              <a:t> P RVP LSIO : SPI ,THC, </a:t>
            </a:r>
            <a:r>
              <a:rPr lang="en-US" sz="4000" err="1"/>
              <a:t>eSPI</a:t>
            </a:r>
            <a:r>
              <a:rPr lang="en-US" sz="4000"/>
              <a:t> Mapping and LPSS : UART Mapping</a:t>
            </a:r>
          </a:p>
        </p:txBody>
      </p:sp>
    </p:spTree>
    <p:extLst>
      <p:ext uri="{BB962C8B-B14F-4D97-AF65-F5344CB8AC3E}">
        <p14:creationId xmlns:p14="http://schemas.microsoft.com/office/powerpoint/2010/main" val="1326542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SPI Flash &amp; TPM</a:t>
            </a:r>
          </a:p>
        </p:txBody>
      </p:sp>
      <p:sp>
        <p:nvSpPr>
          <p:cNvPr id="3" name="TextBox 2">
            <a:extLst>
              <a:ext uri="{FF2B5EF4-FFF2-40B4-BE49-F238E27FC236}">
                <a16:creationId xmlns:a16="http://schemas.microsoft.com/office/drawing/2014/main" id="{C21D0A59-2686-AFCD-5874-ED288685C75B}"/>
              </a:ext>
            </a:extLst>
          </p:cNvPr>
          <p:cNvSpPr txBox="1"/>
          <p:nvPr/>
        </p:nvSpPr>
        <p:spPr>
          <a:xfrm>
            <a:off x="9345184" y="5931057"/>
            <a:ext cx="3274142" cy="425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Prabha, Abhijith</a:t>
            </a:r>
          </a:p>
        </p:txBody>
      </p:sp>
    </p:spTree>
    <p:extLst>
      <p:ext uri="{BB962C8B-B14F-4D97-AF65-F5344CB8AC3E}">
        <p14:creationId xmlns:p14="http://schemas.microsoft.com/office/powerpoint/2010/main" val="18266323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19100" y="-10583"/>
            <a:ext cx="11772900" cy="76520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Block Diagram - SPI Flash &amp; TPM</a:t>
            </a:r>
          </a:p>
        </p:txBody>
      </p:sp>
      <p:sp>
        <p:nvSpPr>
          <p:cNvPr id="6" name="TextBox 5"/>
          <p:cNvSpPr txBox="1"/>
          <p:nvPr/>
        </p:nvSpPr>
        <p:spPr>
          <a:xfrm>
            <a:off x="273030" y="987109"/>
            <a:ext cx="11614170" cy="5520999"/>
          </a:xfrm>
          <a:prstGeom prst="rect">
            <a:avLst/>
          </a:prstGeom>
          <a:noFill/>
        </p:spPr>
        <p:txBody>
          <a:bodyPr wrap="square" lIns="121920" tIns="60960" rIns="121920" bIns="60960" rtlCol="0" anchor="t">
            <a:spAutoFit/>
          </a:bodyPr>
          <a:lstStyle/>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POR frequency for SPI flash: </a:t>
            </a:r>
            <a:r>
              <a:rPr lang="en-US" sz="1800">
                <a:solidFill>
                  <a:schemeClr val="bg2"/>
                </a:solidFill>
                <a:highlight>
                  <a:srgbClr val="00FF00"/>
                </a:highlight>
                <a:latin typeface="Intel Clear Light"/>
                <a:ea typeface="Intel Clear Light" panose="020B0404020203020204" pitchFamily="34" charset="0"/>
                <a:cs typeface="Intel Clear Light" panose="020B0404020203020204" pitchFamily="34" charset="0"/>
                <a:sym typeface="Helvetica"/>
              </a:rPr>
              <a:t>80MHz</a:t>
            </a: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 (vs 50MHz in MTL/ARL)</a:t>
            </a:r>
          </a:p>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SPI Flash part : single 64MB RPMC (Macronix MPN –MX77U51250FZ4I42</a:t>
            </a:r>
            <a:r>
              <a:rPr lang="en-US" sz="1800">
                <a:solidFill>
                  <a:schemeClr val="bg2"/>
                </a:solidFill>
                <a:latin typeface="Intel Clear Light"/>
                <a:sym typeface="Helvetica"/>
              </a:rPr>
              <a:t>)</a:t>
            </a: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 WSON-8, 1.8V</a:t>
            </a:r>
          </a:p>
          <a:p>
            <a:pPr marL="285750" indent="-285750">
              <a:buFont typeface="Arial" panose="020B0604020202020204" pitchFamily="34" charset="0"/>
              <a:buChar char="•"/>
            </a:pPr>
            <a:r>
              <a:rPr lang="en-US" sz="1800">
                <a:solidFill>
                  <a:schemeClr val="tx1"/>
                </a:solidFill>
                <a:latin typeface="Intel Clear Light"/>
                <a:ea typeface="Intel Clear Light" panose="020B0404020203020204" pitchFamily="34" charset="0"/>
                <a:cs typeface="Intel Clear Light" panose="020B0404020203020204" pitchFamily="34" charset="0"/>
                <a:sym typeface="Helvetica"/>
              </a:rPr>
              <a:t>Dual Flash Topology as 1x 64MB (default) + 1x64MB (</a:t>
            </a:r>
            <a:r>
              <a:rPr lang="en-US" sz="1800">
                <a:solidFill>
                  <a:srgbClr val="FF0000"/>
                </a:solidFill>
                <a:latin typeface="Intel Clear Light"/>
                <a:ea typeface="Intel Clear Light" panose="020B0404020203020204" pitchFamily="34" charset="0"/>
                <a:cs typeface="Intel Clear Light" panose="020B0404020203020204" pitchFamily="34" charset="0"/>
                <a:sym typeface="Helvetica"/>
              </a:rPr>
              <a:t>rework</a:t>
            </a:r>
            <a:r>
              <a:rPr lang="en-US" sz="1800">
                <a:solidFill>
                  <a:schemeClr val="tx1"/>
                </a:solidFill>
                <a:latin typeface="Intel Clear Light"/>
                <a:ea typeface="Intel Clear Light" panose="020B0404020203020204" pitchFamily="34" charset="0"/>
                <a:cs typeface="Intel Clear Light" panose="020B0404020203020204" pitchFamily="34" charset="0"/>
                <a:sym typeface="Helvetica"/>
              </a:rPr>
              <a:t>) option will be provided only in LPCAMM SKU.</a:t>
            </a:r>
            <a:endParaRPr lang="en-US" sz="1800">
              <a:solidFill>
                <a:schemeClr val="tx1"/>
              </a:solidFill>
              <a:latin typeface="Intel Clear Light"/>
              <a:ea typeface="Intel Clear Light" panose="020B0404020203020204" pitchFamily="34" charset="0"/>
              <a:cs typeface="Intel Clear Light" panose="020B0404020203020204" pitchFamily="34" charset="0"/>
            </a:endParaRPr>
          </a:p>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MAF topology supported by default. SAF and G3 can be enabled with reworks.</a:t>
            </a:r>
          </a:p>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sym typeface="Helvetica"/>
              </a:rPr>
              <a:t>Reworks for enabling SAF and G3 are minimized wrt previous platforms. </a:t>
            </a:r>
            <a:r>
              <a:rPr lang="en-US" sz="1800">
                <a:solidFill>
                  <a:srgbClr val="7030A0"/>
                </a:solidFill>
                <a:latin typeface="Intel Clear Light"/>
                <a:ea typeface="Intel Clear Light" panose="020B0404020203020204" pitchFamily="34" charset="0"/>
                <a:cs typeface="Intel Clear Light" panose="020B0404020203020204" pitchFamily="34" charset="0"/>
                <a:sym typeface="Helvetica"/>
              </a:rPr>
              <a:t>(Max 8 Resistor Reworks + DIP switch in ARL/MTL </a:t>
            </a:r>
            <a:r>
              <a:rPr lang="en-US" sz="1800">
                <a:solidFill>
                  <a:srgbClr val="7030A0"/>
                </a:solidFill>
                <a:latin typeface="Intel Clear Light"/>
                <a:ea typeface="Intel Clear Light" panose="020B0404020203020204" pitchFamily="34" charset="0"/>
                <a:cs typeface="Intel Clear Light" panose="020B0404020203020204" pitchFamily="34" charset="0"/>
                <a:sym typeface="Wingdings" panose="05000000000000000000" pitchFamily="2" charset="2"/>
              </a:rPr>
              <a:t></a:t>
            </a:r>
            <a:r>
              <a:rPr lang="en-US" sz="1800">
                <a:solidFill>
                  <a:srgbClr val="7030A0"/>
                </a:solidFill>
                <a:latin typeface="Intel Clear Light"/>
                <a:ea typeface="Intel Clear Light" panose="020B0404020203020204" pitchFamily="34" charset="0"/>
                <a:cs typeface="Intel Clear Light" panose="020B0404020203020204" pitchFamily="34" charset="0"/>
                <a:sym typeface="Helvetica"/>
              </a:rPr>
              <a:t> max 3 Resistor Reworks + DIP switch in PTL)</a:t>
            </a:r>
            <a:endParaRPr lang="en-US" sz="1800">
              <a:solidFill>
                <a:srgbClr val="7030A0"/>
              </a:solidFill>
              <a:latin typeface="Intel Clear Light"/>
              <a:ea typeface="Intel Clear Light" panose="020B0404020203020204" pitchFamily="34" charset="0"/>
              <a:cs typeface="Intel Clear Light" panose="020B0404020203020204" pitchFamily="34" charset="0"/>
            </a:endParaRPr>
          </a:p>
          <a:p>
            <a:pPr marL="285750" indent="-285750">
              <a:buFont typeface="Arial" panose="020B0604020202020204" pitchFamily="34" charset="0"/>
              <a:buChar char="•"/>
            </a:pPr>
            <a:r>
              <a:rPr lang="en-US" sz="1800">
                <a:solidFill>
                  <a:schemeClr val="bg2"/>
                </a:solidFill>
                <a:latin typeface="Intel Clear Light"/>
                <a:ea typeface="Intel Clear Light" panose="020B0404020203020204" pitchFamily="34" charset="0"/>
                <a:cs typeface="Intel Clear Light" panose="020B0404020203020204" pitchFamily="34" charset="0"/>
              </a:rPr>
              <a:t>100MHz Flash is supported in all SKUs (except the LPCAMM SKU).</a:t>
            </a:r>
          </a:p>
          <a:p>
            <a:pPr marL="285750" indent="-285750">
              <a:buFont typeface="Arial" panose="020B0604020202020204" pitchFamily="34" charset="0"/>
              <a:buChar char="•"/>
            </a:pPr>
            <a:r>
              <a:rPr lang="en-US" sz="1800" err="1">
                <a:solidFill>
                  <a:schemeClr val="bg2"/>
                </a:solidFill>
                <a:latin typeface="Intel Clear Light"/>
                <a:ea typeface="Intel Clear Light" panose="020B0404020203020204" pitchFamily="34" charset="0"/>
                <a:cs typeface="Intel Clear Light" panose="020B0404020203020204" pitchFamily="34" charset="0"/>
              </a:rPr>
              <a:t>dTPM</a:t>
            </a:r>
            <a:r>
              <a:rPr lang="en-US" sz="1800">
                <a:solidFill>
                  <a:schemeClr val="bg2"/>
                </a:solidFill>
                <a:latin typeface="Intel Clear Light"/>
                <a:ea typeface="Intel Clear Light" panose="020B0404020203020204" pitchFamily="34" charset="0"/>
                <a:cs typeface="Intel Clear Light" panose="020B0404020203020204" pitchFamily="34" charset="0"/>
              </a:rPr>
              <a:t> is supported in all SKUs via TPM header.</a:t>
            </a:r>
          </a:p>
          <a:p>
            <a:pPr marL="285750" indent="-285750">
              <a:buFont typeface="Arial" panose="020B0604020202020204" pitchFamily="34" charset="0"/>
              <a:buChar char="•"/>
            </a:pPr>
            <a:endParaRPr lang="en-US" sz="1800">
              <a:solidFill>
                <a:schemeClr val="bg2"/>
              </a:solidFill>
              <a:latin typeface="Intel Clear Light"/>
              <a:ea typeface="Intel Clear Light" panose="020B0404020203020204" pitchFamily="34" charset="0"/>
              <a:cs typeface="Intel Clear Light" panose="020B0404020203020204" pitchFamily="34" charset="0"/>
            </a:endParaRPr>
          </a:p>
          <a:p>
            <a:endPar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285115" indent="-285115">
              <a:buFont typeface="Arial" panose="020B0604020202020204" pitchFamily="34" charset="0"/>
              <a:buChar char="•"/>
            </a:pPr>
            <a:endPar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495603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19100" y="-10583"/>
            <a:ext cx="11772900" cy="76520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sz="3600"/>
              <a:t>Block Diagram in PTL UH RVP (LP5x T3/T4 &amp; DDR5 SKU)</a:t>
            </a:r>
          </a:p>
        </p:txBody>
      </p:sp>
      <p:pic>
        <p:nvPicPr>
          <p:cNvPr id="5" name="Picture 4">
            <a:extLst>
              <a:ext uri="{FF2B5EF4-FFF2-40B4-BE49-F238E27FC236}">
                <a16:creationId xmlns:a16="http://schemas.microsoft.com/office/drawing/2014/main" id="{032B130F-918F-FD09-90DC-805CCEEEC2C2}"/>
              </a:ext>
            </a:extLst>
          </p:cNvPr>
          <p:cNvPicPr>
            <a:picLocks noChangeAspect="1"/>
          </p:cNvPicPr>
          <p:nvPr/>
        </p:nvPicPr>
        <p:blipFill>
          <a:blip r:embed="rId3"/>
          <a:stretch>
            <a:fillRect/>
          </a:stretch>
        </p:blipFill>
        <p:spPr>
          <a:xfrm>
            <a:off x="889861" y="713279"/>
            <a:ext cx="10153277" cy="5573620"/>
          </a:xfrm>
          <a:prstGeom prst="rect">
            <a:avLst/>
          </a:prstGeom>
        </p:spPr>
      </p:pic>
    </p:spTree>
    <p:extLst>
      <p:ext uri="{BB962C8B-B14F-4D97-AF65-F5344CB8AC3E}">
        <p14:creationId xmlns:p14="http://schemas.microsoft.com/office/powerpoint/2010/main" val="1020127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600" y="0"/>
            <a:ext cx="11902440" cy="848811"/>
          </a:xfrm>
          <a:ln w="12700">
            <a:miter lim="400000"/>
          </a:ln>
        </p:spPr>
        <p:txBody>
          <a:bodyPr lIns="0" tIns="0" rIns="0" bIns="0" anchor="ctr">
            <a:normAutofit/>
          </a:bodyPr>
          <a:lstStyle/>
          <a:p>
            <a:pPr rtl="0"/>
            <a:r>
              <a:rPr lang="en-US">
                <a:solidFill>
                  <a:schemeClr val="bg2"/>
                </a:solidFill>
              </a:rPr>
              <a:t>Boot KIT’s for PTL-UH RVP4 T3 DDR5 SODIMM 1DPC RVP</a:t>
            </a:r>
          </a:p>
        </p:txBody>
      </p:sp>
      <p:graphicFrame>
        <p:nvGraphicFramePr>
          <p:cNvPr id="2" name="Table 1">
            <a:extLst>
              <a:ext uri="{FF2B5EF4-FFF2-40B4-BE49-F238E27FC236}">
                <a16:creationId xmlns:a16="http://schemas.microsoft.com/office/drawing/2014/main" id="{21F71814-FED5-15AC-4CC8-8675D17AC22E}"/>
              </a:ext>
            </a:extLst>
          </p:cNvPr>
          <p:cNvGraphicFramePr>
            <a:graphicFrameLocks noGrp="1"/>
          </p:cNvGraphicFramePr>
          <p:nvPr>
            <p:extLst>
              <p:ext uri="{D42A27DB-BD31-4B8C-83A1-F6EECF244321}">
                <p14:modId xmlns:p14="http://schemas.microsoft.com/office/powerpoint/2010/main" val="3152355137"/>
              </p:ext>
            </p:extLst>
          </p:nvPr>
        </p:nvGraphicFramePr>
        <p:xfrm>
          <a:off x="211682" y="809171"/>
          <a:ext cx="11709384" cy="2223875"/>
        </p:xfrm>
        <a:graphic>
          <a:graphicData uri="http://schemas.openxmlformats.org/drawingml/2006/table">
            <a:tbl>
              <a:tblPr firstRow="1" firstCol="1" bandRow="1"/>
              <a:tblGrid>
                <a:gridCol w="1237317">
                  <a:extLst>
                    <a:ext uri="{9D8B030D-6E8A-4147-A177-3AD203B41FA5}">
                      <a16:colId xmlns:a16="http://schemas.microsoft.com/office/drawing/2014/main" val="20000"/>
                    </a:ext>
                  </a:extLst>
                </a:gridCol>
                <a:gridCol w="1802201">
                  <a:extLst>
                    <a:ext uri="{9D8B030D-6E8A-4147-A177-3AD203B41FA5}">
                      <a16:colId xmlns:a16="http://schemas.microsoft.com/office/drawing/2014/main" val="20001"/>
                    </a:ext>
                  </a:extLst>
                </a:gridCol>
                <a:gridCol w="1910080">
                  <a:extLst>
                    <a:ext uri="{9D8B030D-6E8A-4147-A177-3AD203B41FA5}">
                      <a16:colId xmlns:a16="http://schemas.microsoft.com/office/drawing/2014/main" val="20002"/>
                    </a:ext>
                  </a:extLst>
                </a:gridCol>
                <a:gridCol w="5851133">
                  <a:extLst>
                    <a:ext uri="{9D8B030D-6E8A-4147-A177-3AD203B41FA5}">
                      <a16:colId xmlns:a16="http://schemas.microsoft.com/office/drawing/2014/main" val="20003"/>
                    </a:ext>
                  </a:extLst>
                </a:gridCol>
                <a:gridCol w="908653">
                  <a:extLst>
                    <a:ext uri="{9D8B030D-6E8A-4147-A177-3AD203B41FA5}">
                      <a16:colId xmlns:a16="http://schemas.microsoft.com/office/drawing/2014/main" val="20004"/>
                    </a:ext>
                  </a:extLst>
                </a:gridCol>
              </a:tblGrid>
              <a:tr h="256540">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Item 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err="1">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Qty</a:t>
                      </a:r>
                      <a:endPar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524351">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NEW_BIZ_RDV</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a:lnSpc>
                          <a:spcPct val="100000"/>
                        </a:lnSpc>
                        <a:spcBef>
                          <a:spcPts val="0"/>
                        </a:spcBef>
                        <a:spcAft>
                          <a:spcPts val="0"/>
                        </a:spcAft>
                        <a:buNone/>
                        <a:tabLst/>
                        <a:defRPr/>
                      </a:pPr>
                      <a:r>
                        <a:rPr kumimoji="0" lang="en-US" sz="1600" b="0" i="0" u="none" strike="noStrike" cap="none" spc="0" normalizeH="0" baseline="0" noProof="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N32253-001</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de-DE"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BK, PTL-UH-10 RVP4 DDR5 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ISC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    N34281-001	</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2540BGA, NSP ELASTOMER,BENCHTOP, RVP/MDV, PTL-H/U</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68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    N30664-002	</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 HW, INJECTED KIT,ELASTOMER, RVP, PTL-U/H</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7025">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MEMORY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   N39757-002	</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DDR5SODIMM,MOD,1RX16NE,1.1V,6400Mbps,</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75730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19100" y="-10583"/>
            <a:ext cx="11772900" cy="76520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sz="3600"/>
              <a:t>Block Diagram in PTL UH LPCAMM SKU</a:t>
            </a:r>
          </a:p>
        </p:txBody>
      </p:sp>
      <p:pic>
        <p:nvPicPr>
          <p:cNvPr id="3" name="Picture 2">
            <a:extLst>
              <a:ext uri="{FF2B5EF4-FFF2-40B4-BE49-F238E27FC236}">
                <a16:creationId xmlns:a16="http://schemas.microsoft.com/office/drawing/2014/main" id="{D4AA9249-52F9-99AF-FBE5-858309B345A9}"/>
              </a:ext>
            </a:extLst>
          </p:cNvPr>
          <p:cNvPicPr>
            <a:picLocks noChangeAspect="1"/>
          </p:cNvPicPr>
          <p:nvPr/>
        </p:nvPicPr>
        <p:blipFill>
          <a:blip r:embed="rId3"/>
          <a:stretch>
            <a:fillRect/>
          </a:stretch>
        </p:blipFill>
        <p:spPr>
          <a:xfrm>
            <a:off x="899387" y="718759"/>
            <a:ext cx="10393225" cy="5420481"/>
          </a:xfrm>
          <a:prstGeom prst="rect">
            <a:avLst/>
          </a:prstGeom>
        </p:spPr>
      </p:pic>
    </p:spTree>
    <p:extLst>
      <p:ext uri="{BB962C8B-B14F-4D97-AF65-F5344CB8AC3E}">
        <p14:creationId xmlns:p14="http://schemas.microsoft.com/office/powerpoint/2010/main" val="435478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Embedded Controller</a:t>
            </a:r>
          </a:p>
        </p:txBody>
      </p:sp>
      <p:sp>
        <p:nvSpPr>
          <p:cNvPr id="4" name="TextBox 3">
            <a:extLst>
              <a:ext uri="{FF2B5EF4-FFF2-40B4-BE49-F238E27FC236}">
                <a16:creationId xmlns:a16="http://schemas.microsoft.com/office/drawing/2014/main" id="{519D2270-B635-3416-4CD6-A91FBA1A3382}"/>
              </a:ext>
            </a:extLst>
          </p:cNvPr>
          <p:cNvSpPr txBox="1"/>
          <p:nvPr/>
        </p:nvSpPr>
        <p:spPr>
          <a:xfrm>
            <a:off x="8013290" y="5961971"/>
            <a:ext cx="3775587"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Sahu, Shubham Kumar </a:t>
            </a:r>
          </a:p>
        </p:txBody>
      </p:sp>
    </p:spTree>
    <p:extLst>
      <p:ext uri="{BB962C8B-B14F-4D97-AF65-F5344CB8AC3E}">
        <p14:creationId xmlns:p14="http://schemas.microsoft.com/office/powerpoint/2010/main" val="36102896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63155" y="716513"/>
            <a:ext cx="11171646" cy="5424975"/>
          </a:xfrm>
          <a:prstGeom prst="rect">
            <a:avLst/>
          </a:prstGeom>
        </p:spPr>
        <p:txBody>
          <a:bodyPr lIns="0" tIns="0" rIns="0" bIns="0" anchor="t">
            <a:normAutofit fontScale="25000" lnSpcReduction="20000"/>
          </a:bodyPr>
          <a:lstStyle/>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kumimoji="0" lang="en-US" sz="6400" b="0" i="0" u="none" strike="noStrike" kern="0" cap="none" spc="0" normalizeH="0" baseline="0" noProof="0">
                <a:ln>
                  <a:noFill/>
                </a:ln>
                <a:solidFill>
                  <a:srgbClr val="525252"/>
                </a:solidFill>
                <a:effectLst/>
                <a:uLnTx/>
                <a:uFillTx/>
                <a:latin typeface="Intel Clear Light"/>
                <a:sym typeface="Helvetica"/>
              </a:rPr>
              <a:t>PTL-UH RVP will support MEC1723NB0-I/SZ (144-pin WFBGA package) Microchip Embedded Controller (EC) onboard. MEC1723 supports ESPI mode of operation. LPC mode is not supported in PTL SOC. EC controls the preliminary platform power sequencing and does system and power management. EC is the platform thermal controller that monitors and throttles CPU or controls CPU Fan. </a:t>
            </a:r>
          </a:p>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lang="en-IN" sz="6400">
                <a:solidFill>
                  <a:srgbClr val="525252"/>
                </a:solidFill>
                <a:latin typeface="Intel Clear Light"/>
              </a:rPr>
              <a:t>200 pin</a:t>
            </a:r>
            <a:r>
              <a:rPr kumimoji="0" lang="en-IN" sz="6400" b="0" i="0" u="none" strike="noStrike" kern="0" cap="none" spc="0" normalizeH="0" baseline="0" noProof="0">
                <a:ln>
                  <a:noFill/>
                </a:ln>
                <a:solidFill>
                  <a:srgbClr val="525252"/>
                </a:solidFill>
                <a:effectLst/>
                <a:uLnTx/>
                <a:uFillTx/>
                <a:latin typeface="Intel Clear Light"/>
                <a:sym typeface="Helvetica"/>
              </a:rPr>
              <a:t> MECC AIC Connector  (MPN : 84535-191LF, AFCI) is provided in PTL-UH – 15 (RVP1 LP5x T3 MECC SKU) to support EC AIC from different vendors.</a:t>
            </a:r>
          </a:p>
          <a:p>
            <a:pPr marL="228600" marR="0" lvl="0" indent="-228600" algn="just" defTabSz="609600" eaLnBrk="1" fontAlgn="auto" latinLnBrk="0" hangingPunct="1">
              <a:lnSpc>
                <a:spcPct val="100000"/>
              </a:lnSpc>
              <a:spcBef>
                <a:spcPts val="1200"/>
              </a:spcBef>
              <a:spcAft>
                <a:spcPts val="0"/>
              </a:spcAft>
              <a:buClrTx/>
              <a:buSzTx/>
              <a:buFont typeface="Wingdings" pitchFamily="2" charset="2"/>
              <a:buChar char="§"/>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MECC connector is also supported in RVP1 LP5x T3 Pre-PO chrome boards (UH-04A). Other than these, no other SKU of PTL-UH RVP support MECC connector.</a:t>
            </a:r>
          </a:p>
          <a:p>
            <a:pPr marL="0" marR="0" lvl="0" indent="0" algn="just" defTabSz="609600" eaLnBrk="1" fontAlgn="auto" latinLnBrk="0" hangingPunct="1">
              <a:lnSpc>
                <a:spcPct val="100000"/>
              </a:lnSpc>
              <a:spcBef>
                <a:spcPts val="1200"/>
              </a:spcBef>
              <a:spcAft>
                <a:spcPts val="0"/>
              </a:spcAft>
              <a:buClrTx/>
              <a:buSzTx/>
              <a:buNone/>
              <a:tabLst/>
              <a:defRPr/>
            </a:pPr>
            <a:r>
              <a:rPr kumimoji="0" lang="en-US" sz="6400" b="0" i="0" u="none" strike="noStrike" kern="0" cap="none" spc="0" normalizeH="0" baseline="0" noProof="0">
                <a:ln>
                  <a:noFill/>
                </a:ln>
                <a:solidFill>
                  <a:srgbClr val="525252"/>
                </a:solidFill>
                <a:effectLst/>
                <a:uLnTx/>
                <a:uFillTx/>
                <a:latin typeface="Intel Clear Light"/>
                <a:sym typeface="Helvetica"/>
              </a:rPr>
              <a:t>The Key functionalities of EC on the platform are listed below,</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US" sz="6400" b="0" i="0" u="none" strike="noStrike" kern="0" cap="none" spc="0" normalizeH="0" baseline="0" noProof="0">
                <a:ln>
                  <a:noFill/>
                </a:ln>
                <a:solidFill>
                  <a:srgbClr val="525252"/>
                </a:solidFill>
                <a:effectLst/>
                <a:uLnTx/>
                <a:uFillTx/>
                <a:latin typeface="Intel Clear Light"/>
                <a:sym typeface="Helvetica"/>
              </a:rPr>
              <a:t> </a:t>
            </a:r>
            <a:r>
              <a:rPr kumimoji="0" lang="en-IN" sz="6400" b="0" i="0" u="none" strike="noStrike" kern="0" cap="none" spc="0" normalizeH="0" baseline="0" noProof="0">
                <a:ln>
                  <a:noFill/>
                </a:ln>
                <a:solidFill>
                  <a:srgbClr val="525252"/>
                </a:solidFill>
                <a:effectLst/>
                <a:uLnTx/>
                <a:uFillTx/>
                <a:latin typeface="Intel Clear Light"/>
                <a:sym typeface="Helvetica"/>
              </a:rPr>
              <a:t>Thermal Management like CPU Fan control, Chassis Fan control, PECI, DIMM temperature etc.</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PECI over </a:t>
            </a:r>
            <a:r>
              <a:rPr kumimoji="0" lang="en-IN" sz="6400" b="0" i="0" u="none" strike="noStrike" kern="0" cap="none" spc="0" normalizeH="0" baseline="0" noProof="0" err="1">
                <a:ln>
                  <a:noFill/>
                </a:ln>
                <a:solidFill>
                  <a:srgbClr val="525252"/>
                </a:solidFill>
                <a:effectLst/>
                <a:uLnTx/>
                <a:uFillTx/>
                <a:latin typeface="Intel Clear Light"/>
                <a:sym typeface="Helvetica"/>
              </a:rPr>
              <a:t>eSPI</a:t>
            </a:r>
            <a:r>
              <a:rPr kumimoji="0" lang="en-IN" sz="6400" b="0" i="0" u="none" strike="noStrike" kern="0" cap="none" spc="0" normalizeH="0" baseline="0" noProof="0">
                <a:ln>
                  <a:noFill/>
                </a:ln>
                <a:solidFill>
                  <a:srgbClr val="525252"/>
                </a:solidFill>
                <a:effectLst/>
                <a:uLnTx/>
                <a:uFillTx/>
                <a:latin typeface="Intel Clear Light"/>
                <a:sym typeface="Helvetica"/>
              </a:rPr>
              <a:t> is default. Physical PECI pin from EC is a rework option. </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Platform Power management like Power sequencing and </a:t>
            </a:r>
            <a:r>
              <a:rPr kumimoji="0" lang="en-IN" sz="6400" b="0" i="0" u="none" strike="noStrike" kern="0" cap="none" spc="0" normalizeH="0" baseline="0" noProof="0" err="1">
                <a:ln>
                  <a:noFill/>
                </a:ln>
                <a:solidFill>
                  <a:srgbClr val="525252"/>
                </a:solidFill>
                <a:effectLst/>
                <a:uLnTx/>
                <a:uFillTx/>
                <a:latin typeface="Intel Clear Light"/>
                <a:sym typeface="Helvetica"/>
              </a:rPr>
              <a:t>Sx</a:t>
            </a:r>
            <a:r>
              <a:rPr kumimoji="0" lang="en-IN" sz="6400" b="0" i="0" u="none" strike="noStrike" kern="0" cap="none" spc="0" normalizeH="0" baseline="0" noProof="0">
                <a:ln>
                  <a:noFill/>
                </a:ln>
                <a:solidFill>
                  <a:srgbClr val="525252"/>
                </a:solidFill>
                <a:effectLst/>
                <a:uLnTx/>
                <a:uFillTx/>
                <a:latin typeface="Intel Clear Light"/>
                <a:sym typeface="Helvetica"/>
              </a:rPr>
              <a:t> entry/exits.</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Modern Standby requirements to be implemented inside EC.</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Handles the Board-ID, Fab-ID, BOM SKU-ID, messages to the BIOS.</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RVP supports all three i.e., MAF, SAF, G3 Flash configuration, </a:t>
            </a:r>
            <a:r>
              <a:rPr kumimoji="0" lang="en-IN" sz="6400" b="1" i="0" u="none" strike="noStrike" kern="0" cap="none" spc="0" normalizeH="0" baseline="0" noProof="0">
                <a:ln>
                  <a:noFill/>
                </a:ln>
                <a:solidFill>
                  <a:srgbClr val="525252"/>
                </a:solidFill>
                <a:effectLst/>
                <a:uLnTx/>
                <a:uFillTx/>
                <a:latin typeface="Intel Clear Light"/>
                <a:sym typeface="Helvetica"/>
              </a:rPr>
              <a:t>default</a:t>
            </a:r>
            <a:r>
              <a:rPr kumimoji="0" lang="en-IN" sz="6400" b="0" i="0" u="none" strike="noStrike" kern="0" cap="none" spc="0" normalizeH="0" baseline="0" noProof="0">
                <a:ln>
                  <a:noFill/>
                </a:ln>
                <a:solidFill>
                  <a:srgbClr val="525252"/>
                </a:solidFill>
                <a:effectLst/>
                <a:uLnTx/>
                <a:uFillTx/>
                <a:latin typeface="Intel Clear Light"/>
                <a:sym typeface="Helvetica"/>
              </a:rPr>
              <a:t> will be MAF in all the SKUs.</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a:sym typeface="Helvetica"/>
              </a:rPr>
              <a:t>In addition to MECC AIC support, 2x14 pin </a:t>
            </a:r>
            <a:r>
              <a:rPr kumimoji="0" lang="en-IN" sz="6400" b="0" i="0" u="none" strike="noStrike" kern="0" cap="none" spc="0" normalizeH="0" baseline="0" noProof="0" err="1">
                <a:ln>
                  <a:noFill/>
                </a:ln>
                <a:solidFill>
                  <a:srgbClr val="525252"/>
                </a:solidFill>
                <a:effectLst/>
                <a:uLnTx/>
                <a:uFillTx/>
                <a:latin typeface="Intel Clear Light"/>
                <a:sym typeface="Helvetica"/>
              </a:rPr>
              <a:t>eSPI</a:t>
            </a:r>
            <a:r>
              <a:rPr kumimoji="0" lang="en-IN" sz="6400" b="0" i="0" u="none" strike="noStrike" kern="0" cap="none" spc="0" normalizeH="0" baseline="0" noProof="0">
                <a:ln>
                  <a:noFill/>
                </a:ln>
                <a:solidFill>
                  <a:srgbClr val="525252"/>
                </a:solidFill>
                <a:effectLst/>
                <a:uLnTx/>
                <a:uFillTx/>
                <a:latin typeface="Intel Clear Light"/>
                <a:sym typeface="Helvetica"/>
              </a:rPr>
              <a:t> header is also be supported over rework option. </a:t>
            </a:r>
            <a:endParaRPr kumimoji="0" lang="en-IN" sz="6400" b="0" i="0" u="none" strike="noStrike" kern="0" cap="none" spc="0" normalizeH="0" baseline="0" noProof="0">
              <a:ln>
                <a:noFill/>
              </a:ln>
              <a:solidFill>
                <a:srgbClr val="525252"/>
              </a:solidFill>
              <a:effectLst/>
              <a:uLnTx/>
              <a:uFillTx/>
              <a:latin typeface="Intel Clear Light" panose="020B0404020203020204" pitchFamily="34" charset="0"/>
              <a:sym typeface="Helvetica"/>
            </a:endParaRP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kumimoji="0" lang="en-IN" sz="6400" b="0" i="0" u="none" strike="noStrike" kern="0" cap="none" spc="0" normalizeH="0" baseline="0" noProof="0">
                <a:ln>
                  <a:noFill/>
                </a:ln>
                <a:solidFill>
                  <a:srgbClr val="525252"/>
                </a:solidFill>
                <a:effectLst/>
                <a:uLnTx/>
                <a:uFillTx/>
                <a:latin typeface="Intel Clear Light" panose="020B0404020203020204" pitchFamily="34" charset="0"/>
                <a:sym typeface="Helvetica"/>
              </a:rPr>
              <a:t>Separate PMR resistors are added for 1.8V and 3.3V rails going to EC.</a:t>
            </a:r>
          </a:p>
          <a:p>
            <a:pPr marL="686435" marR="0" lvl="2" indent="-197485" algn="l" defTabSz="609600" eaLnBrk="1" fontAlgn="auto" latinLnBrk="0" hangingPunct="1">
              <a:lnSpc>
                <a:spcPct val="100000"/>
              </a:lnSpc>
              <a:spcBef>
                <a:spcPts val="1200"/>
              </a:spcBef>
              <a:spcAft>
                <a:spcPts val="0"/>
              </a:spcAft>
              <a:buClrTx/>
              <a:buSzTx/>
              <a:buFont typeface="Wingdings" panose="05000000000000000000" pitchFamily="2" charset="2"/>
              <a:buChar char="Ø"/>
              <a:tabLst/>
              <a:defRPr/>
            </a:pPr>
            <a:r>
              <a:rPr lang="en-IN" sz="6400">
                <a:solidFill>
                  <a:srgbClr val="525252"/>
                </a:solidFill>
              </a:rPr>
              <a:t>PS2 KB connector is unstuffed by default in all the RVP SKUs. (PS2 mouse is not supported in any of the SKUs)</a:t>
            </a:r>
            <a:endParaRPr kumimoji="0" lang="en-IN" sz="6400" b="0" i="0" u="none" strike="noStrike" kern="0" cap="none" spc="0" normalizeH="0" baseline="0" noProof="0">
              <a:ln>
                <a:noFill/>
              </a:ln>
              <a:solidFill>
                <a:srgbClr val="525252"/>
              </a:solidFill>
              <a:effectLst/>
              <a:uLnTx/>
              <a:uFillTx/>
              <a:latin typeface="Intel Clear Light" panose="020B0404020203020204" pitchFamily="34" charset="0"/>
              <a:sym typeface="Helvetica"/>
            </a:endParaRPr>
          </a:p>
          <a:p>
            <a:pPr marL="456565" lvl="2" indent="0">
              <a:buNone/>
            </a:pPr>
            <a:br>
              <a:rPr lang="en-IN" sz="1600"/>
            </a:br>
            <a:endParaRPr lang="en-US"/>
          </a:p>
        </p:txBody>
      </p:sp>
      <p:sp>
        <p:nvSpPr>
          <p:cNvPr id="7" name="TextBox 6"/>
          <p:cNvSpPr txBox="1"/>
          <p:nvPr/>
        </p:nvSpPr>
        <p:spPr>
          <a:xfrm>
            <a:off x="713272" y="0"/>
            <a:ext cx="10788336" cy="57451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Embedded controller - Overview</a:t>
            </a:r>
          </a:p>
        </p:txBody>
      </p:sp>
    </p:spTree>
    <p:extLst>
      <p:ext uri="{BB962C8B-B14F-4D97-AF65-F5344CB8AC3E}">
        <p14:creationId xmlns:p14="http://schemas.microsoft.com/office/powerpoint/2010/main" val="41354208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73666" y="-78469"/>
            <a:ext cx="1485669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8" name="TextBox 7"/>
          <p:cNvSpPr txBox="1"/>
          <p:nvPr/>
        </p:nvSpPr>
        <p:spPr>
          <a:xfrm>
            <a:off x="713273" y="6254"/>
            <a:ext cx="10788336" cy="57451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Embedded controller - Block diagram</a:t>
            </a:r>
          </a:p>
        </p:txBody>
      </p:sp>
      <p:pic>
        <p:nvPicPr>
          <p:cNvPr id="3" name="Picture 2" descr="A diagram of a computer system&#10;&#10;Description automatically generated">
            <a:extLst>
              <a:ext uri="{FF2B5EF4-FFF2-40B4-BE49-F238E27FC236}">
                <a16:creationId xmlns:a16="http://schemas.microsoft.com/office/drawing/2014/main" id="{6AC5A8BD-2C81-78DC-270A-62A99CEB4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213" y="489635"/>
            <a:ext cx="7883182" cy="6098584"/>
          </a:xfrm>
          <a:prstGeom prst="rect">
            <a:avLst/>
          </a:prstGeom>
        </p:spPr>
      </p:pic>
    </p:spTree>
    <p:extLst>
      <p:ext uri="{BB962C8B-B14F-4D97-AF65-F5344CB8AC3E}">
        <p14:creationId xmlns:p14="http://schemas.microsoft.com/office/powerpoint/2010/main" val="3409624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p:cNvSpPr txBox="1">
            <a:spLocks/>
          </p:cNvSpPr>
          <p:nvPr/>
        </p:nvSpPr>
        <p:spPr>
          <a:xfrm>
            <a:off x="594784" y="1"/>
            <a:ext cx="10972800" cy="65415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Master Attached Flash Sharing(MAF)</a:t>
            </a:r>
          </a:p>
        </p:txBody>
      </p:sp>
      <p:sp>
        <p:nvSpPr>
          <p:cNvPr id="5" name="Rectangle 4"/>
          <p:cNvSpPr/>
          <p:nvPr/>
        </p:nvSpPr>
        <p:spPr>
          <a:xfrm>
            <a:off x="594784" y="654156"/>
            <a:ext cx="10869629" cy="1090042"/>
          </a:xfrm>
          <a:prstGeom prst="rect">
            <a:avLst/>
          </a:prstGeom>
        </p:spPr>
        <p:txBody>
          <a:bodyPr wrap="square">
            <a:spAutoFit/>
          </a:bodyPr>
          <a:lstStyle/>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MAF is one of the Flash sharing Mechanism where PCH is the master which access flash over PCH SPI0 Controller and EC sharing the same flash will access over </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eSPI</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p>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MAF will be default configuration.</a:t>
            </a:r>
          </a:p>
        </p:txBody>
      </p:sp>
      <p:pic>
        <p:nvPicPr>
          <p:cNvPr id="3" name="Picture 2" descr="A diagram of a computer hardware system&#10;&#10;Description automatically generated">
            <a:extLst>
              <a:ext uri="{FF2B5EF4-FFF2-40B4-BE49-F238E27FC236}">
                <a16:creationId xmlns:a16="http://schemas.microsoft.com/office/drawing/2014/main" id="{71EF1111-0050-69B2-6C4F-5842ED713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187" y="1593406"/>
            <a:ext cx="4032250" cy="4394200"/>
          </a:xfrm>
          <a:prstGeom prst="rect">
            <a:avLst/>
          </a:prstGeom>
        </p:spPr>
      </p:pic>
    </p:spTree>
    <p:extLst>
      <p:ext uri="{BB962C8B-B14F-4D97-AF65-F5344CB8AC3E}">
        <p14:creationId xmlns:p14="http://schemas.microsoft.com/office/powerpoint/2010/main" val="1973911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p:cNvSpPr txBox="1">
            <a:spLocks/>
          </p:cNvSpPr>
          <p:nvPr/>
        </p:nvSpPr>
        <p:spPr>
          <a:xfrm>
            <a:off x="594784" y="1"/>
            <a:ext cx="10972800" cy="65415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Slave Attached Flash Sharing(SAF)</a:t>
            </a:r>
          </a:p>
        </p:txBody>
      </p:sp>
      <p:sp>
        <p:nvSpPr>
          <p:cNvPr id="5" name="Rectangle 4"/>
          <p:cNvSpPr/>
          <p:nvPr/>
        </p:nvSpPr>
        <p:spPr>
          <a:xfrm>
            <a:off x="594784" y="654156"/>
            <a:ext cx="10869629" cy="1534907"/>
          </a:xfrm>
          <a:prstGeom prst="rect">
            <a:avLst/>
          </a:prstGeom>
        </p:spPr>
        <p:txBody>
          <a:bodyPr wrap="square">
            <a:spAutoFit/>
          </a:bodyPr>
          <a:lstStyle/>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SAF is one of the Flash sharing Mechanism where EC is the master which access flash over its SPI Controller and PCH sharing the same flash will access over </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eSPI</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p>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MEC1723 Microchip Embedded Controller can support SAF mode flashing. </a:t>
            </a:r>
          </a:p>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Rework is required on RVP to support SAF.</a:t>
            </a:r>
          </a:p>
        </p:txBody>
      </p:sp>
      <p:pic>
        <p:nvPicPr>
          <p:cNvPr id="3" name="Picture 2" descr="A diagram of a computer hardware system&#10;&#10;Description automatically generated">
            <a:extLst>
              <a:ext uri="{FF2B5EF4-FFF2-40B4-BE49-F238E27FC236}">
                <a16:creationId xmlns:a16="http://schemas.microsoft.com/office/drawing/2014/main" id="{52201852-26E5-477E-47BE-E23C4D99E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068" y="2006494"/>
            <a:ext cx="4025900" cy="4197350"/>
          </a:xfrm>
          <a:prstGeom prst="rect">
            <a:avLst/>
          </a:prstGeom>
        </p:spPr>
      </p:pic>
    </p:spTree>
    <p:extLst>
      <p:ext uri="{BB962C8B-B14F-4D97-AF65-F5344CB8AC3E}">
        <p14:creationId xmlns:p14="http://schemas.microsoft.com/office/powerpoint/2010/main" val="2671062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p:cNvSpPr txBox="1">
            <a:spLocks/>
          </p:cNvSpPr>
          <p:nvPr/>
        </p:nvSpPr>
        <p:spPr>
          <a:xfrm>
            <a:off x="594784" y="1"/>
            <a:ext cx="10972800" cy="65415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pPr algn="ctr"/>
            <a:r>
              <a:rPr lang="en-US"/>
              <a:t>NIST-193 Firmware Recovery</a:t>
            </a:r>
          </a:p>
        </p:txBody>
      </p:sp>
      <p:sp>
        <p:nvSpPr>
          <p:cNvPr id="5" name="Rectangle 4"/>
          <p:cNvSpPr/>
          <p:nvPr/>
        </p:nvSpPr>
        <p:spPr>
          <a:xfrm>
            <a:off x="594784" y="654157"/>
            <a:ext cx="10869629" cy="4197175"/>
          </a:xfrm>
          <a:prstGeom prst="rect">
            <a:avLst/>
          </a:prstGeom>
        </p:spPr>
        <p:txBody>
          <a:bodyPr wrap="square">
            <a:spAutoFit/>
          </a:bodyPr>
          <a:lstStyle/>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NIST193 firmware resiliency support on platform mainly focuses on recovery part.</a:t>
            </a:r>
          </a:p>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Recovery architecture aims at providing,</a:t>
            </a:r>
          </a:p>
          <a:p>
            <a:pPr marL="838179" lvl="1"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Single Platform Root Of Trust for Recovery</a:t>
            </a:r>
          </a:p>
          <a:p>
            <a:pPr marL="838179" lvl="1"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Unified Recovery flows across all Platform and SOC devices</a:t>
            </a:r>
          </a:p>
          <a:p>
            <a:pPr marL="838179" lvl="1"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Alternate storage media (non-SPINOR) for storing the Recovery image</a:t>
            </a:r>
          </a:p>
          <a:p>
            <a:pPr marL="228594"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Platform recovery architecture has following key components,</a:t>
            </a:r>
          </a:p>
          <a:p>
            <a:pPr marL="838179" lvl="1"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 Primary firmware that resides on the SPINOR flash.</a:t>
            </a:r>
          </a:p>
          <a:p>
            <a:pPr marL="838179" lvl="1"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 Recovery firmware image that resides on alternate storage media (M.2 SSD). In this architecture, storage media acts as the storage for Recovery image.</a:t>
            </a:r>
          </a:p>
          <a:p>
            <a:pPr marL="838179" lvl="1" indent="-228594" algn="just">
              <a:spcBef>
                <a:spcPts val="1333"/>
              </a:spcBef>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Root Of Trust for Recovery (EC) that recovers the system using the recovery image.</a:t>
            </a:r>
          </a:p>
        </p:txBody>
      </p:sp>
      <p:graphicFrame>
        <p:nvGraphicFramePr>
          <p:cNvPr id="9" name="Table 8">
            <a:extLst>
              <a:ext uri="{FF2B5EF4-FFF2-40B4-BE49-F238E27FC236}">
                <a16:creationId xmlns:a16="http://schemas.microsoft.com/office/drawing/2014/main" id="{BC9B81C5-2002-98B3-5ACB-B3FBDA738C71}"/>
              </a:ext>
            </a:extLst>
          </p:cNvPr>
          <p:cNvGraphicFramePr>
            <a:graphicFrameLocks noGrp="1"/>
          </p:cNvGraphicFramePr>
          <p:nvPr>
            <p:extLst>
              <p:ext uri="{D42A27DB-BD31-4B8C-83A1-F6EECF244321}">
                <p14:modId xmlns:p14="http://schemas.microsoft.com/office/powerpoint/2010/main" val="1638453076"/>
              </p:ext>
            </p:extLst>
          </p:nvPr>
        </p:nvGraphicFramePr>
        <p:xfrm>
          <a:off x="3486423" y="5505488"/>
          <a:ext cx="5086350" cy="529706"/>
        </p:xfrm>
        <a:graphic>
          <a:graphicData uri="http://schemas.openxmlformats.org/drawingml/2006/table">
            <a:tbl>
              <a:tblPr/>
              <a:tblGrid>
                <a:gridCol w="2543175">
                  <a:extLst>
                    <a:ext uri="{9D8B030D-6E8A-4147-A177-3AD203B41FA5}">
                      <a16:colId xmlns:a16="http://schemas.microsoft.com/office/drawing/2014/main" val="3441349617"/>
                    </a:ext>
                  </a:extLst>
                </a:gridCol>
                <a:gridCol w="2543175">
                  <a:extLst>
                    <a:ext uri="{9D8B030D-6E8A-4147-A177-3AD203B41FA5}">
                      <a16:colId xmlns:a16="http://schemas.microsoft.com/office/drawing/2014/main" val="944974687"/>
                    </a:ext>
                  </a:extLst>
                </a:gridCol>
              </a:tblGrid>
              <a:tr h="264853">
                <a:tc>
                  <a:txBody>
                    <a:bodyPr/>
                    <a:lstStyle/>
                    <a:p>
                      <a:pPr algn="ctr" fontAlgn="ctr"/>
                      <a:r>
                        <a:rPr lang="en-US" sz="1600" b="1" i="0" u="none" strike="noStrike">
                          <a:solidFill>
                            <a:srgbClr val="FFFF00"/>
                          </a:solidFill>
                          <a:effectLst/>
                          <a:latin typeface="Calibri" panose="020F0502020204030204" pitchFamily="34" charset="0"/>
                        </a:rPr>
                        <a:t>RVP-1, 3,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a:solidFill>
                            <a:srgbClr val="FFFF00"/>
                          </a:solidFill>
                          <a:effectLst/>
                          <a:latin typeface="Calibri" panose="020F0502020204030204" pitchFamily="34" charset="0"/>
                        </a:rPr>
                        <a:t>RVP-2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985388500"/>
                  </a:ext>
                </a:extLst>
              </a:tr>
              <a:tr h="264853">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600" b="1" i="0" u="none" strike="noStrike">
                          <a:solidFill>
                            <a:srgbClr val="000000"/>
                          </a:solidFill>
                          <a:effectLst/>
                          <a:latin typeface="Calibri" panose="020F0502020204030204" pitchFamily="34" charset="0"/>
                        </a:rPr>
                        <a:t>Gen4 SSD (P5-8)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600" b="1" i="0" u="none" strike="noStrike">
                          <a:solidFill>
                            <a:srgbClr val="000000"/>
                          </a:solidFill>
                          <a:effectLst/>
                          <a:latin typeface="Calibri" panose="020F0502020204030204" pitchFamily="34" charset="0"/>
                        </a:rPr>
                        <a:t>Gen5 SSD (P1-4)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969619560"/>
                  </a:ext>
                </a:extLst>
              </a:tr>
            </a:tbl>
          </a:graphicData>
        </a:graphic>
      </p:graphicFrame>
      <p:graphicFrame>
        <p:nvGraphicFramePr>
          <p:cNvPr id="10" name="Table 9">
            <a:extLst>
              <a:ext uri="{FF2B5EF4-FFF2-40B4-BE49-F238E27FC236}">
                <a16:creationId xmlns:a16="http://schemas.microsoft.com/office/drawing/2014/main" id="{4060683A-C884-74D1-4673-1912832FE9F9}"/>
              </a:ext>
            </a:extLst>
          </p:cNvPr>
          <p:cNvGraphicFramePr>
            <a:graphicFrameLocks noGrp="1"/>
          </p:cNvGraphicFramePr>
          <p:nvPr>
            <p:extLst>
              <p:ext uri="{D42A27DB-BD31-4B8C-83A1-F6EECF244321}">
                <p14:modId xmlns:p14="http://schemas.microsoft.com/office/powerpoint/2010/main" val="488295372"/>
              </p:ext>
            </p:extLst>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spTree>
    <p:extLst>
      <p:ext uri="{BB962C8B-B14F-4D97-AF65-F5344CB8AC3E}">
        <p14:creationId xmlns:p14="http://schemas.microsoft.com/office/powerpoint/2010/main" val="452120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0"/>
            <a:ext cx="10972800" cy="657051"/>
          </a:xfrm>
          <a:ln w="12700">
            <a:miter lim="400000"/>
          </a:ln>
        </p:spPr>
        <p:txBody>
          <a:bodyPr lIns="0" tIns="0" rIns="0" bIns="0" anchor="ctr">
            <a:normAutofit fontScale="97500"/>
          </a:bodyPr>
          <a:lstStyle/>
          <a:p>
            <a:pPr algn="ctr" rtl="0"/>
            <a:r>
              <a:rPr lang="en-US">
                <a:solidFill>
                  <a:schemeClr val="bg2"/>
                </a:solidFill>
                <a:sym typeface="Helvetica Neue"/>
              </a:rPr>
              <a:t>NIST-193 Recovery Feature block diagram</a:t>
            </a:r>
          </a:p>
        </p:txBody>
      </p:sp>
      <p:pic>
        <p:nvPicPr>
          <p:cNvPr id="7" name="Picture 6">
            <a:extLst>
              <a:ext uri="{FF2B5EF4-FFF2-40B4-BE49-F238E27FC236}">
                <a16:creationId xmlns:a16="http://schemas.microsoft.com/office/drawing/2014/main" id="{F6256717-19BB-6BC8-72C9-BD9336B473E7}"/>
              </a:ext>
            </a:extLst>
          </p:cNvPr>
          <p:cNvPicPr>
            <a:picLocks noChangeAspect="1"/>
          </p:cNvPicPr>
          <p:nvPr/>
        </p:nvPicPr>
        <p:blipFill>
          <a:blip r:embed="rId2"/>
          <a:stretch>
            <a:fillRect/>
          </a:stretch>
        </p:blipFill>
        <p:spPr>
          <a:xfrm>
            <a:off x="85208" y="1154430"/>
            <a:ext cx="12021584" cy="4549140"/>
          </a:xfrm>
          <a:prstGeom prst="rect">
            <a:avLst/>
          </a:prstGeom>
          <a:ln>
            <a:solidFill>
              <a:schemeClr val="accent1"/>
            </a:solidFill>
          </a:ln>
        </p:spPr>
      </p:pic>
    </p:spTree>
    <p:extLst>
      <p:ext uri="{BB962C8B-B14F-4D97-AF65-F5344CB8AC3E}">
        <p14:creationId xmlns:p14="http://schemas.microsoft.com/office/powerpoint/2010/main" val="1172444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lIns="0" tIns="0" rIns="0" bIns="0" anchor="t">
            <a:noAutofit/>
          </a:bodyPr>
          <a:lstStyle/>
          <a:p>
            <a:pPr algn="r"/>
            <a:r>
              <a:rPr lang="en-US" sz="4500" b="1">
                <a:latin typeface="Intel Clear Light"/>
              </a:rPr>
              <a:t>EC GPIO &amp; PTL-UH GPIO mapping</a:t>
            </a:r>
          </a:p>
        </p:txBody>
      </p:sp>
      <p:sp>
        <p:nvSpPr>
          <p:cNvPr id="3" name="TextBox 2">
            <a:extLst>
              <a:ext uri="{FF2B5EF4-FFF2-40B4-BE49-F238E27FC236}">
                <a16:creationId xmlns:a16="http://schemas.microsoft.com/office/drawing/2014/main" id="{64CE6AAA-5A14-ED24-0EDC-ED8B0603AFA4}"/>
              </a:ext>
            </a:extLst>
          </p:cNvPr>
          <p:cNvSpPr txBox="1"/>
          <p:nvPr/>
        </p:nvSpPr>
        <p:spPr>
          <a:xfrm>
            <a:off x="6096000" y="4998410"/>
            <a:ext cx="5486400" cy="1053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Sahu, Shubham Kumar </a:t>
            </a:r>
            <a:r>
              <a:rPr lang="en-US">
                <a:solidFill>
                  <a:schemeClr val="tx2"/>
                </a:solidFill>
                <a:highlight>
                  <a:srgbClr val="FFFF00"/>
                </a:highlight>
              </a:rPr>
              <a:t>(EC GPIO)</a:t>
            </a:r>
            <a:endParaRPr lang="en-US">
              <a:solidFill>
                <a:schemeClr val="tx2"/>
              </a:solidFill>
            </a:endParaRPr>
          </a:p>
          <a:p>
            <a:r>
              <a:rPr lang="en-US">
                <a:solidFill>
                  <a:schemeClr val="tx2"/>
                </a:solidFill>
              </a:rPr>
              <a:t>Usha </a:t>
            </a:r>
            <a:r>
              <a:rPr lang="en-US">
                <a:solidFill>
                  <a:schemeClr val="tx2"/>
                </a:solidFill>
                <a:highlight>
                  <a:srgbClr val="FFFF00"/>
                </a:highlight>
              </a:rPr>
              <a:t>(SOC GPIO)</a:t>
            </a:r>
          </a:p>
        </p:txBody>
      </p:sp>
    </p:spTree>
    <p:extLst>
      <p:ext uri="{BB962C8B-B14F-4D97-AF65-F5344CB8AC3E}">
        <p14:creationId xmlns:p14="http://schemas.microsoft.com/office/powerpoint/2010/main" val="29263608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noGrp="1"/>
          </p:cNvSpPr>
          <p:nvPr>
            <p:ph type="title"/>
          </p:nvPr>
        </p:nvSpPr>
        <p:spPr>
          <a:xfrm>
            <a:off x="827121" y="83271"/>
            <a:ext cx="10694319" cy="1110240"/>
          </a:xfrm>
          <a:prstGeom prst="rect">
            <a:avLst/>
          </a:prstGeom>
          <a:ln w="12700">
            <a:miter lim="400000"/>
          </a:ln>
        </p:spPr>
        <p:txBody>
          <a:bodyPr lIns="0" tIns="0" rIns="0" bIns="0" anchor="ctr">
            <a:normAutofit fontScale="97500"/>
          </a:bodyPr>
          <a:lstStyle/>
          <a:p>
            <a:pPr rtl="0"/>
            <a:r>
              <a:rPr lang="en-US"/>
              <a:t>EC and PTL-UH SOC GPIO allocation table</a:t>
            </a:r>
          </a:p>
          <a:p>
            <a:pPr rtl="0"/>
            <a:endParaRPr lang="en-US"/>
          </a:p>
        </p:txBody>
      </p:sp>
      <p:sp>
        <p:nvSpPr>
          <p:cNvPr id="7" name="Rectangle 6"/>
          <p:cNvSpPr/>
          <p:nvPr/>
        </p:nvSpPr>
        <p:spPr>
          <a:xfrm>
            <a:off x="462880" y="1074807"/>
            <a:ext cx="10901999" cy="5148589"/>
          </a:xfrm>
          <a:prstGeom prst="rect">
            <a:avLst/>
          </a:prstGeom>
        </p:spPr>
        <p:txBody>
          <a:bodyPr wrap="square" lIns="91440" tIns="45720" rIns="91440" bIns="45720" anchor="t">
            <a:spAutoFit/>
          </a:bodyPr>
          <a:lstStyle/>
          <a:p>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Link for latest PTL-UH  RVP SOC &amp; EC GPIO mapping is as follow:</a:t>
            </a:r>
          </a:p>
          <a:p>
            <a:pPr marL="380365" indent="-380365">
              <a:buFont typeface="Arial" panose="020B0604020202020204" pitchFamily="34" charset="0"/>
              <a:buChar char="•"/>
            </a:pP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2">
                  <a:extLst>
                    <a:ext uri="{A12FA001-AC4F-418D-AE19-62706E023703}">
                      <ahyp:hlinkClr xmlns:ahyp="http://schemas.microsoft.com/office/drawing/2018/hyperlinkcolor" val="tx"/>
                    </a:ext>
                  </a:extLst>
                </a:hlinkClick>
              </a:rPr>
              <a:t>SOC GPIO mapping</a:t>
            </a:r>
            <a:endPar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1800">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rPr>
              <a:t>Link: </a:t>
            </a:r>
            <a:r>
              <a:rPr lang="en-US" sz="1800">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hlinkClick r:id="rId2"/>
              </a:rPr>
              <a:t>https://intel.sharepoint.com/:f:/r/sites/ccgptlplatformpdtprogrammanagement/PTLUPH%20RVP%20documents/Misc_Docs/Platform_GPIO_Map?csf=1&amp;web=1&amp;e=aCBchj</a:t>
            </a:r>
            <a:endParaRPr lang="en-US" sz="1800">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365" indent="-380365">
              <a:buFont typeface="Arial" panose="020B0604020202020204" pitchFamily="34" charset="0"/>
              <a:buChar char="•"/>
            </a:pPr>
            <a:r>
              <a:rPr lang="en-US" sz="1800"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2">
                  <a:extLst>
                    <a:ext uri="{A12FA001-AC4F-418D-AE19-62706E023703}">
                      <ahyp:hlinkClr xmlns:ahyp="http://schemas.microsoft.com/office/drawing/2018/hyperlinkcolor" val="tx"/>
                    </a:ext>
                  </a:extLst>
                </a:hlinkClick>
              </a:rPr>
              <a:t>EC GPIO mapping</a:t>
            </a:r>
            <a:endParaRPr lang="en-US" sz="1800"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18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Windows</a:t>
            </a:r>
          </a:p>
          <a:p>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3"/>
              </a:rPr>
              <a:t>https://intel.sharepoint.com/:f:/r/sites/ccgptlplatformpdtprogrammanagement/PTLUPH%20RVP%20documents/Misc_Docs/Platform_GPIO_Map/Windows_MEC1723_EC_GPIO?csf=1&amp;web=1&amp;e=y2skhg</a:t>
            </a:r>
            <a:endPar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18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Chrome</a:t>
            </a:r>
          </a:p>
          <a:p>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4"/>
              </a:rPr>
              <a:t>https://intel.sharepoint.com/:f:/r/sites/ccgptlplatformpdtprogrammanagement/PTLUPH%20RVP%20documents/Misc_Docs/Platform_GPIO_Map/Chrome_MEC1727_EC_GPIO?csf=1&amp;web=1&amp;e=XaRGqA</a:t>
            </a:r>
            <a:endPar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655428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2216" y="34200"/>
            <a:ext cx="10972800" cy="737445"/>
          </a:xfrm>
          <a:ln w="12700">
            <a:miter lim="400000"/>
          </a:ln>
        </p:spPr>
        <p:txBody>
          <a:bodyPr lIns="0" tIns="0" rIns="0" bIns="0" anchor="ctr">
            <a:normAutofit fontScale="97500"/>
          </a:bodyPr>
          <a:lstStyle/>
          <a:p>
            <a:pPr rtl="0"/>
            <a:r>
              <a:rPr lang="en-US">
                <a:solidFill>
                  <a:schemeClr val="bg2"/>
                </a:solidFill>
              </a:rPr>
              <a:t>AIC’s/ KIT supported along with PTL-UH RVP</a:t>
            </a:r>
          </a:p>
        </p:txBody>
      </p:sp>
      <p:sp>
        <p:nvSpPr>
          <p:cNvPr id="4" name="Rectangle 2">
            <a:extLst>
              <a:ext uri="{FF2B5EF4-FFF2-40B4-BE49-F238E27FC236}">
                <a16:creationId xmlns:a16="http://schemas.microsoft.com/office/drawing/2014/main" id="{4540163F-1FB5-5DBA-9099-C82654D049ED}"/>
              </a:ext>
            </a:extLst>
          </p:cNvPr>
          <p:cNvSpPr>
            <a:spLocks noChangeArrowheads="1"/>
          </p:cNvSpPr>
          <p:nvPr/>
        </p:nvSpPr>
        <p:spPr bwMode="auto">
          <a:xfrm>
            <a:off x="296574" y="1190400"/>
            <a:ext cx="42062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2"/>
              </a:rPr>
              <a:t>PTL-UH AIC and Kit item offering.xlsx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6C6548F-C63A-52A1-A1E8-6416F18AD3AC}"/>
              </a:ext>
            </a:extLst>
          </p:cNvPr>
          <p:cNvPicPr>
            <a:picLocks noChangeAspect="1"/>
          </p:cNvPicPr>
          <p:nvPr/>
        </p:nvPicPr>
        <p:blipFill>
          <a:blip r:embed="rId3"/>
          <a:stretch>
            <a:fillRect/>
          </a:stretch>
        </p:blipFill>
        <p:spPr>
          <a:xfrm>
            <a:off x="2702784" y="1647600"/>
            <a:ext cx="6329248" cy="4477967"/>
          </a:xfrm>
          <a:prstGeom prst="rect">
            <a:avLst/>
          </a:prstGeom>
        </p:spPr>
      </p:pic>
    </p:spTree>
    <p:extLst>
      <p:ext uri="{BB962C8B-B14F-4D97-AF65-F5344CB8AC3E}">
        <p14:creationId xmlns:p14="http://schemas.microsoft.com/office/powerpoint/2010/main" val="3618164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Chrome Support</a:t>
            </a:r>
          </a:p>
        </p:txBody>
      </p:sp>
      <p:sp>
        <p:nvSpPr>
          <p:cNvPr id="3" name="TextBox 2">
            <a:extLst>
              <a:ext uri="{FF2B5EF4-FFF2-40B4-BE49-F238E27FC236}">
                <a16:creationId xmlns:a16="http://schemas.microsoft.com/office/drawing/2014/main" id="{FF144C8C-C668-EFA1-8028-AF9C5A433B00}"/>
              </a:ext>
            </a:extLst>
          </p:cNvPr>
          <p:cNvSpPr txBox="1"/>
          <p:nvPr/>
        </p:nvSpPr>
        <p:spPr>
          <a:xfrm>
            <a:off x="9523274" y="4696330"/>
            <a:ext cx="3274142" cy="425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George, Priyan </a:t>
            </a:r>
          </a:p>
        </p:txBody>
      </p:sp>
    </p:spTree>
    <p:extLst>
      <p:ext uri="{BB962C8B-B14F-4D97-AF65-F5344CB8AC3E}">
        <p14:creationId xmlns:p14="http://schemas.microsoft.com/office/powerpoint/2010/main" val="30407208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6361" y="673268"/>
            <a:ext cx="11730689" cy="5532980"/>
          </a:xfrm>
          <a:prstGeom prst="rect">
            <a:avLst/>
          </a:prstGeom>
        </p:spPr>
        <p:txBody>
          <a:bodyPr vert="horz" lIns="0" tIns="0" rIns="0" bIns="0" rtlCol="0" anchor="t">
            <a:noAutofit/>
          </a:bodyPr>
          <a:lstStyle/>
          <a:p>
            <a:pPr algn="just"/>
            <a:r>
              <a:rPr lang="en-US" sz="1850">
                <a:latin typeface="Intel Clear Light"/>
              </a:rPr>
              <a:t>PTL UH RVP supports Chrome requirements through Chrome RVP BOM SKU.</a:t>
            </a:r>
          </a:p>
          <a:p>
            <a:pPr lvl="1" algn="just"/>
            <a:r>
              <a:rPr lang="en-US" sz="1450">
                <a:latin typeface="Intel Clear Light"/>
              </a:rPr>
              <a:t>BOM SKU will be supported in LP5 T3 and DDR5 SKUs.</a:t>
            </a:r>
          </a:p>
          <a:p>
            <a:pPr algn="just"/>
            <a:r>
              <a:rPr lang="en-US" sz="1850">
                <a:latin typeface="Intel Clear Light"/>
              </a:rPr>
              <a:t>Will use onboard Chrome specific Microchip EC - MEC1727N-B0-I/SZ.</a:t>
            </a:r>
          </a:p>
          <a:p>
            <a:pPr lvl="1" algn="just">
              <a:spcBef>
                <a:spcPts val="600"/>
              </a:spcBef>
            </a:pPr>
            <a:r>
              <a:rPr lang="en-US" sz="1450">
                <a:latin typeface="Intel Clear Light"/>
              </a:rPr>
              <a:t>Onboard EC implementation Similar to LNL RVP.</a:t>
            </a:r>
          </a:p>
          <a:p>
            <a:pPr lvl="1" algn="just">
              <a:spcBef>
                <a:spcPts val="600"/>
              </a:spcBef>
            </a:pPr>
            <a:r>
              <a:rPr lang="en-US" sz="1450">
                <a:latin typeface="Intel Clear Light"/>
              </a:rPr>
              <a:t>MECC AIC supported in LP5x SKU.</a:t>
            </a:r>
          </a:p>
          <a:p>
            <a:pPr algn="just"/>
            <a:r>
              <a:rPr lang="en-US" sz="1850">
                <a:latin typeface="Intel Clear Light"/>
              </a:rPr>
              <a:t>H1 AIC based on H1DT chip will be  plugged on TTK3/H1 AIC connector.</a:t>
            </a:r>
          </a:p>
          <a:p>
            <a:pPr lvl="1" algn="just">
              <a:spcBef>
                <a:spcPts val="600"/>
              </a:spcBef>
            </a:pPr>
            <a:r>
              <a:rPr lang="en-US" sz="1450">
                <a:latin typeface="Intel Clear Light"/>
              </a:rPr>
              <a:t>New H1 AIC based on H1D3C controller developed for PTL Chrome RVP.</a:t>
            </a:r>
          </a:p>
          <a:p>
            <a:pPr lvl="1" algn="just">
              <a:spcBef>
                <a:spcPts val="600"/>
              </a:spcBef>
            </a:pPr>
            <a:r>
              <a:rPr lang="en-US" sz="1450">
                <a:latin typeface="Intel Clear Light"/>
              </a:rPr>
              <a:t>Will have both micro servo and CCD based debug support (over Type C Port-0) .</a:t>
            </a:r>
          </a:p>
          <a:p>
            <a:pPr algn="just"/>
            <a:r>
              <a:rPr lang="en-US" sz="1850">
                <a:latin typeface="Intel Clear Light"/>
              </a:rPr>
              <a:t>Type C subsystem implementation through PD AIC and TCSS modules. </a:t>
            </a:r>
          </a:p>
          <a:p>
            <a:pPr lvl="1" algn="just">
              <a:spcBef>
                <a:spcPts val="600"/>
              </a:spcBef>
            </a:pPr>
            <a:r>
              <a:rPr lang="en-US" sz="1450">
                <a:latin typeface="Intel Clear Light"/>
              </a:rPr>
              <a:t>TCPC to PD Controller Architecture as POR for BOM harmonization.</a:t>
            </a:r>
          </a:p>
          <a:p>
            <a:pPr lvl="1" algn="just">
              <a:spcBef>
                <a:spcPts val="600"/>
              </a:spcBef>
            </a:pPr>
            <a:r>
              <a:rPr lang="en-US" sz="1450">
                <a:latin typeface="Intel Clear Light"/>
              </a:rPr>
              <a:t>PD AIC based on Realtek 20V SPR PD will enable USB C Port 0 and Port 1. </a:t>
            </a:r>
          </a:p>
          <a:p>
            <a:pPr lvl="1" algn="just">
              <a:spcBef>
                <a:spcPts val="600"/>
              </a:spcBef>
            </a:pPr>
            <a:r>
              <a:rPr lang="en-US" sz="1450">
                <a:latin typeface="Intel Clear Light"/>
              </a:rPr>
              <a:t>Realtek based 40G re-timer based TCSS Type-C AIC supported on Port-2. </a:t>
            </a:r>
          </a:p>
          <a:p>
            <a:pPr lvl="1" algn="just">
              <a:spcBef>
                <a:spcPts val="600"/>
              </a:spcBef>
            </a:pPr>
            <a:r>
              <a:rPr lang="en-US" sz="1450">
                <a:latin typeface="Intel Clear Light"/>
              </a:rPr>
              <a:t>Port-3 supports HDMI TCSS module.</a:t>
            </a:r>
          </a:p>
          <a:p>
            <a:pPr lvl="1" algn="just">
              <a:spcBef>
                <a:spcPts val="600"/>
              </a:spcBef>
            </a:pPr>
            <a:r>
              <a:rPr lang="en-US" sz="1450">
                <a:latin typeface="Intel Clear Light"/>
              </a:rPr>
              <a:t>Gothic bridge/other CFP PD controller-based modules will be POC.</a:t>
            </a:r>
          </a:p>
          <a:p>
            <a:pPr marL="227013" lvl="1" algn="just">
              <a:buFont typeface="Wingdings" panose="05000000000000000000" pitchFamily="2" charset="2"/>
              <a:buChar char="§"/>
            </a:pPr>
            <a:r>
              <a:rPr lang="en-US" sz="1850">
                <a:latin typeface="Intel Clear Light"/>
              </a:rPr>
              <a:t>ISH based sensor support.</a:t>
            </a:r>
          </a:p>
          <a:p>
            <a:pPr marL="227013" lvl="1" algn="just">
              <a:buFont typeface="Wingdings" panose="05000000000000000000" pitchFamily="2" charset="2"/>
              <a:buChar char="§"/>
            </a:pPr>
            <a:r>
              <a:rPr lang="en-US" sz="1850">
                <a:latin typeface="Intel Clear Light"/>
              </a:rPr>
              <a:t>FPS support through adapter board. (Plan to have 5 to 10 setups for feature checkout)</a:t>
            </a:r>
          </a:p>
          <a:p>
            <a:pPr marL="0" indent="0" algn="just">
              <a:buNone/>
            </a:pPr>
            <a:endParaRPr lang="en-US" sz="1850">
              <a:latin typeface="Intel Clear Light"/>
            </a:endParaRPr>
          </a:p>
        </p:txBody>
      </p:sp>
      <p:sp>
        <p:nvSpPr>
          <p:cNvPr id="7" name="TextBox 6"/>
          <p:cNvSpPr txBox="1"/>
          <p:nvPr/>
        </p:nvSpPr>
        <p:spPr>
          <a:xfrm>
            <a:off x="234950" y="98751"/>
            <a:ext cx="10788336" cy="574516"/>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a:t>PTL UH RVP Chrome Strategy</a:t>
            </a:r>
          </a:p>
        </p:txBody>
      </p:sp>
      <p:pic>
        <p:nvPicPr>
          <p:cNvPr id="13" name="Picture 12">
            <a:extLst>
              <a:ext uri="{FF2B5EF4-FFF2-40B4-BE49-F238E27FC236}">
                <a16:creationId xmlns:a16="http://schemas.microsoft.com/office/drawing/2014/main" id="{E7A1EAF9-45B0-A930-59E2-E16354920944}"/>
              </a:ext>
            </a:extLst>
          </p:cNvPr>
          <p:cNvPicPr>
            <a:picLocks noChangeAspect="1"/>
          </p:cNvPicPr>
          <p:nvPr/>
        </p:nvPicPr>
        <p:blipFill>
          <a:blip r:embed="rId3"/>
          <a:stretch>
            <a:fillRect/>
          </a:stretch>
        </p:blipFill>
        <p:spPr>
          <a:xfrm>
            <a:off x="8078258" y="535015"/>
            <a:ext cx="3696586" cy="5174905"/>
          </a:xfrm>
          <a:prstGeom prst="rect">
            <a:avLst/>
          </a:prstGeom>
        </p:spPr>
      </p:pic>
    </p:spTree>
    <p:extLst>
      <p:ext uri="{BB962C8B-B14F-4D97-AF65-F5344CB8AC3E}">
        <p14:creationId xmlns:p14="http://schemas.microsoft.com/office/powerpoint/2010/main" val="13421361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0336" y="969794"/>
            <a:ext cx="11350173" cy="6041470"/>
          </a:xfrm>
          <a:prstGeom prst="rect">
            <a:avLst/>
          </a:prstGeom>
        </p:spPr>
        <p:txBody>
          <a:bodyPr vert="horz" lIns="0" tIns="0" rIns="0" bIns="0" rtlCol="0" anchor="t">
            <a:noAutofit/>
          </a:bodyPr>
          <a:lstStyle/>
          <a:p>
            <a:pPr marL="512763" lvl="3" indent="-344488">
              <a:buFont typeface="Wingdings" panose="05000000000000000000" pitchFamily="2" charset="2"/>
              <a:buChar char="Ø"/>
            </a:pPr>
            <a:r>
              <a:rPr lang="en-US" sz="1600">
                <a:latin typeface="Intel Clear Light"/>
              </a:rPr>
              <a:t>Chrome Audio support</a:t>
            </a:r>
          </a:p>
          <a:p>
            <a:pPr marL="914400" lvl="3" indent="-285750">
              <a:spcBef>
                <a:spcPts val="600"/>
              </a:spcBef>
            </a:pPr>
            <a:r>
              <a:rPr lang="en-US" sz="1600">
                <a:latin typeface="Intel Clear Light"/>
              </a:rPr>
              <a:t>Default Support is SNDW and I2S.</a:t>
            </a:r>
          </a:p>
          <a:p>
            <a:pPr marL="914400" lvl="3" indent="-285750">
              <a:spcBef>
                <a:spcPts val="600"/>
              </a:spcBef>
            </a:pPr>
            <a:r>
              <a:rPr lang="en-US" sz="1600">
                <a:latin typeface="Intel Clear Light"/>
              </a:rPr>
              <a:t>SNDW supported through Onboard CODEC (ALC722). </a:t>
            </a:r>
          </a:p>
          <a:p>
            <a:pPr marL="914400" lvl="3" indent="-285750">
              <a:spcBef>
                <a:spcPts val="600"/>
              </a:spcBef>
            </a:pPr>
            <a:r>
              <a:rPr lang="en-US" sz="1600">
                <a:latin typeface="Intel Clear Light"/>
              </a:rPr>
              <a:t>I2S support through AIC. REX DB with ALC5682 is planned as delta validation.</a:t>
            </a:r>
          </a:p>
          <a:p>
            <a:pPr marL="914400" lvl="4" indent="-285750">
              <a:spcBef>
                <a:spcPts val="600"/>
              </a:spcBef>
            </a:pPr>
            <a:r>
              <a:rPr lang="en-US">
                <a:latin typeface="Intel Clear Light"/>
              </a:rPr>
              <a:t>HDA supported through rework. ALC256 planned from IP enabling using Gen4 card limited to few RVPs.</a:t>
            </a:r>
          </a:p>
          <a:p>
            <a:pPr marL="512763" lvl="3" indent="-344488">
              <a:buFont typeface="Wingdings" panose="05000000000000000000" pitchFamily="2" charset="2"/>
              <a:buChar char="Ø"/>
            </a:pPr>
            <a:r>
              <a:rPr lang="en-US" sz="1600">
                <a:latin typeface="Intel Clear Light"/>
              </a:rPr>
              <a:t>The Key features supported by H1DT AIC are listed below:</a:t>
            </a:r>
            <a:endParaRPr lang="en-IN" sz="1600">
              <a:latin typeface="Intel Clear Light"/>
            </a:endParaRPr>
          </a:p>
          <a:p>
            <a:pPr marL="687388" lvl="4" indent="227013">
              <a:spcBef>
                <a:spcPts val="600"/>
              </a:spcBef>
            </a:pPr>
            <a:r>
              <a:rPr lang="en-IN">
                <a:latin typeface="Intel Clear Light"/>
              </a:rPr>
              <a:t>Supports H1DT Security chip </a:t>
            </a:r>
            <a:r>
              <a:rPr lang="en-US">
                <a:latin typeface="Intel Clear Light"/>
              </a:rPr>
              <a:t>communication with EC &amp; SOC over I2C.</a:t>
            </a:r>
          </a:p>
          <a:p>
            <a:pPr marL="919480" lvl="3">
              <a:spcBef>
                <a:spcPts val="600"/>
              </a:spcBef>
            </a:pPr>
            <a:r>
              <a:rPr lang="en-US" sz="1600">
                <a:latin typeface="Intel Clear Light"/>
              </a:rPr>
              <a:t>EC and CB flashing through CCD and Servo.</a:t>
            </a:r>
          </a:p>
          <a:p>
            <a:pPr marL="919480" lvl="3">
              <a:spcBef>
                <a:spcPts val="600"/>
              </a:spcBef>
            </a:pPr>
            <a:r>
              <a:rPr lang="en-US" sz="1600">
                <a:latin typeface="Intel Clear Light"/>
              </a:rPr>
              <a:t>Closed chassis debugging.</a:t>
            </a:r>
          </a:p>
          <a:p>
            <a:pPr marL="919480" lvl="3">
              <a:spcBef>
                <a:spcPts val="600"/>
              </a:spcBef>
            </a:pPr>
            <a:r>
              <a:rPr lang="en-US" sz="1600">
                <a:latin typeface="Intel Clear Light"/>
              </a:rPr>
              <a:t>Access UARTs of EC, SOC, ISH, TPM and FPS.</a:t>
            </a:r>
          </a:p>
          <a:p>
            <a:pPr marL="919480" lvl="3">
              <a:spcBef>
                <a:spcPts val="600"/>
              </a:spcBef>
            </a:pPr>
            <a:r>
              <a:rPr lang="en-US" sz="1600">
                <a:latin typeface="Intel Clear Light"/>
              </a:rPr>
              <a:t>Verified boot.</a:t>
            </a:r>
          </a:p>
          <a:p>
            <a:pPr marL="919480" lvl="3">
              <a:spcBef>
                <a:spcPts val="600"/>
              </a:spcBef>
            </a:pPr>
            <a:r>
              <a:rPr lang="en-US" sz="1600">
                <a:latin typeface="Intel Clear Light"/>
              </a:rPr>
              <a:t>Security features. </a:t>
            </a:r>
          </a:p>
          <a:p>
            <a:pPr marL="919480" lvl="3">
              <a:spcBef>
                <a:spcPts val="600"/>
              </a:spcBef>
            </a:pPr>
            <a:r>
              <a:rPr lang="en-US" sz="1600">
                <a:latin typeface="Intel Clear Light"/>
              </a:rPr>
              <a:t>Scan Matrix keyboard is Supported on H1DT AIC. BRYA/REX keyboards are compatible.</a:t>
            </a:r>
          </a:p>
          <a:p>
            <a:pPr marL="919480" lvl="3">
              <a:spcBef>
                <a:spcPts val="600"/>
              </a:spcBef>
            </a:pPr>
            <a:r>
              <a:rPr lang="en-US" sz="1600">
                <a:latin typeface="Intel Clear Light"/>
              </a:rPr>
              <a:t>Access device GPIOs like power button, cold reset, warm reset, lid etc.</a:t>
            </a:r>
            <a:endParaRPr lang="en-IN" sz="1600">
              <a:latin typeface="Intel Clear Light"/>
            </a:endParaRPr>
          </a:p>
        </p:txBody>
      </p:sp>
      <p:sp>
        <p:nvSpPr>
          <p:cNvPr id="7" name="TextBox 6"/>
          <p:cNvSpPr txBox="1"/>
          <p:nvPr/>
        </p:nvSpPr>
        <p:spPr>
          <a:xfrm>
            <a:off x="220336" y="274753"/>
            <a:ext cx="10606180" cy="460443"/>
          </a:xfrm>
          <a:prstGeom prst="rect">
            <a:avLst/>
          </a:prstGeom>
          <a:ln w="12700">
            <a:miter lim="400000"/>
          </a:ln>
        </p:spPr>
        <p:txBody>
          <a:bodyPr lIns="0" tIns="0" rIns="0" bIns="0" anchor="ctr">
            <a:normAutofit fontScale="90000" lnSpcReduction="100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PTL UH RVP - Chrome</a:t>
            </a:r>
          </a:p>
        </p:txBody>
      </p:sp>
    </p:spTree>
    <p:extLst>
      <p:ext uri="{BB962C8B-B14F-4D97-AF65-F5344CB8AC3E}">
        <p14:creationId xmlns:p14="http://schemas.microsoft.com/office/powerpoint/2010/main" val="42255142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FBE8CC-B716-3130-DB23-302FC78D3C16}"/>
              </a:ext>
            </a:extLst>
          </p:cNvPr>
          <p:cNvSpPr>
            <a:spLocks noGrp="1"/>
          </p:cNvSpPr>
          <p:nvPr>
            <p:ph sz="quarter" idx="13"/>
          </p:nvPr>
        </p:nvSpPr>
        <p:spPr>
          <a:xfrm>
            <a:off x="348081" y="1066171"/>
            <a:ext cx="10787280" cy="2621909"/>
          </a:xfrm>
        </p:spPr>
        <p:txBody>
          <a:bodyPr/>
          <a:lstStyle/>
          <a:p>
            <a:pPr marL="344488" indent="-344488">
              <a:buFont typeface="Wingdings" panose="05000000000000000000" pitchFamily="2" charset="2"/>
              <a:buChar char="Ø"/>
            </a:pPr>
            <a:r>
              <a:rPr lang="en-US" sz="2000">
                <a:latin typeface="Intel Clear Light"/>
              </a:rPr>
              <a:t>Other Chrome deltas:                                                                                                                                                                                    </a:t>
            </a:r>
            <a:endParaRPr lang="en-US" sz="2000"/>
          </a:p>
          <a:p>
            <a:pPr marL="460375"/>
            <a:r>
              <a:rPr lang="en-US" sz="1600"/>
              <a:t>100MHz Flash topology support through rework.</a:t>
            </a:r>
          </a:p>
          <a:p>
            <a:pPr marL="460375"/>
            <a:r>
              <a:rPr lang="en-US" sz="1600" err="1"/>
              <a:t>Dediprog</a:t>
            </a:r>
            <a:r>
              <a:rPr lang="en-US" sz="1600"/>
              <a:t> header disabled by default. (Work around through TTK3 header).</a:t>
            </a:r>
          </a:p>
          <a:p>
            <a:pPr marL="460375"/>
            <a:r>
              <a:rPr lang="en-US" sz="1600"/>
              <a:t>I2C based touch panel enabled by default. (SPI based touch panel enablement need feature rework).</a:t>
            </a:r>
          </a:p>
          <a:p>
            <a:pPr marL="460375"/>
            <a:r>
              <a:rPr lang="en-US" sz="1600"/>
              <a:t>For WWAN, default implementation is PCIe based. (USB3 based implementation need feature rework).</a:t>
            </a:r>
          </a:p>
          <a:p>
            <a:pPr marL="460375"/>
            <a:r>
              <a:rPr lang="en-US" sz="1600"/>
              <a:t>For memory, Pre power on boards will be socketed and Upcoming builds will be Soldered down (alpha and beta).</a:t>
            </a:r>
          </a:p>
          <a:p>
            <a:pPr marL="231775" indent="0">
              <a:buNone/>
            </a:pPr>
            <a:endParaRPr lang="en-US" sz="1600"/>
          </a:p>
          <a:p>
            <a:pPr marL="460375"/>
            <a:endParaRPr lang="en-US" sz="1600"/>
          </a:p>
          <a:p>
            <a:pPr marL="460375"/>
            <a:endParaRPr lang="en-US" sz="1600"/>
          </a:p>
          <a:p>
            <a:pPr marL="460375"/>
            <a:endParaRPr lang="en-US" sz="1600"/>
          </a:p>
          <a:p>
            <a:pPr marL="460375"/>
            <a:endParaRPr lang="en-US" sz="1600"/>
          </a:p>
          <a:p>
            <a:endParaRPr lang="en-US"/>
          </a:p>
        </p:txBody>
      </p:sp>
      <p:sp>
        <p:nvSpPr>
          <p:cNvPr id="4" name="TextBox 3">
            <a:extLst>
              <a:ext uri="{FF2B5EF4-FFF2-40B4-BE49-F238E27FC236}">
                <a16:creationId xmlns:a16="http://schemas.microsoft.com/office/drawing/2014/main" id="{2E980ADE-C778-D5E6-930C-5144E3C97CB7}"/>
              </a:ext>
            </a:extLst>
          </p:cNvPr>
          <p:cNvSpPr txBox="1"/>
          <p:nvPr/>
        </p:nvSpPr>
        <p:spPr>
          <a:xfrm>
            <a:off x="220336" y="274753"/>
            <a:ext cx="10606180" cy="460443"/>
          </a:xfrm>
          <a:prstGeom prst="rect">
            <a:avLst/>
          </a:prstGeom>
          <a:ln w="12700">
            <a:miter lim="400000"/>
          </a:ln>
        </p:spPr>
        <p:txBody>
          <a:bodyPr lIns="0" tIns="0" rIns="0" bIns="0" anchor="ctr">
            <a:normAutofit fontScale="90000" lnSpcReduction="100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PTL UH RVP – Chrome continued…</a:t>
            </a:r>
          </a:p>
        </p:txBody>
      </p:sp>
    </p:spTree>
    <p:extLst>
      <p:ext uri="{BB962C8B-B14F-4D97-AF65-F5344CB8AC3E}">
        <p14:creationId xmlns:p14="http://schemas.microsoft.com/office/powerpoint/2010/main" val="37919596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Debug &amp; Validation</a:t>
            </a:r>
          </a:p>
        </p:txBody>
      </p:sp>
      <p:sp>
        <p:nvSpPr>
          <p:cNvPr id="3" name="TextBox 2">
            <a:extLst>
              <a:ext uri="{FF2B5EF4-FFF2-40B4-BE49-F238E27FC236}">
                <a16:creationId xmlns:a16="http://schemas.microsoft.com/office/drawing/2014/main" id="{877B0135-1BBE-EF91-DEC9-15734A887F7B}"/>
              </a:ext>
            </a:extLst>
          </p:cNvPr>
          <p:cNvSpPr txBox="1"/>
          <p:nvPr/>
        </p:nvSpPr>
        <p:spPr>
          <a:xfrm>
            <a:off x="8219768" y="5254049"/>
            <a:ext cx="3274142" cy="425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Jadhav, Aniket</a:t>
            </a:r>
          </a:p>
        </p:txBody>
      </p:sp>
    </p:spTree>
    <p:extLst>
      <p:ext uri="{BB962C8B-B14F-4D97-AF65-F5344CB8AC3E}">
        <p14:creationId xmlns:p14="http://schemas.microsoft.com/office/powerpoint/2010/main" val="21753175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15A0-0343-6DFA-AC5E-B79BC394946A}"/>
              </a:ext>
            </a:extLst>
          </p:cNvPr>
          <p:cNvSpPr>
            <a:spLocks noGrp="1"/>
          </p:cNvSpPr>
          <p:nvPr>
            <p:ph type="title"/>
          </p:nvPr>
        </p:nvSpPr>
        <p:spPr/>
        <p:txBody>
          <a:bodyPr/>
          <a:lstStyle/>
          <a:p>
            <a:r>
              <a:rPr lang="en-US"/>
              <a:t>PTL-UH SoC Debug Port Capabilities</a:t>
            </a:r>
          </a:p>
        </p:txBody>
      </p:sp>
      <p:sp>
        <p:nvSpPr>
          <p:cNvPr id="19" name="Content Placeholder 3">
            <a:extLst>
              <a:ext uri="{FF2B5EF4-FFF2-40B4-BE49-F238E27FC236}">
                <a16:creationId xmlns:a16="http://schemas.microsoft.com/office/drawing/2014/main" id="{EBD260AE-73DA-C68A-CC45-327FC2497055}"/>
              </a:ext>
            </a:extLst>
          </p:cNvPr>
          <p:cNvSpPr txBox="1">
            <a:spLocks/>
          </p:cNvSpPr>
          <p:nvPr/>
        </p:nvSpPr>
        <p:spPr>
          <a:xfrm>
            <a:off x="592916" y="4946903"/>
            <a:ext cx="6585124" cy="883673"/>
          </a:xfrm>
          <a:prstGeom prst="rect">
            <a:avLst/>
          </a:prstGeom>
        </p:spPr>
        <p:txBody>
          <a:bodyPr lIns="0" tIns="0" rIns="0" bIns="0" anchor="t">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spcBef>
                <a:spcPts val="600"/>
              </a:spcBef>
              <a:buNone/>
            </a:pPr>
            <a:r>
              <a:rPr lang="en-US" sz="1000" b="1">
                <a:latin typeface="Intel Clear Light"/>
                <a:cs typeface="Intel Clear" panose="020B0604020203020204" pitchFamily="34" charset="0"/>
              </a:rPr>
              <a:t>NOTE :</a:t>
            </a:r>
          </a:p>
          <a:p>
            <a:pPr marL="0" indent="0" hangingPunct="1">
              <a:spcBef>
                <a:spcPts val="600"/>
              </a:spcBef>
              <a:buNone/>
            </a:pPr>
            <a:r>
              <a:rPr lang="en-US" sz="1000">
                <a:latin typeface="Intel Clear Light"/>
                <a:cs typeface="Intel Clear" panose="020B0604020203020204" pitchFamily="34" charset="0"/>
              </a:rPr>
              <a:t>*Trace is supported, but minimum BW, so nearly unusable</a:t>
            </a:r>
          </a:p>
          <a:p>
            <a:pPr marL="0" indent="0" hangingPunct="1">
              <a:spcBef>
                <a:spcPts val="600"/>
              </a:spcBef>
              <a:buNone/>
            </a:pPr>
            <a:r>
              <a:rPr lang="en-US" sz="1000">
                <a:latin typeface="Intel Clear Light"/>
                <a:cs typeface="Intel Clear" panose="020B0604020203020204" pitchFamily="34" charset="0"/>
              </a:rPr>
              <a:t>**Typically, only used for BIOS Trace during early development</a:t>
            </a:r>
          </a:p>
          <a:p>
            <a:pPr marL="0" indent="0" hangingPunct="1">
              <a:spcBef>
                <a:spcPts val="600"/>
              </a:spcBef>
              <a:buNone/>
            </a:pPr>
            <a:r>
              <a:rPr lang="en-US" sz="1000">
                <a:latin typeface="Intel Clear Light"/>
                <a:cs typeface="Intel Clear" panose="020B0604020203020204" pitchFamily="34" charset="0"/>
              </a:rPr>
              <a:t>***Need to enable USB2.DbC using BIOS or FIT setting  </a:t>
            </a:r>
          </a:p>
          <a:p>
            <a:pPr hangingPunct="1">
              <a:spcBef>
                <a:spcPts val="600"/>
              </a:spcBef>
            </a:pPr>
            <a:endParaRPr lang="en-US" sz="1000">
              <a:latin typeface="Intel Clear Light"/>
              <a:cs typeface="Intel Clear" panose="020B0604020203020204" pitchFamily="34" charset="0"/>
            </a:endParaRPr>
          </a:p>
          <a:p>
            <a:pPr marL="0" indent="0" hangingPunct="1">
              <a:spcBef>
                <a:spcPts val="600"/>
              </a:spcBef>
              <a:buNone/>
            </a:pPr>
            <a:endParaRPr lang="en-US" sz="1000">
              <a:latin typeface="Intel Clear Light"/>
              <a:cs typeface="Intel Clear" panose="020B0604020203020204" pitchFamily="34" charset="0"/>
            </a:endParaRPr>
          </a:p>
          <a:p>
            <a:pPr marL="228123" hangingPunct="1">
              <a:spcBef>
                <a:spcPts val="600"/>
              </a:spcBef>
            </a:pPr>
            <a:endParaRPr lang="en-US" sz="1000">
              <a:cs typeface="Intel Clear" panose="020B0604020203020204" pitchFamily="34" charset="0"/>
            </a:endParaRPr>
          </a:p>
        </p:txBody>
      </p:sp>
      <p:grpSp>
        <p:nvGrpSpPr>
          <p:cNvPr id="21" name="Group 20">
            <a:extLst>
              <a:ext uri="{FF2B5EF4-FFF2-40B4-BE49-F238E27FC236}">
                <a16:creationId xmlns:a16="http://schemas.microsoft.com/office/drawing/2014/main" id="{9A4DB624-910A-9622-7C06-70076F6770FA}"/>
              </a:ext>
            </a:extLst>
          </p:cNvPr>
          <p:cNvGrpSpPr/>
          <p:nvPr/>
        </p:nvGrpSpPr>
        <p:grpSpPr>
          <a:xfrm>
            <a:off x="7336537" y="1467613"/>
            <a:ext cx="4274024" cy="3557504"/>
            <a:chOff x="7336537" y="1467613"/>
            <a:chExt cx="4274024" cy="3557504"/>
          </a:xfrm>
        </p:grpSpPr>
        <p:pic>
          <p:nvPicPr>
            <p:cNvPr id="5" name="Picture 4">
              <a:extLst>
                <a:ext uri="{FF2B5EF4-FFF2-40B4-BE49-F238E27FC236}">
                  <a16:creationId xmlns:a16="http://schemas.microsoft.com/office/drawing/2014/main" id="{47BC0073-EBFA-6902-48C9-E8727151641E}"/>
                </a:ext>
              </a:extLst>
            </p:cNvPr>
            <p:cNvPicPr>
              <a:picLocks noChangeAspect="1"/>
            </p:cNvPicPr>
            <p:nvPr/>
          </p:nvPicPr>
          <p:blipFill>
            <a:blip r:embed="rId3"/>
            <a:stretch>
              <a:fillRect/>
            </a:stretch>
          </p:blipFill>
          <p:spPr>
            <a:xfrm>
              <a:off x="7336537" y="1709166"/>
              <a:ext cx="4274024" cy="3315951"/>
            </a:xfrm>
            <a:prstGeom prst="rect">
              <a:avLst/>
            </a:prstGeom>
            <a:ln>
              <a:solidFill>
                <a:schemeClr val="tx1"/>
              </a:solidFill>
            </a:ln>
          </p:spPr>
        </p:pic>
        <p:sp>
          <p:nvSpPr>
            <p:cNvPr id="20" name="Content Placeholder 3">
              <a:extLst>
                <a:ext uri="{FF2B5EF4-FFF2-40B4-BE49-F238E27FC236}">
                  <a16:creationId xmlns:a16="http://schemas.microsoft.com/office/drawing/2014/main" id="{3D54492F-B5DC-E71F-4B0F-0FC84680BA30}"/>
                </a:ext>
              </a:extLst>
            </p:cNvPr>
            <p:cNvSpPr txBox="1">
              <a:spLocks/>
            </p:cNvSpPr>
            <p:nvPr/>
          </p:nvSpPr>
          <p:spPr>
            <a:xfrm>
              <a:off x="7356793" y="1467613"/>
              <a:ext cx="2052383" cy="241553"/>
            </a:xfrm>
            <a:prstGeom prst="rect">
              <a:avLst/>
            </a:prstGeom>
          </p:spPr>
          <p:txBody>
            <a:bodyPr lIns="0" tIns="0" rIns="0" bIns="0" anchor="t">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spcBef>
                  <a:spcPts val="600"/>
                </a:spcBef>
                <a:buNone/>
              </a:pPr>
              <a:r>
                <a:rPr lang="en-US" sz="1100" b="1">
                  <a:latin typeface="Intel Clear Light"/>
                  <a:cs typeface="Intel Clear" panose="020B0604020203020204" pitchFamily="34" charset="0"/>
                </a:rPr>
                <a:t>SoC Debug Architectural Overview</a:t>
              </a:r>
              <a:endParaRPr lang="en-US" sz="1100">
                <a:latin typeface="Intel Clear Light"/>
                <a:cs typeface="Intel Clear" panose="020B0604020203020204" pitchFamily="34" charset="0"/>
              </a:endParaRPr>
            </a:p>
            <a:p>
              <a:pPr marL="0" indent="0" hangingPunct="1">
                <a:spcBef>
                  <a:spcPts val="600"/>
                </a:spcBef>
                <a:buNone/>
              </a:pPr>
              <a:endParaRPr lang="en-US" sz="1100">
                <a:latin typeface="Intel Clear Light"/>
                <a:cs typeface="Intel Clear" panose="020B0604020203020204" pitchFamily="34" charset="0"/>
              </a:endParaRPr>
            </a:p>
            <a:p>
              <a:pPr marL="228123" hangingPunct="1">
                <a:spcBef>
                  <a:spcPts val="600"/>
                </a:spcBef>
              </a:pPr>
              <a:endParaRPr lang="en-US" sz="1100">
                <a:cs typeface="Intel Clear" panose="020B0604020203020204" pitchFamily="34" charset="0"/>
              </a:endParaRPr>
            </a:p>
          </p:txBody>
        </p:sp>
      </p:grpSp>
      <p:pic>
        <p:nvPicPr>
          <p:cNvPr id="29" name="Picture 28">
            <a:extLst>
              <a:ext uri="{FF2B5EF4-FFF2-40B4-BE49-F238E27FC236}">
                <a16:creationId xmlns:a16="http://schemas.microsoft.com/office/drawing/2014/main" id="{78CC6DA8-BF57-9A50-F300-B0F183294A54}"/>
              </a:ext>
            </a:extLst>
          </p:cNvPr>
          <p:cNvPicPr>
            <a:picLocks noChangeAspect="1"/>
          </p:cNvPicPr>
          <p:nvPr/>
        </p:nvPicPr>
        <p:blipFill>
          <a:blip r:embed="rId4"/>
          <a:stretch>
            <a:fillRect/>
          </a:stretch>
        </p:blipFill>
        <p:spPr>
          <a:xfrm>
            <a:off x="569976" y="1709166"/>
            <a:ext cx="6608064" cy="3126013"/>
          </a:xfrm>
          <a:prstGeom prst="rect">
            <a:avLst/>
          </a:prstGeom>
        </p:spPr>
      </p:pic>
    </p:spTree>
    <p:extLst>
      <p:ext uri="{BB962C8B-B14F-4D97-AF65-F5344CB8AC3E}">
        <p14:creationId xmlns:p14="http://schemas.microsoft.com/office/powerpoint/2010/main" val="24172867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C3E5-A533-C08A-3DD1-AA7C0A51811A}"/>
              </a:ext>
            </a:extLst>
          </p:cNvPr>
          <p:cNvSpPr>
            <a:spLocks noGrp="1"/>
          </p:cNvSpPr>
          <p:nvPr>
            <p:ph type="title"/>
          </p:nvPr>
        </p:nvSpPr>
        <p:spPr>
          <a:xfrm>
            <a:off x="592916" y="571501"/>
            <a:ext cx="9987997" cy="580644"/>
          </a:xfrm>
        </p:spPr>
        <p:txBody>
          <a:bodyPr/>
          <a:lstStyle/>
          <a:p>
            <a:pPr marL="342900" indent="-342900">
              <a:buFont typeface="Wingdings" panose="05000000000000000000" pitchFamily="2" charset="2"/>
              <a:buChar char="§"/>
            </a:pPr>
            <a:r>
              <a:rPr lang="en-US" sz="2400"/>
              <a:t>USB2/USB3 </a:t>
            </a:r>
            <a:r>
              <a:rPr lang="en-US" sz="2400" err="1"/>
              <a:t>DbC</a:t>
            </a:r>
            <a:r>
              <a:rPr lang="en-US" sz="2400"/>
              <a:t> port mapping &amp; RVP </a:t>
            </a:r>
            <a:r>
              <a:rPr lang="en-US" sz="2400" err="1"/>
              <a:t>RefDes</a:t>
            </a:r>
            <a:r>
              <a:rPr lang="en-US" sz="2400"/>
              <a:t> Details – closed chassis debug</a:t>
            </a:r>
          </a:p>
        </p:txBody>
      </p:sp>
      <p:sp>
        <p:nvSpPr>
          <p:cNvPr id="11" name="Content Placeholder 3">
            <a:extLst>
              <a:ext uri="{FF2B5EF4-FFF2-40B4-BE49-F238E27FC236}">
                <a16:creationId xmlns:a16="http://schemas.microsoft.com/office/drawing/2014/main" id="{93B9CCAE-2612-BD87-40EB-A1454882E954}"/>
              </a:ext>
            </a:extLst>
          </p:cNvPr>
          <p:cNvSpPr txBox="1">
            <a:spLocks/>
          </p:cNvSpPr>
          <p:nvPr/>
        </p:nvSpPr>
        <p:spPr>
          <a:xfrm>
            <a:off x="916324" y="6065580"/>
            <a:ext cx="3893419" cy="220919"/>
          </a:xfrm>
          <a:prstGeom prst="rect">
            <a:avLst/>
          </a:prstGeom>
        </p:spPr>
        <p:txBody>
          <a:bodyPr lIns="0" tIns="0" rIns="0" bIns="0" anchor="t">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spcBef>
                <a:spcPts val="600"/>
              </a:spcBef>
              <a:buNone/>
            </a:pPr>
            <a:r>
              <a:rPr lang="en-US" sz="1100" b="1">
                <a:highlight>
                  <a:srgbClr val="FFFF00"/>
                </a:highlight>
                <a:latin typeface="Intel Clear Light"/>
                <a:cs typeface="Intel Clear" panose="020B0604020203020204" pitchFamily="34" charset="0"/>
              </a:rPr>
              <a:t>NOTE : </a:t>
            </a:r>
            <a:r>
              <a:rPr lang="en-US" sz="1100">
                <a:highlight>
                  <a:srgbClr val="FFFF00"/>
                </a:highlight>
                <a:latin typeface="Intel Clear Light"/>
                <a:cs typeface="Intel Clear" panose="020B0604020203020204" pitchFamily="34" charset="0"/>
              </a:rPr>
              <a:t>J* - </a:t>
            </a:r>
            <a:r>
              <a:rPr lang="en-US" sz="1100" err="1">
                <a:highlight>
                  <a:srgbClr val="FFFF00"/>
                </a:highlight>
                <a:latin typeface="Intel Clear Light"/>
                <a:cs typeface="Intel Clear" panose="020B0604020203020204" pitchFamily="34" charset="0"/>
              </a:rPr>
              <a:t>RefDes</a:t>
            </a:r>
            <a:r>
              <a:rPr lang="en-US" sz="1100">
                <a:highlight>
                  <a:srgbClr val="FFFF00"/>
                </a:highlight>
                <a:latin typeface="Intel Clear Light"/>
                <a:cs typeface="Intel Clear" panose="020B0604020203020204" pitchFamily="34" charset="0"/>
              </a:rPr>
              <a:t> are subject to change.  </a:t>
            </a:r>
            <a:endParaRPr lang="en-US" sz="1100">
              <a:highlight>
                <a:srgbClr val="FFFF00"/>
              </a:highlight>
              <a:cs typeface="Intel Clear" panose="020B0604020203020204" pitchFamily="34" charset="0"/>
            </a:endParaRPr>
          </a:p>
        </p:txBody>
      </p:sp>
      <p:pic>
        <p:nvPicPr>
          <p:cNvPr id="4" name="Picture 3">
            <a:extLst>
              <a:ext uri="{FF2B5EF4-FFF2-40B4-BE49-F238E27FC236}">
                <a16:creationId xmlns:a16="http://schemas.microsoft.com/office/drawing/2014/main" id="{18F87D1C-26EE-D595-C1F3-E0F110C0D829}"/>
              </a:ext>
            </a:extLst>
          </p:cNvPr>
          <p:cNvPicPr>
            <a:picLocks noChangeAspect="1"/>
          </p:cNvPicPr>
          <p:nvPr/>
        </p:nvPicPr>
        <p:blipFill>
          <a:blip r:embed="rId2"/>
          <a:stretch>
            <a:fillRect/>
          </a:stretch>
        </p:blipFill>
        <p:spPr>
          <a:xfrm>
            <a:off x="916324" y="2552128"/>
            <a:ext cx="9915525" cy="3381375"/>
          </a:xfrm>
          <a:prstGeom prst="rect">
            <a:avLst/>
          </a:prstGeom>
        </p:spPr>
      </p:pic>
      <p:pic>
        <p:nvPicPr>
          <p:cNvPr id="6" name="Picture 5">
            <a:extLst>
              <a:ext uri="{FF2B5EF4-FFF2-40B4-BE49-F238E27FC236}">
                <a16:creationId xmlns:a16="http://schemas.microsoft.com/office/drawing/2014/main" id="{B7D19705-E81D-51E0-D60A-45542A207683}"/>
              </a:ext>
            </a:extLst>
          </p:cNvPr>
          <p:cNvPicPr>
            <a:picLocks noChangeAspect="1"/>
          </p:cNvPicPr>
          <p:nvPr/>
        </p:nvPicPr>
        <p:blipFill>
          <a:blip r:embed="rId3"/>
          <a:stretch>
            <a:fillRect/>
          </a:stretch>
        </p:blipFill>
        <p:spPr>
          <a:xfrm>
            <a:off x="916324" y="1251202"/>
            <a:ext cx="5179676" cy="1201868"/>
          </a:xfrm>
          <a:prstGeom prst="rect">
            <a:avLst/>
          </a:prstGeom>
        </p:spPr>
      </p:pic>
    </p:spTree>
    <p:extLst>
      <p:ext uri="{BB962C8B-B14F-4D97-AF65-F5344CB8AC3E}">
        <p14:creationId xmlns:p14="http://schemas.microsoft.com/office/powerpoint/2010/main" val="2583224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469834" y="1201387"/>
            <a:ext cx="5329908" cy="4537264"/>
          </a:xfrm>
        </p:spPr>
        <p:txBody>
          <a:bodyPr lIns="0" tIns="0" rIns="0" bIns="0" anchor="t">
            <a:normAutofit/>
          </a:bodyPr>
          <a:lstStyle/>
          <a:p>
            <a:pPr marL="488950" lvl="2" indent="0">
              <a:buNone/>
            </a:pPr>
            <a:r>
              <a:rPr lang="en-US" sz="1600">
                <a:solidFill>
                  <a:schemeClr val="bg2"/>
                </a:solidFill>
                <a:latin typeface="Intel Clear Light"/>
              </a:rPr>
              <a:t>XDP : PTL-UH RVP supports traditional XDP probe over MIPI60 header for JTAG functionality. Make sure to use adaptor card for compatibility with MIPI60 header</a:t>
            </a:r>
          </a:p>
        </p:txBody>
      </p:sp>
      <p:pic>
        <p:nvPicPr>
          <p:cNvPr id="5" name="Picture 5" descr="image0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8418" y="3118414"/>
            <a:ext cx="1241874" cy="12472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0AD1FFB-5228-4EF9-9337-0ECA91DC3708}"/>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800"/>
              <a:t>Traditional XDP/LTB support on PTL-UH RVP – open chassis debug</a:t>
            </a:r>
          </a:p>
        </p:txBody>
      </p:sp>
      <p:pic>
        <p:nvPicPr>
          <p:cNvPr id="2" name="Picture 2">
            <a:extLst>
              <a:ext uri="{FF2B5EF4-FFF2-40B4-BE49-F238E27FC236}">
                <a16:creationId xmlns:a16="http://schemas.microsoft.com/office/drawing/2014/main" id="{62BFBE3B-AB29-07F2-B7F6-657AD024E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018" y="2569462"/>
            <a:ext cx="2720611" cy="23451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3D59C2-269B-798C-62FA-B1B71B60E532}"/>
              </a:ext>
            </a:extLst>
          </p:cNvPr>
          <p:cNvSpPr txBox="1"/>
          <p:nvPr/>
        </p:nvSpPr>
        <p:spPr>
          <a:xfrm>
            <a:off x="579033" y="5803843"/>
            <a:ext cx="5127525" cy="480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a:r>
              <a:rPr lang="en-US" sz="1400">
                <a:solidFill>
                  <a:schemeClr val="bg2"/>
                </a:solidFill>
                <a:latin typeface="Intel Clear Light"/>
              </a:rPr>
              <a:t>Link for adaptor details : </a:t>
            </a:r>
            <a:r>
              <a:rPr lang="en-US" sz="1400">
                <a:solidFill>
                  <a:schemeClr val="accent1"/>
                </a:solidFill>
                <a:latin typeface="Intel Clear Light"/>
                <a:hlinkClick r:id="rId4">
                  <a:extLst>
                    <a:ext uri="{A12FA001-AC4F-418D-AE19-62706E023703}">
                      <ahyp:hlinkClr xmlns:ahyp="http://schemas.microsoft.com/office/drawing/2018/hyperlinkcolor" val="tx"/>
                    </a:ext>
                  </a:extLst>
                </a:hlinkClick>
              </a:rPr>
              <a:t>https://designintools.intel.com/product_p/itpmipi602itp60v2.htm</a:t>
            </a:r>
            <a:endParaRPr lang="en-US" sz="1400">
              <a:solidFill>
                <a:schemeClr val="accent1"/>
              </a:solidFill>
              <a:latin typeface="Intel Clear Light"/>
            </a:endParaRPr>
          </a:p>
        </p:txBody>
      </p:sp>
      <p:sp>
        <p:nvSpPr>
          <p:cNvPr id="9" name="TextBox 8">
            <a:extLst>
              <a:ext uri="{FF2B5EF4-FFF2-40B4-BE49-F238E27FC236}">
                <a16:creationId xmlns:a16="http://schemas.microsoft.com/office/drawing/2014/main" id="{0B39D9A9-23CF-2E37-5617-C2D66D7DACA2}"/>
              </a:ext>
            </a:extLst>
          </p:cNvPr>
          <p:cNvSpPr txBox="1"/>
          <p:nvPr/>
        </p:nvSpPr>
        <p:spPr>
          <a:xfrm>
            <a:off x="4434024" y="2859882"/>
            <a:ext cx="1272534" cy="258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09570" hangingPunct="1"/>
            <a:r>
              <a:rPr lang="en-US" sz="1200" b="1">
                <a:latin typeface="Intel Clear Light"/>
                <a:cs typeface="Intel Clear" panose="020B0604020203020204" pitchFamily="34" charset="0"/>
              </a:rPr>
              <a:t>Adaptor card</a:t>
            </a:r>
          </a:p>
        </p:txBody>
      </p:sp>
      <p:pic>
        <p:nvPicPr>
          <p:cNvPr id="3074" name="Picture 2" descr="Lauterbach Combiprobe MIPI60-Cv2">
            <a:extLst>
              <a:ext uri="{FF2B5EF4-FFF2-40B4-BE49-F238E27FC236}">
                <a16:creationId xmlns:a16="http://schemas.microsoft.com/office/drawing/2014/main" id="{F588ED0F-4A2B-F6AE-2692-837194CA6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903" y="3608727"/>
            <a:ext cx="3878724" cy="22574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Content Placeholder 3">
            <a:extLst>
              <a:ext uri="{FF2B5EF4-FFF2-40B4-BE49-F238E27FC236}">
                <a16:creationId xmlns:a16="http://schemas.microsoft.com/office/drawing/2014/main" id="{60B15BF8-1F57-8363-EB75-A483DF3A9B3C}"/>
              </a:ext>
            </a:extLst>
          </p:cNvPr>
          <p:cNvSpPr txBox="1">
            <a:spLocks/>
          </p:cNvSpPr>
          <p:nvPr/>
        </p:nvSpPr>
        <p:spPr>
          <a:xfrm>
            <a:off x="5933554" y="1155264"/>
            <a:ext cx="5491422" cy="48614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rgbClr val="0071C5"/>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2133"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tx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91306" lvl="2" indent="0">
              <a:buNone/>
            </a:pPr>
            <a:r>
              <a:rPr lang="en-US" sz="1600">
                <a:solidFill>
                  <a:schemeClr val="bg2"/>
                </a:solidFill>
                <a:latin typeface="Intel Clear Light"/>
              </a:rPr>
              <a:t>Lauterbach(LTB) : Lauterbach Trace32 is used as the open chassis debug tool and connected via MIPI-60. The supported features are :</a:t>
            </a:r>
          </a:p>
          <a:p>
            <a:pPr marL="810419" lvl="3" indent="-285750">
              <a:spcBef>
                <a:spcPts val="600"/>
              </a:spcBef>
            </a:pPr>
            <a:r>
              <a:rPr lang="en-US" sz="1600">
                <a:solidFill>
                  <a:schemeClr val="bg2"/>
                </a:solidFill>
                <a:latin typeface="Intel Clear Light"/>
              </a:rPr>
              <a:t>Run-control</a:t>
            </a:r>
          </a:p>
          <a:p>
            <a:pPr marL="810419" lvl="3" indent="-285750">
              <a:spcBef>
                <a:spcPts val="600"/>
              </a:spcBef>
            </a:pPr>
            <a:r>
              <a:rPr lang="en-US" sz="1600">
                <a:solidFill>
                  <a:schemeClr val="bg2"/>
                </a:solidFill>
                <a:latin typeface="Intel Clear Light"/>
              </a:rPr>
              <a:t>Trace extraction and analysis</a:t>
            </a:r>
          </a:p>
          <a:p>
            <a:pPr marL="810419" lvl="3" indent="-285750">
              <a:spcBef>
                <a:spcPts val="600"/>
              </a:spcBef>
            </a:pPr>
            <a:r>
              <a:rPr lang="en-US" sz="1600">
                <a:solidFill>
                  <a:schemeClr val="bg2"/>
                </a:solidFill>
                <a:latin typeface="Intel Clear Light"/>
              </a:rPr>
              <a:t>Streaming trace via MIPI PTI (Intel Processor Trace)</a:t>
            </a:r>
          </a:p>
          <a:p>
            <a:pPr marL="810419" lvl="3" indent="-285750">
              <a:spcBef>
                <a:spcPts val="600"/>
              </a:spcBef>
            </a:pPr>
            <a:r>
              <a:rPr lang="en-US" sz="1600">
                <a:solidFill>
                  <a:schemeClr val="bg2"/>
                </a:solidFill>
                <a:latin typeface="Intel Clear Light"/>
              </a:rPr>
              <a:t>CrashLog extraction and analysis</a:t>
            </a:r>
          </a:p>
          <a:p>
            <a:pPr marL="810419" lvl="3" indent="-285750">
              <a:spcBef>
                <a:spcPts val="600"/>
              </a:spcBef>
            </a:pPr>
            <a:r>
              <a:rPr lang="en-US" sz="1600">
                <a:solidFill>
                  <a:schemeClr val="bg2"/>
                </a:solidFill>
                <a:latin typeface="Intel Clear Light"/>
              </a:rPr>
              <a:t>Custom Scripts (CScripts)</a:t>
            </a:r>
          </a:p>
        </p:txBody>
      </p:sp>
      <p:sp>
        <p:nvSpPr>
          <p:cNvPr id="12" name="Plus Sign 11">
            <a:extLst>
              <a:ext uri="{FF2B5EF4-FFF2-40B4-BE49-F238E27FC236}">
                <a16:creationId xmlns:a16="http://schemas.microsoft.com/office/drawing/2014/main" id="{C13B1DC3-2C7F-9166-BCB5-025CFD7E881C}"/>
              </a:ext>
            </a:extLst>
          </p:cNvPr>
          <p:cNvSpPr/>
          <p:nvPr/>
        </p:nvSpPr>
        <p:spPr>
          <a:xfrm>
            <a:off x="3835900" y="3511283"/>
            <a:ext cx="516385" cy="461524"/>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491499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A02E9A-275B-4A11-9551-609228E43D18}"/>
              </a:ext>
            </a:extLst>
          </p:cNvPr>
          <p:cNvSpPr txBox="1">
            <a:spLocks/>
          </p:cNvSpPr>
          <p:nvPr/>
        </p:nvSpPr>
        <p:spPr>
          <a:xfrm>
            <a:off x="391632" y="107863"/>
            <a:ext cx="1137498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3200"/>
              <a:t>MIPI60/Touch Panel Header VISA support – open chassis debug</a:t>
            </a:r>
          </a:p>
        </p:txBody>
      </p:sp>
      <p:sp>
        <p:nvSpPr>
          <p:cNvPr id="2" name="Rectangle 2">
            <a:extLst>
              <a:ext uri="{FF2B5EF4-FFF2-40B4-BE49-F238E27FC236}">
                <a16:creationId xmlns:a16="http://schemas.microsoft.com/office/drawing/2014/main" id="{0857613D-3449-3648-290C-2AC4695E92CA}"/>
              </a:ext>
            </a:extLst>
          </p:cNvPr>
          <p:cNvSpPr>
            <a:spLocks noChangeArrowheads="1"/>
          </p:cNvSpPr>
          <p:nvPr/>
        </p:nvSpPr>
        <p:spPr bwMode="auto">
          <a:xfrm>
            <a:off x="5991225" y="10599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FCBE8AA8-55B1-8576-3224-27F061092FCD}"/>
              </a:ext>
            </a:extLst>
          </p:cNvPr>
          <p:cNvSpPr txBox="1"/>
          <p:nvPr/>
        </p:nvSpPr>
        <p:spPr>
          <a:xfrm>
            <a:off x="3438525" y="6105066"/>
            <a:ext cx="8181976" cy="258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19480" lvl="3" algn="r"/>
            <a:r>
              <a:rPr lang="en-US" sz="1200" i="0" u="none" strike="noStrike">
                <a:solidFill>
                  <a:srgbClr val="525252"/>
                </a:solidFill>
                <a:effectLst/>
                <a:highlight>
                  <a:srgbClr val="FFFF00"/>
                </a:highlight>
                <a:latin typeface="Intel Clear Light" panose="020B0404020203020204" pitchFamily="34" charset="0"/>
              </a:rPr>
              <a:t>Note : (MTL_M Debug VISA cable cannot be used for VISA over THC panel connector)</a:t>
            </a:r>
            <a:r>
              <a:rPr lang="en-US" sz="1200" b="0" i="0">
                <a:solidFill>
                  <a:srgbClr val="525252"/>
                </a:solidFill>
                <a:effectLst/>
                <a:latin typeface="Intel Clear Light" panose="020B0404020203020204" pitchFamily="34" charset="0"/>
              </a:rPr>
              <a:t>​</a:t>
            </a:r>
            <a:endParaRPr lang="en-US" sz="1200">
              <a:solidFill>
                <a:schemeClr val="bg2"/>
              </a:solidFill>
              <a:cs typeface="Intel Clear" panose="020B0604020203020204" pitchFamily="34" charset="0"/>
            </a:endParaRPr>
          </a:p>
        </p:txBody>
      </p:sp>
      <p:grpSp>
        <p:nvGrpSpPr>
          <p:cNvPr id="13" name="Group 12">
            <a:extLst>
              <a:ext uri="{FF2B5EF4-FFF2-40B4-BE49-F238E27FC236}">
                <a16:creationId xmlns:a16="http://schemas.microsoft.com/office/drawing/2014/main" id="{4ED8F928-0C91-826D-5D97-44F4BAC8059E}"/>
              </a:ext>
            </a:extLst>
          </p:cNvPr>
          <p:cNvGrpSpPr/>
          <p:nvPr/>
        </p:nvGrpSpPr>
        <p:grpSpPr>
          <a:xfrm>
            <a:off x="1174972" y="1050343"/>
            <a:ext cx="10445529" cy="4931820"/>
            <a:chOff x="1174972" y="1050343"/>
            <a:chExt cx="10445529" cy="4931820"/>
          </a:xfrm>
        </p:grpSpPr>
        <p:graphicFrame>
          <p:nvGraphicFramePr>
            <p:cNvPr id="3" name="Object 2">
              <a:extLst>
                <a:ext uri="{FF2B5EF4-FFF2-40B4-BE49-F238E27FC236}">
                  <a16:creationId xmlns:a16="http://schemas.microsoft.com/office/drawing/2014/main" id="{6B7D0C8D-8798-CF46-F56F-F022E528A61D}"/>
                </a:ext>
              </a:extLst>
            </p:cNvPr>
            <p:cNvGraphicFramePr>
              <a:graphicFrameLocks noChangeAspect="1"/>
            </p:cNvGraphicFramePr>
            <p:nvPr>
              <p:extLst>
                <p:ext uri="{D42A27DB-BD31-4B8C-83A1-F6EECF244321}">
                  <p14:modId xmlns:p14="http://schemas.microsoft.com/office/powerpoint/2010/main" val="1700310751"/>
                </p:ext>
              </p:extLst>
            </p:nvPr>
          </p:nvGraphicFramePr>
          <p:xfrm>
            <a:off x="1174972" y="1050343"/>
            <a:ext cx="5541264" cy="4931820"/>
          </p:xfrm>
          <a:graphic>
            <a:graphicData uri="http://schemas.openxmlformats.org/presentationml/2006/ole">
              <mc:AlternateContent xmlns:mc="http://schemas.openxmlformats.org/markup-compatibility/2006">
                <mc:Choice xmlns:v="urn:schemas-microsoft-com:vml" Requires="v">
                  <p:oleObj name="Visio" r:id="rId3" imgW="7582122" imgH="6743897" progId="Visio.Drawing.15">
                    <p:embed/>
                  </p:oleObj>
                </mc:Choice>
                <mc:Fallback>
                  <p:oleObj name="Visio" r:id="rId3" imgW="7582122" imgH="6743897" progId="Visio.Drawing.15">
                    <p:embed/>
                    <p:pic>
                      <p:nvPicPr>
                        <p:cNvPr id="3" name="Object 2">
                          <a:extLst>
                            <a:ext uri="{FF2B5EF4-FFF2-40B4-BE49-F238E27FC236}">
                              <a16:creationId xmlns:a16="http://schemas.microsoft.com/office/drawing/2014/main" id="{6B7D0C8D-8798-CF46-F56F-F022E528A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972" y="1050343"/>
                          <a:ext cx="5541264" cy="4931820"/>
                        </a:xfrm>
                        <a:prstGeom prst="rect">
                          <a:avLst/>
                        </a:prstGeom>
                        <a:noFill/>
                      </p:spPr>
                    </p:pic>
                  </p:oleObj>
                </mc:Fallback>
              </mc:AlternateContent>
            </a:graphicData>
          </a:graphic>
        </p:graphicFrame>
        <p:sp>
          <p:nvSpPr>
            <p:cNvPr id="5" name="Rectangle: Rounded Corners 4">
              <a:extLst>
                <a:ext uri="{FF2B5EF4-FFF2-40B4-BE49-F238E27FC236}">
                  <a16:creationId xmlns:a16="http://schemas.microsoft.com/office/drawing/2014/main" id="{001A67F8-1AFC-FAA4-EE53-B09C62377E46}"/>
                </a:ext>
              </a:extLst>
            </p:cNvPr>
            <p:cNvSpPr/>
            <p:nvPr/>
          </p:nvSpPr>
          <p:spPr>
            <a:xfrm>
              <a:off x="7653528" y="3871895"/>
              <a:ext cx="3966973" cy="1708733"/>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a:solidFill>
                    <a:schemeClr val="accent1"/>
                  </a:solidFill>
                </a:rPr>
                <a:t>Observe VISA data with a logic analyzer on the MIPI60 Header</a:t>
              </a:r>
              <a:endParaRPr lang="en-US" sz="1100" b="1"/>
            </a:p>
            <a:p>
              <a:pPr algn="ctr"/>
              <a:r>
                <a:rPr lang="en-US" sz="1100"/>
                <a:t>Calibrated TLA + PCH Rework on RVP + High/Low-speed adaptor + GPIO enabled in BIOS menu.</a:t>
              </a:r>
            </a:p>
          </p:txBody>
        </p:sp>
        <p:sp>
          <p:nvSpPr>
            <p:cNvPr id="7" name="Rectangle: Rounded Corners 6">
              <a:extLst>
                <a:ext uri="{FF2B5EF4-FFF2-40B4-BE49-F238E27FC236}">
                  <a16:creationId xmlns:a16="http://schemas.microsoft.com/office/drawing/2014/main" id="{2E3D2F38-80B5-5038-08FB-193CB16A5E59}"/>
                </a:ext>
              </a:extLst>
            </p:cNvPr>
            <p:cNvSpPr/>
            <p:nvPr/>
          </p:nvSpPr>
          <p:spPr>
            <a:xfrm>
              <a:off x="7653528" y="1506045"/>
              <a:ext cx="3966973" cy="1919801"/>
            </a:xfrm>
            <a:prstGeom prst="round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a:solidFill>
                    <a:srgbClr val="6E045A"/>
                  </a:solidFill>
                </a:rPr>
                <a:t>Observe VISA data with a logic analyzer on the Touch Panel Header</a:t>
              </a:r>
            </a:p>
            <a:p>
              <a:pPr algn="ctr"/>
              <a:r>
                <a:rPr lang="en-US" sz="1100"/>
                <a:t>Calibrated TLA + THC Rework on RVP + High/Low-speed adaptor + New VISA Cable for Touch Panel + GPIO enabled in BIOS menu</a:t>
              </a:r>
            </a:p>
          </p:txBody>
        </p:sp>
        <p:sp>
          <p:nvSpPr>
            <p:cNvPr id="11" name="Right Brace 10">
              <a:extLst>
                <a:ext uri="{FF2B5EF4-FFF2-40B4-BE49-F238E27FC236}">
                  <a16:creationId xmlns:a16="http://schemas.microsoft.com/office/drawing/2014/main" id="{D026F6AB-52A4-B8E1-4F4C-D834D325966F}"/>
                </a:ext>
              </a:extLst>
            </p:cNvPr>
            <p:cNvSpPr/>
            <p:nvPr/>
          </p:nvSpPr>
          <p:spPr>
            <a:xfrm>
              <a:off x="6716236" y="3941064"/>
              <a:ext cx="937292" cy="1481323"/>
            </a:xfrm>
            <a:prstGeom prst="rightBrace">
              <a:avLst/>
            </a:prstGeom>
            <a:noFill/>
            <a:ln w="25400" cap="flat">
              <a:solidFill>
                <a:srgbClr val="00C7FD"/>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Right Brace 11">
              <a:extLst>
                <a:ext uri="{FF2B5EF4-FFF2-40B4-BE49-F238E27FC236}">
                  <a16:creationId xmlns:a16="http://schemas.microsoft.com/office/drawing/2014/main" id="{B918F107-1C3F-34A4-9122-C2D0FA4C102C}"/>
                </a:ext>
              </a:extLst>
            </p:cNvPr>
            <p:cNvSpPr/>
            <p:nvPr/>
          </p:nvSpPr>
          <p:spPr>
            <a:xfrm>
              <a:off x="6716236" y="1575214"/>
              <a:ext cx="937292" cy="1806073"/>
            </a:xfrm>
            <a:prstGeom prst="rightBrace">
              <a:avLst/>
            </a:prstGeom>
            <a:noFill/>
            <a:ln w="254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spTree>
    <p:extLst>
      <p:ext uri="{BB962C8B-B14F-4D97-AF65-F5344CB8AC3E}">
        <p14:creationId xmlns:p14="http://schemas.microsoft.com/office/powerpoint/2010/main" val="1849388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7485" y="1035447"/>
            <a:ext cx="11013015" cy="4955459"/>
          </a:xfrm>
          <a:prstGeom prst="rect">
            <a:avLst/>
          </a:prstGeom>
        </p:spPr>
        <p:txBody>
          <a:bodyPr wrap="square">
            <a:spAutoFit/>
          </a:bodyPr>
          <a:lstStyle/>
          <a:p>
            <a:pPr marL="285750" indent="-285750" defTabSz="609570" hangingPunct="1">
              <a:lnSpc>
                <a:spcPts val="1000"/>
              </a:lnSpc>
              <a:spcBef>
                <a:spcPts val="600"/>
              </a:spcBef>
              <a:spcAft>
                <a:spcPts val="600"/>
              </a:spcAft>
              <a:buFont typeface="Arial" panose="020B0604020202020204" pitchFamily="34" charset="0"/>
              <a:buChar char="•"/>
            </a:pPr>
            <a:r>
              <a:rPr lang="en-US" sz="1600">
                <a:solidFill>
                  <a:schemeClr val="bg2"/>
                </a:solidFill>
                <a:latin typeface="Intel Clear Light"/>
                <a:cs typeface="Intel Clear" panose="020B0604020203020204" pitchFamily="34" charset="0"/>
              </a:rPr>
              <a:t>MIPI60-to-LAI HS Adapter(For VISA only):</a:t>
            </a:r>
          </a:p>
          <a:p>
            <a:pPr lvl="1" defTabSz="609570">
              <a:lnSpc>
                <a:spcPts val="1000"/>
              </a:lnSpc>
              <a:spcBef>
                <a:spcPts val="600"/>
              </a:spcBef>
              <a:spcAft>
                <a:spcPts val="600"/>
              </a:spcAft>
            </a:pPr>
            <a:r>
              <a:rPr lang="en-US" sz="1600">
                <a:solidFill>
                  <a:schemeClr val="tx2"/>
                </a:solidFill>
                <a:latin typeface="Intel Clear Light"/>
                <a:hlinkClick r:id="rId3"/>
              </a:rPr>
              <a:t>https://wiki.ith.intel.com/display/PEVH/MIPI60-to-LAI+High-Speed+Adapter</a:t>
            </a:r>
            <a:r>
              <a:rPr lang="en-US" sz="1600">
                <a:latin typeface="Intel Clear Light"/>
                <a:cs typeface="Intel Clear" panose="020B0604020203020204" pitchFamily="34" charset="0"/>
              </a:rPr>
              <a:t>	</a:t>
            </a:r>
          </a:p>
          <a:p>
            <a:pPr marL="285750" indent="-285750" defTabSz="609570" hangingPunct="1">
              <a:lnSpc>
                <a:spcPts val="1000"/>
              </a:lnSpc>
              <a:spcBef>
                <a:spcPts val="600"/>
              </a:spcBef>
              <a:spcAft>
                <a:spcPts val="600"/>
              </a:spcAft>
              <a:buFont typeface="Arial" panose="020B0604020202020204" pitchFamily="34" charset="0"/>
              <a:buChar char="•"/>
            </a:pPr>
            <a:r>
              <a:rPr lang="en-US" sz="1600">
                <a:solidFill>
                  <a:schemeClr val="bg2"/>
                </a:solidFill>
                <a:latin typeface="Intel Clear Light"/>
                <a:cs typeface="Intel Clear" panose="020B0604020203020204" pitchFamily="34" charset="0"/>
              </a:rPr>
              <a:t>MIPI60 to LAI Adapter:</a:t>
            </a:r>
          </a:p>
          <a:p>
            <a:pPr defTabSz="609570" hangingPunct="1">
              <a:lnSpc>
                <a:spcPts val="1000"/>
              </a:lnSpc>
              <a:spcBef>
                <a:spcPts val="600"/>
              </a:spcBef>
              <a:spcAft>
                <a:spcPts val="600"/>
              </a:spcAft>
            </a:pPr>
            <a:r>
              <a:rPr lang="en-US" sz="1600">
                <a:latin typeface="Intel Clear Light"/>
                <a:cs typeface="Intel Clear" panose="020B0604020203020204" pitchFamily="34" charset="0"/>
                <a:hlinkClick r:id="rId4"/>
              </a:rPr>
              <a:t>https://wiki.ith.intel.com/display/PEVH/MIPI60-to-LAI+Adapter</a:t>
            </a:r>
            <a:endParaRPr lang="en-US" sz="1600">
              <a:latin typeface="Intel Clear Light"/>
              <a:cs typeface="Intel Clear" panose="020B0604020203020204" pitchFamily="34" charset="0"/>
            </a:endParaRPr>
          </a:p>
          <a:p>
            <a:pPr marL="285750" indent="-285750" defTabSz="609570" hangingPunct="1">
              <a:lnSpc>
                <a:spcPts val="1000"/>
              </a:lnSpc>
              <a:spcBef>
                <a:spcPts val="600"/>
              </a:spcBef>
              <a:spcAft>
                <a:spcPts val="600"/>
              </a:spcAft>
              <a:buFont typeface="Arial" panose="020B0604020202020204" pitchFamily="34" charset="0"/>
              <a:buChar char="•"/>
            </a:pPr>
            <a:r>
              <a:rPr lang="en-US" sz="1600">
                <a:solidFill>
                  <a:schemeClr val="bg2"/>
                </a:solidFill>
                <a:latin typeface="Intel Clear Light"/>
                <a:cs typeface="Intel Clear" panose="020B0604020203020204" pitchFamily="34" charset="0"/>
              </a:rPr>
              <a:t>LNL VISA Debug Cable:</a:t>
            </a:r>
          </a:p>
          <a:p>
            <a:pPr defTabSz="609570" hangingPunct="1">
              <a:lnSpc>
                <a:spcPts val="1000"/>
              </a:lnSpc>
              <a:spcBef>
                <a:spcPts val="600"/>
              </a:spcBef>
              <a:spcAft>
                <a:spcPts val="600"/>
              </a:spcAft>
            </a:pPr>
            <a:r>
              <a:rPr lang="en-US" sz="1600">
                <a:latin typeface="Intel Clear Light"/>
                <a:cs typeface="Intel Clear" panose="020B0604020203020204" pitchFamily="34" charset="0"/>
                <a:hlinkClick r:id="rId5"/>
              </a:rPr>
              <a:t>https://wiki.ith.intel.com/display/PEVH/LNL+VISA+Debug+Cable</a:t>
            </a:r>
            <a:endParaRPr lang="en-US" sz="1600">
              <a:latin typeface="Intel Clear Light"/>
              <a:cs typeface="Intel Clear" panose="020B0604020203020204" pitchFamily="34" charset="0"/>
            </a:endParaRPr>
          </a:p>
          <a:p>
            <a:pPr>
              <a:lnSpc>
                <a:spcPts val="1000"/>
              </a:lnSpc>
              <a:spcBef>
                <a:spcPts val="0"/>
              </a:spcBef>
              <a:spcAft>
                <a:spcPts val="600"/>
              </a:spcAft>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285750" indent="-28575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Lauterbach Tools and License details :</a:t>
            </a:r>
          </a:p>
          <a:p>
            <a:pPr lvl="8">
              <a:lnSpc>
                <a:spcPts val="1000"/>
              </a:lnSpc>
              <a:spcBef>
                <a:spcPts val="0"/>
              </a:spcBef>
              <a:spcAft>
                <a:spcPts val="600"/>
              </a:spcAft>
            </a:pPr>
            <a:r>
              <a:rPr lang="en-US" sz="16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6">
                  <a:extLst>
                    <a:ext uri="{A12FA001-AC4F-418D-AE19-62706E023703}">
                      <ahyp:hlinkClr xmlns:ahyp="http://schemas.microsoft.com/office/drawing/2018/hyperlinkcolor" val="tx"/>
                    </a:ext>
                  </a:extLst>
                </a:hlinkClick>
              </a:rPr>
              <a:t>https://sharepoint.amr.ith.intel.com/sites/VTG/VTG TPV Enabling/External  TPV Information/Lauterbach/Ordering and Pricing</a:t>
            </a:r>
            <a:endParaRPr lang="en-US" sz="16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000"/>
              </a:lnSpc>
              <a:spcBef>
                <a:spcPts val="0"/>
              </a:spcBef>
              <a:spcAft>
                <a:spcPts val="600"/>
              </a:spcAft>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Intel® Silicon View Technology Closed Chassis Adapter (also known as SVTCCA or BSSB) from below given link : </a:t>
            </a:r>
          </a:p>
          <a:p>
            <a:pPr lvl="4">
              <a:lnSpc>
                <a:spcPts val="1000"/>
              </a:lnSpc>
              <a:spcBef>
                <a:spcPts val="0"/>
              </a:spcBef>
              <a:spcAft>
                <a:spcPts val="600"/>
              </a:spcAft>
            </a:pPr>
            <a:r>
              <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7">
                  <a:extLst>
                    <a:ext uri="{A12FA001-AC4F-418D-AE19-62706E023703}">
                      <ahyp:hlinkClr xmlns:ahyp="http://schemas.microsoft.com/office/drawing/2018/hyperlinkcolor" val="tx"/>
                    </a:ext>
                  </a:extLst>
                </a:hlinkClick>
              </a:rPr>
              <a:t>https://designintools.intel.com/ProductDetails.asp?ProductCode=ITPXDPSVT</a:t>
            </a:r>
            <a:endPar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pPr lvl="4">
              <a:lnSpc>
                <a:spcPts val="1000"/>
              </a:lnSpc>
              <a:spcBef>
                <a:spcPts val="0"/>
              </a:spcBef>
              <a:spcAft>
                <a:spcPts val="600"/>
              </a:spcAft>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Closed Chassis Debug Technologies (BSSB, DbC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etc</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t>
            </a:r>
          </a:p>
          <a:p>
            <a:pPr>
              <a:lnSpc>
                <a:spcPts val="1000"/>
              </a:lnSpc>
              <a:spcBef>
                <a:spcPts val="0"/>
              </a:spcBef>
              <a:spcAft>
                <a:spcPts val="600"/>
              </a:spcAft>
            </a:pPr>
            <a:r>
              <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8">
                  <a:extLst>
                    <a:ext uri="{A12FA001-AC4F-418D-AE19-62706E023703}">
                      <ahyp:hlinkClr xmlns:ahyp="http://schemas.microsoft.com/office/drawing/2018/hyperlinkcolor" val="tx"/>
                    </a:ext>
                  </a:extLst>
                </a:hlinkClick>
              </a:rPr>
              <a:t>https://securewiki.ith.intel.com/display/ccd/CCD+Technologies</a:t>
            </a:r>
            <a:endPar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000"/>
              </a:lnSpc>
              <a:spcBef>
                <a:spcPts val="0"/>
              </a:spcBef>
              <a:spcAft>
                <a:spcPts val="600"/>
              </a:spcAft>
            </a:pPr>
            <a:endParaRPr lang="en-US" sz="1600"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MIPI60 Lauterbach Connector and interface details</a:t>
            </a:r>
            <a:endParaRPr lang="en-US" sz="1600"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000"/>
              </a:lnSpc>
              <a:spcBef>
                <a:spcPts val="0"/>
              </a:spcBef>
              <a:spcAft>
                <a:spcPts val="600"/>
              </a:spcAft>
            </a:pPr>
            <a:r>
              <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9">
                  <a:extLst>
                    <a:ext uri="{A12FA001-AC4F-418D-AE19-62706E023703}">
                      <ahyp:hlinkClr xmlns:ahyp="http://schemas.microsoft.com/office/drawing/2018/hyperlinkcolor" val="tx"/>
                    </a:ext>
                  </a:extLst>
                </a:hlinkClick>
              </a:rPr>
              <a:t>http://goto/IntelDPS</a:t>
            </a:r>
            <a:endPar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000"/>
              </a:lnSpc>
              <a:spcBef>
                <a:spcPts val="0"/>
              </a:spcBef>
              <a:spcAft>
                <a:spcPts val="600"/>
              </a:spcAft>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lnSpc>
                <a:spcPts val="1000"/>
              </a:lnSpc>
              <a:spcBef>
                <a:spcPts val="0"/>
              </a:spcBef>
              <a:spcAft>
                <a:spcPts val="600"/>
              </a:spcAft>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Lauterbach details</a:t>
            </a:r>
          </a:p>
          <a:p>
            <a:pPr>
              <a:lnSpc>
                <a:spcPts val="1000"/>
              </a:lnSpc>
              <a:spcBef>
                <a:spcPts val="0"/>
              </a:spcBef>
              <a:spcAft>
                <a:spcPts val="600"/>
              </a:spcAft>
            </a:pPr>
            <a:r>
              <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10">
                  <a:extLst>
                    <a:ext uri="{A12FA001-AC4F-418D-AE19-62706E023703}">
                      <ahyp:hlinkClr xmlns:ahyp="http://schemas.microsoft.com/office/drawing/2018/hyperlinkcolor" val="tx"/>
                    </a:ext>
                  </a:extLst>
                </a:hlinkClick>
              </a:rPr>
              <a:t>http://goto/lauterbachpricing</a:t>
            </a:r>
            <a:endParaRPr lang="en-US" sz="16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nSpc>
                <a:spcPts val="1200"/>
              </a:lnSpc>
              <a:spcBef>
                <a:spcPts val="0"/>
              </a:spcBef>
            </a:pP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5" name="Title 1">
            <a:extLst>
              <a:ext uri="{FF2B5EF4-FFF2-40B4-BE49-F238E27FC236}">
                <a16:creationId xmlns:a16="http://schemas.microsoft.com/office/drawing/2014/main" id="{2AC7B449-9C67-4968-A385-43C56BDED87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Additional Tools and Cables</a:t>
            </a:r>
          </a:p>
        </p:txBody>
      </p:sp>
    </p:spTree>
    <p:extLst>
      <p:ext uri="{BB962C8B-B14F-4D97-AF65-F5344CB8AC3E}">
        <p14:creationId xmlns:p14="http://schemas.microsoft.com/office/powerpoint/2010/main" val="648375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lnSpc>
                <a:spcPct val="80000"/>
              </a:lnSpc>
            </a:pPr>
            <a:r>
              <a:rPr lang="en-US" sz="4800" b="1"/>
              <a:t>High Level RVP Overview </a:t>
            </a:r>
          </a:p>
        </p:txBody>
      </p:sp>
      <p:sp>
        <p:nvSpPr>
          <p:cNvPr id="3" name="TextBox 2">
            <a:extLst>
              <a:ext uri="{FF2B5EF4-FFF2-40B4-BE49-F238E27FC236}">
                <a16:creationId xmlns:a16="http://schemas.microsoft.com/office/drawing/2014/main" id="{AF1BCB3B-2617-60A8-C335-64BB9EDFC414}"/>
              </a:ext>
            </a:extLst>
          </p:cNvPr>
          <p:cNvSpPr txBox="1"/>
          <p:nvPr/>
        </p:nvSpPr>
        <p:spPr>
          <a:xfrm>
            <a:off x="7579701" y="6046838"/>
            <a:ext cx="400269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a:solidFill>
                  <a:schemeClr val="tx2"/>
                </a:solidFill>
              </a:defRPr>
            </a:lvl1pPr>
          </a:lstStyle>
          <a:p>
            <a:r>
              <a:rPr lang="en-US"/>
              <a:t>Ismail Sherif, Khader Shareef</a:t>
            </a:r>
          </a:p>
        </p:txBody>
      </p:sp>
    </p:spTree>
    <p:extLst>
      <p:ext uri="{BB962C8B-B14F-4D97-AF65-F5344CB8AC3E}">
        <p14:creationId xmlns:p14="http://schemas.microsoft.com/office/powerpoint/2010/main" val="14352399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p:cNvSpPr txBox="1">
            <a:spLocks/>
          </p:cNvSpPr>
          <p:nvPr/>
        </p:nvSpPr>
        <p:spPr>
          <a:xfrm>
            <a:off x="396374" y="968427"/>
            <a:ext cx="11224126" cy="5368951"/>
          </a:xfrm>
          <a:prstGeom prst="rect">
            <a:avLst/>
          </a:prstGeom>
        </p:spPr>
        <p:txBody>
          <a:bodyPr/>
          <a:lstStyle>
            <a:lvl1pPr marL="225425" indent="-225425" algn="l" rtl="0" eaLnBrk="0" fontAlgn="base" hangingPunct="0">
              <a:spcBef>
                <a:spcPct val="20000"/>
              </a:spcBef>
              <a:spcAft>
                <a:spcPct val="0"/>
              </a:spcAft>
              <a:buSzPct val="130000"/>
              <a:buChar char="•"/>
              <a:defRPr sz="2400">
                <a:solidFill>
                  <a:srgbClr val="333333"/>
                </a:solidFill>
                <a:latin typeface="+mn-lt"/>
                <a:ea typeface="+mn-ea"/>
                <a:cs typeface="+mn-cs"/>
              </a:defRPr>
            </a:lvl1pPr>
            <a:lvl2pPr marL="576263" indent="-236538" algn="l" rtl="0" eaLnBrk="0" fontAlgn="base" hangingPunct="0">
              <a:spcBef>
                <a:spcPct val="20000"/>
              </a:spcBef>
              <a:spcAft>
                <a:spcPct val="0"/>
              </a:spcAft>
              <a:buSzPct val="130000"/>
              <a:buFont typeface="Verdana" pitchFamily="34" charset="0"/>
              <a:buChar char="–"/>
              <a:defRPr sz="2000">
                <a:solidFill>
                  <a:srgbClr val="333333"/>
                </a:solidFill>
                <a:latin typeface="+mn-lt"/>
                <a:cs typeface="+mn-cs"/>
              </a:defRPr>
            </a:lvl2pPr>
            <a:lvl3pPr marL="914400" indent="-223838" algn="l" rtl="0" eaLnBrk="0" fontAlgn="base" hangingPunct="0">
              <a:spcBef>
                <a:spcPct val="20000"/>
              </a:spcBef>
              <a:spcAft>
                <a:spcPct val="0"/>
              </a:spcAft>
              <a:buSzPct val="130000"/>
              <a:buFont typeface="Verdana" pitchFamily="34" charset="0"/>
              <a:buChar char="&gt;"/>
              <a:defRPr sz="2400">
                <a:solidFill>
                  <a:srgbClr val="333333"/>
                </a:solidFill>
                <a:latin typeface="+mn-lt"/>
                <a:cs typeface="+mn-cs"/>
              </a:defRPr>
            </a:lvl3pPr>
            <a:lvl4pPr marL="1196975" indent="-168275" algn="l" rtl="0" eaLnBrk="0" fontAlgn="base" hangingPunct="0">
              <a:spcBef>
                <a:spcPct val="20000"/>
              </a:spcBef>
              <a:spcAft>
                <a:spcPct val="0"/>
              </a:spcAft>
              <a:buSzPct val="130000"/>
              <a:buFont typeface="Times" pitchFamily="18" charset="0"/>
              <a:buChar char="•"/>
              <a:defRPr sz="1600">
                <a:solidFill>
                  <a:srgbClr val="333333"/>
                </a:solidFill>
                <a:latin typeface="+mn-lt"/>
                <a:cs typeface="+mn-cs"/>
              </a:defRPr>
            </a:lvl4pPr>
            <a:lvl5pPr marL="1546225" indent="-234950" algn="l" rtl="0" eaLnBrk="0" fontAlgn="base" hangingPunct="0">
              <a:spcBef>
                <a:spcPct val="20000"/>
              </a:spcBef>
              <a:spcAft>
                <a:spcPct val="0"/>
              </a:spcAft>
              <a:buSzPct val="130000"/>
              <a:buFont typeface="Wingdings" pitchFamily="2" charset="2"/>
              <a:buChar char="ü"/>
              <a:defRPr sz="1400">
                <a:solidFill>
                  <a:srgbClr val="333333"/>
                </a:solidFill>
                <a:latin typeface="+mn-lt"/>
                <a:cs typeface="+mn-cs"/>
              </a:defRPr>
            </a:lvl5pPr>
            <a:lvl6pPr marL="20034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6pPr>
            <a:lvl7pPr marL="24606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7pPr>
            <a:lvl8pPr marL="29178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8pPr>
            <a:lvl9pPr marL="33750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9pPr>
          </a:lstStyle>
          <a:p>
            <a:pPr marL="753523" lvl="1" indent="-285750">
              <a:spcBef>
                <a:spcPts val="600"/>
              </a:spcBef>
              <a:spcAft>
                <a:spcPts val="600"/>
              </a:spcAft>
              <a:buFont typeface="Wingdings" panose="05000000000000000000" pitchFamily="2" charset="2"/>
              <a:buChar char="§"/>
            </a:pPr>
            <a:r>
              <a:rPr lang="en-US" sz="1800">
                <a:solidFill>
                  <a:schemeClr val="bg2"/>
                </a:solidFill>
                <a:cs typeface="Intel Clear" panose="020B0604020203020204" pitchFamily="34" charset="0"/>
              </a:rPr>
              <a:t>PTL-UH RVP Supports  SINAI2 connector (Merged AVMC + SINAI) for Margining customers.</a:t>
            </a:r>
          </a:p>
          <a:p>
            <a:pPr marL="753523" lvl="1" indent="-285750">
              <a:spcBef>
                <a:spcPts val="600"/>
              </a:spcBef>
              <a:spcAft>
                <a:spcPts val="600"/>
              </a:spcAft>
              <a:buFont typeface="Wingdings" panose="05000000000000000000" pitchFamily="2" charset="2"/>
              <a:buChar char="§"/>
            </a:pPr>
            <a:r>
              <a:rPr lang="en-US" sz="1800">
                <a:solidFill>
                  <a:schemeClr val="bg2"/>
                </a:solidFill>
                <a:cs typeface="Intel Clear" panose="020B0604020203020204" pitchFamily="34" charset="0"/>
              </a:rPr>
              <a:t>PTL also supports </a:t>
            </a:r>
            <a:r>
              <a:rPr lang="en-US" sz="1800" err="1">
                <a:solidFill>
                  <a:schemeClr val="bg2"/>
                </a:solidFill>
                <a:cs typeface="Intel Clear" panose="020B0604020203020204" pitchFamily="34" charset="0"/>
              </a:rPr>
              <a:t>Nevo</a:t>
            </a:r>
            <a:r>
              <a:rPr lang="en-US" sz="1800">
                <a:solidFill>
                  <a:schemeClr val="bg2"/>
                </a:solidFill>
                <a:cs typeface="Intel Clear" panose="020B0604020203020204" pitchFamily="34" charset="0"/>
              </a:rPr>
              <a:t> ( which is the Low-Cost SINAI) Low-cost version of Sinai2 - Full compatibility to Sinai2 drivers, SW and automation. For SINAI &amp; audio connectors concurrent usage, please make sure to use cable solution for SINAI. </a:t>
            </a:r>
          </a:p>
          <a:p>
            <a:pPr marL="457189" indent="-457189">
              <a:spcBef>
                <a:spcPts val="600"/>
              </a:spcBef>
              <a:spcAft>
                <a:spcPts val="600"/>
              </a:spcAft>
              <a:buFont typeface="+mj-lt"/>
              <a:buAutoNum type="arabicPeriod"/>
            </a:pPr>
            <a:endParaRPr lang="en-US" sz="1867">
              <a:solidFill>
                <a:schemeClr val="bg2"/>
              </a:solidFill>
              <a:cs typeface="Intel Clear" panose="020B0604020203020204" pitchFamily="34" charset="0"/>
            </a:endParaRPr>
          </a:p>
          <a:p>
            <a:pPr>
              <a:spcBef>
                <a:spcPts val="600"/>
              </a:spcBef>
              <a:spcAft>
                <a:spcPts val="600"/>
              </a:spcAft>
            </a:pPr>
            <a:endParaRPr lang="en-US" sz="1600">
              <a:solidFill>
                <a:schemeClr val="bg2"/>
              </a:solidFill>
            </a:endParaRPr>
          </a:p>
          <a:p>
            <a:pPr>
              <a:spcBef>
                <a:spcPts val="600"/>
              </a:spcBef>
              <a:spcAft>
                <a:spcPts val="600"/>
              </a:spcAft>
            </a:pPr>
            <a:endParaRPr lang="en-US" sz="1600">
              <a:solidFill>
                <a:schemeClr val="bg2"/>
              </a:solidFill>
            </a:endParaRPr>
          </a:p>
          <a:p>
            <a:pPr marL="0" indent="0">
              <a:lnSpc>
                <a:spcPct val="100000"/>
              </a:lnSpc>
              <a:spcBef>
                <a:spcPts val="600"/>
              </a:spcBef>
              <a:spcAft>
                <a:spcPts val="600"/>
              </a:spcAft>
              <a:buNone/>
            </a:pPr>
            <a:endParaRPr lang="en-US" sz="2133">
              <a:solidFill>
                <a:schemeClr val="bg2"/>
              </a:solidFill>
            </a:endParaRPr>
          </a:p>
          <a:p>
            <a:pPr>
              <a:lnSpc>
                <a:spcPct val="100000"/>
              </a:lnSpc>
              <a:spcBef>
                <a:spcPts val="600"/>
              </a:spcBef>
              <a:spcAft>
                <a:spcPts val="600"/>
              </a:spcAft>
              <a:buClrTx/>
              <a:buFontTx/>
              <a:buChar char="•"/>
            </a:pPr>
            <a:endParaRPr lang="en-US" sz="2133">
              <a:solidFill>
                <a:schemeClr val="bg2"/>
              </a:solidFill>
            </a:endParaRPr>
          </a:p>
          <a:p>
            <a:pPr>
              <a:lnSpc>
                <a:spcPct val="100000"/>
              </a:lnSpc>
              <a:spcBef>
                <a:spcPts val="600"/>
              </a:spcBef>
              <a:spcAft>
                <a:spcPts val="600"/>
              </a:spcAft>
              <a:buClrTx/>
              <a:buFontTx/>
              <a:buChar char="•"/>
            </a:pPr>
            <a:endParaRPr lang="en-US" sz="1867">
              <a:solidFill>
                <a:schemeClr val="bg2"/>
              </a:solidFill>
            </a:endParaRPr>
          </a:p>
          <a:p>
            <a:pPr>
              <a:lnSpc>
                <a:spcPct val="100000"/>
              </a:lnSpc>
              <a:spcBef>
                <a:spcPts val="600"/>
              </a:spcBef>
              <a:spcAft>
                <a:spcPts val="600"/>
              </a:spcAft>
              <a:buClrTx/>
              <a:buFontTx/>
              <a:buChar char="•"/>
            </a:pPr>
            <a:endParaRPr lang="en-US" sz="1867">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761164874"/>
              </p:ext>
            </p:extLst>
          </p:nvPr>
        </p:nvGraphicFramePr>
        <p:xfrm>
          <a:off x="7003497" y="3189996"/>
          <a:ext cx="4061425" cy="926582"/>
        </p:xfrm>
        <a:graphic>
          <a:graphicData uri="http://schemas.openxmlformats.org/drawingml/2006/table">
            <a:tbl>
              <a:tblPr firstRow="1" firstCol="1" bandRow="1"/>
              <a:tblGrid>
                <a:gridCol w="1539418">
                  <a:extLst>
                    <a:ext uri="{9D8B030D-6E8A-4147-A177-3AD203B41FA5}">
                      <a16:colId xmlns:a16="http://schemas.microsoft.com/office/drawing/2014/main" val="20000"/>
                    </a:ext>
                  </a:extLst>
                </a:gridCol>
                <a:gridCol w="2522007">
                  <a:extLst>
                    <a:ext uri="{9D8B030D-6E8A-4147-A177-3AD203B41FA5}">
                      <a16:colId xmlns:a16="http://schemas.microsoft.com/office/drawing/2014/main" val="20001"/>
                    </a:ext>
                  </a:extLst>
                </a:gridCol>
              </a:tblGrid>
              <a:tr h="463291">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Assembly 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463291">
                <a:tc>
                  <a:txBody>
                    <a:bodyPr/>
                    <a:lstStyle/>
                    <a:p>
                      <a:pPr algn="ctr" rtl="0" fontAlgn="ctr"/>
                      <a:r>
                        <a:rPr lang="en-US" sz="1400" kern="1200" baseline="0">
                          <a:solidFill>
                            <a:schemeClr val="bg2"/>
                          </a:solidFill>
                          <a:latin typeface="+mn-lt"/>
                          <a:ea typeface="+mn-ea"/>
                          <a:cs typeface="Intel Clear" panose="020B0604020203020204" pitchFamily="34" charset="0"/>
                        </a:rPr>
                        <a:t>H90193-001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400" kern="1200" baseline="0">
                          <a:solidFill>
                            <a:schemeClr val="bg2"/>
                          </a:solidFill>
                          <a:latin typeface="+mn-lt"/>
                          <a:ea typeface="+mn-ea"/>
                          <a:cs typeface="Intel Clear" panose="020B0604020203020204" pitchFamily="34" charset="0"/>
                        </a:rPr>
                        <a:t>NEVO KIT A602-2420</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32222175"/>
              </p:ext>
            </p:extLst>
          </p:nvPr>
        </p:nvGraphicFramePr>
        <p:xfrm>
          <a:off x="7003497" y="2490087"/>
          <a:ext cx="4061425" cy="669616"/>
        </p:xfrm>
        <a:graphic>
          <a:graphicData uri="http://schemas.openxmlformats.org/drawingml/2006/table">
            <a:tbl>
              <a:tblPr firstRow="1" firstCol="1" bandRow="1"/>
              <a:tblGrid>
                <a:gridCol w="1537044">
                  <a:extLst>
                    <a:ext uri="{9D8B030D-6E8A-4147-A177-3AD203B41FA5}">
                      <a16:colId xmlns:a16="http://schemas.microsoft.com/office/drawing/2014/main" val="20000"/>
                    </a:ext>
                  </a:extLst>
                </a:gridCol>
                <a:gridCol w="2524381">
                  <a:extLst>
                    <a:ext uri="{9D8B030D-6E8A-4147-A177-3AD203B41FA5}">
                      <a16:colId xmlns:a16="http://schemas.microsoft.com/office/drawing/2014/main" val="20001"/>
                    </a:ext>
                  </a:extLst>
                </a:gridCol>
              </a:tblGrid>
              <a:tr h="334808">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Connector 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34808">
                <a:tc>
                  <a:txBody>
                    <a:bodyPr/>
                    <a:lstStyle/>
                    <a:p>
                      <a:pPr algn="ctr" rtl="0" fontAlgn="ctr"/>
                      <a:r>
                        <a:rPr lang="en-US" sz="1300" b="0" i="0" u="none" strike="noStrike" kern="1200" cap="none" spc="0" baseline="0">
                          <a:solidFill>
                            <a:schemeClr val="bg2"/>
                          </a:solidFill>
                          <a:uFillTx/>
                          <a:latin typeface="+mn-lt"/>
                          <a:ea typeface="+mn-ea"/>
                          <a:cs typeface="Intel Clear" panose="020B0604020203020204" pitchFamily="34" charset="0"/>
                          <a:sym typeface="Intel Clear"/>
                        </a:rPr>
                        <a:t>D10221-001</a:t>
                      </a:r>
                      <a:r>
                        <a:rPr lang="en-US" sz="1400">
                          <a:solidFill>
                            <a:schemeClr val="bg2"/>
                          </a:solidFill>
                        </a:rPr>
                        <a:t> </a:t>
                      </a:r>
                      <a:endParaRPr lang="en-US" sz="1300" kern="1200" baseline="0">
                        <a:solidFill>
                          <a:schemeClr val="bg2"/>
                        </a:solidFill>
                        <a:latin typeface="+mn-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300" kern="1200" baseline="0">
                          <a:solidFill>
                            <a:schemeClr val="bg2"/>
                          </a:solidFill>
                          <a:latin typeface="+mn-lt"/>
                          <a:ea typeface="+mn-ea"/>
                          <a:cs typeface="Intel Clear" panose="020B0604020203020204" pitchFamily="34" charset="0"/>
                        </a:rPr>
                        <a:t>CONN,MISC,100 P,SM 5MM</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itle 1">
            <a:extLst>
              <a:ext uri="{FF2B5EF4-FFF2-40B4-BE49-F238E27FC236}">
                <a16:creationId xmlns:a16="http://schemas.microsoft.com/office/drawing/2014/main" id="{E72748CF-EA1D-4D31-A3AC-1F49E86CA838}"/>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SINAI2/NEVO connector </a:t>
            </a:r>
          </a:p>
        </p:txBody>
      </p:sp>
      <p:pic>
        <p:nvPicPr>
          <p:cNvPr id="3" name="Picture 2">
            <a:extLst>
              <a:ext uri="{FF2B5EF4-FFF2-40B4-BE49-F238E27FC236}">
                <a16:creationId xmlns:a16="http://schemas.microsoft.com/office/drawing/2014/main" id="{BB2B6948-410E-3400-57DE-A53AE62C2897}"/>
              </a:ext>
            </a:extLst>
          </p:cNvPr>
          <p:cNvPicPr>
            <a:picLocks noChangeAspect="1"/>
          </p:cNvPicPr>
          <p:nvPr/>
        </p:nvPicPr>
        <p:blipFill>
          <a:blip r:embed="rId2"/>
          <a:stretch>
            <a:fillRect/>
          </a:stretch>
        </p:blipFill>
        <p:spPr>
          <a:xfrm>
            <a:off x="1260693" y="2365444"/>
            <a:ext cx="4507062" cy="3833539"/>
          </a:xfrm>
          <a:prstGeom prst="rect">
            <a:avLst/>
          </a:prstGeom>
          <a:ln>
            <a:solidFill>
              <a:schemeClr val="tx1"/>
            </a:solidFill>
          </a:ln>
        </p:spPr>
      </p:pic>
    </p:spTree>
    <p:extLst>
      <p:ext uri="{BB962C8B-B14F-4D97-AF65-F5344CB8AC3E}">
        <p14:creationId xmlns:p14="http://schemas.microsoft.com/office/powerpoint/2010/main" val="17044212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p:cNvSpPr txBox="1">
            <a:spLocks/>
          </p:cNvSpPr>
          <p:nvPr/>
        </p:nvSpPr>
        <p:spPr>
          <a:xfrm>
            <a:off x="325353" y="268414"/>
            <a:ext cx="11365202" cy="6100197"/>
          </a:xfrm>
          <a:prstGeom prst="rect">
            <a:avLst/>
          </a:prstGeom>
        </p:spPr>
        <p:txBody>
          <a:bodyPr/>
          <a:lstStyle>
            <a:lvl1pPr marL="225425" indent="-225425" algn="l" rtl="0" eaLnBrk="0" fontAlgn="base" hangingPunct="0">
              <a:spcBef>
                <a:spcPct val="20000"/>
              </a:spcBef>
              <a:spcAft>
                <a:spcPct val="0"/>
              </a:spcAft>
              <a:buSzPct val="130000"/>
              <a:buChar char="•"/>
              <a:defRPr sz="2400">
                <a:solidFill>
                  <a:srgbClr val="333333"/>
                </a:solidFill>
                <a:latin typeface="+mn-lt"/>
                <a:ea typeface="+mn-ea"/>
                <a:cs typeface="+mn-cs"/>
              </a:defRPr>
            </a:lvl1pPr>
            <a:lvl2pPr marL="576263" indent="-236538" algn="l" rtl="0" eaLnBrk="0" fontAlgn="base" hangingPunct="0">
              <a:spcBef>
                <a:spcPct val="20000"/>
              </a:spcBef>
              <a:spcAft>
                <a:spcPct val="0"/>
              </a:spcAft>
              <a:buSzPct val="130000"/>
              <a:buFont typeface="Verdana" pitchFamily="34" charset="0"/>
              <a:buChar char="–"/>
              <a:defRPr sz="2000">
                <a:solidFill>
                  <a:srgbClr val="333333"/>
                </a:solidFill>
                <a:latin typeface="+mn-lt"/>
                <a:cs typeface="+mn-cs"/>
              </a:defRPr>
            </a:lvl2pPr>
            <a:lvl3pPr marL="914400" indent="-223838" algn="l" rtl="0" eaLnBrk="0" fontAlgn="base" hangingPunct="0">
              <a:spcBef>
                <a:spcPct val="20000"/>
              </a:spcBef>
              <a:spcAft>
                <a:spcPct val="0"/>
              </a:spcAft>
              <a:buSzPct val="130000"/>
              <a:buFont typeface="Verdana" pitchFamily="34" charset="0"/>
              <a:buChar char="&gt;"/>
              <a:defRPr sz="2400">
                <a:solidFill>
                  <a:srgbClr val="333333"/>
                </a:solidFill>
                <a:latin typeface="+mn-lt"/>
                <a:cs typeface="+mn-cs"/>
              </a:defRPr>
            </a:lvl3pPr>
            <a:lvl4pPr marL="1196975" indent="-168275" algn="l" rtl="0" eaLnBrk="0" fontAlgn="base" hangingPunct="0">
              <a:spcBef>
                <a:spcPct val="20000"/>
              </a:spcBef>
              <a:spcAft>
                <a:spcPct val="0"/>
              </a:spcAft>
              <a:buSzPct val="130000"/>
              <a:buFont typeface="Times" pitchFamily="18" charset="0"/>
              <a:buChar char="•"/>
              <a:defRPr sz="1600">
                <a:solidFill>
                  <a:srgbClr val="333333"/>
                </a:solidFill>
                <a:latin typeface="+mn-lt"/>
                <a:cs typeface="+mn-cs"/>
              </a:defRPr>
            </a:lvl4pPr>
            <a:lvl5pPr marL="1546225" indent="-234950" algn="l" rtl="0" eaLnBrk="0" fontAlgn="base" hangingPunct="0">
              <a:spcBef>
                <a:spcPct val="20000"/>
              </a:spcBef>
              <a:spcAft>
                <a:spcPct val="0"/>
              </a:spcAft>
              <a:buSzPct val="130000"/>
              <a:buFont typeface="Wingdings" pitchFamily="2" charset="2"/>
              <a:buChar char="ü"/>
              <a:defRPr sz="1400">
                <a:solidFill>
                  <a:srgbClr val="333333"/>
                </a:solidFill>
                <a:latin typeface="+mn-lt"/>
                <a:cs typeface="+mn-cs"/>
              </a:defRPr>
            </a:lvl5pPr>
            <a:lvl6pPr marL="20034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6pPr>
            <a:lvl7pPr marL="24606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7pPr>
            <a:lvl8pPr marL="29178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8pPr>
            <a:lvl9pPr marL="33750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9pPr>
          </a:lstStyle>
          <a:p>
            <a:pPr>
              <a:buFont typeface="Wingdings" panose="05000000000000000000" pitchFamily="2" charset="2"/>
              <a:buChar char="q"/>
            </a:pPr>
            <a:r>
              <a:rPr lang="en-US" sz="1800" b="1">
                <a:solidFill>
                  <a:schemeClr val="bg2"/>
                </a:solidFill>
                <a:cs typeface="Intel Clear" panose="020B0604020203020204" pitchFamily="34" charset="0"/>
              </a:rPr>
              <a:t>BOX STRESS TOOL (BST)</a:t>
            </a:r>
            <a:endParaRPr lang="en-US" sz="1800">
              <a:solidFill>
                <a:schemeClr val="bg2"/>
              </a:solidFill>
              <a:cs typeface="Intel Clear" panose="020B0604020203020204" pitchFamily="34" charset="0"/>
            </a:endParaRPr>
          </a:p>
          <a:p>
            <a:pPr marL="848763" lvl="1" indent="-380990">
              <a:buFont typeface="Courier New" panose="02070309020205020404" pitchFamily="49" charset="0"/>
              <a:buChar char="o"/>
            </a:pPr>
            <a:endParaRPr lang="en-US" sz="1800">
              <a:solidFill>
                <a:schemeClr val="bg2"/>
              </a:solidFill>
              <a:cs typeface="Intel Clear" panose="020B0604020203020204" pitchFamily="34" charset="0"/>
            </a:endParaRPr>
          </a:p>
          <a:p>
            <a:pPr marL="848763" lvl="1" indent="-380990">
              <a:buFont typeface="Wingdings" panose="05000000000000000000" pitchFamily="2" charset="2"/>
              <a:buChar char="§"/>
            </a:pPr>
            <a:r>
              <a:rPr lang="en-US" sz="1800">
                <a:solidFill>
                  <a:schemeClr val="bg2"/>
                </a:solidFill>
                <a:cs typeface="Intel Clear" panose="020B0604020203020204" pitchFamily="34" charset="0"/>
              </a:rPr>
              <a:t>BST is an AIO integrated solution used for Voltage measurements, Voltage</a:t>
            </a:r>
            <a:br>
              <a:rPr lang="en-US" sz="1800">
                <a:solidFill>
                  <a:schemeClr val="bg2"/>
                </a:solidFill>
                <a:cs typeface="Intel Clear" panose="020B0604020203020204" pitchFamily="34" charset="0"/>
              </a:rPr>
            </a:br>
            <a:r>
              <a:rPr lang="en-US" sz="1800">
                <a:solidFill>
                  <a:schemeClr val="bg2"/>
                </a:solidFill>
                <a:cs typeface="Intel Clear" panose="020B0604020203020204" pitchFamily="34" charset="0"/>
              </a:rPr>
              <a:t>drive/margining, GPIO's manipulations, I2C master controller and Thermal Diodes measurements</a:t>
            </a:r>
            <a:br>
              <a:rPr lang="en-US" sz="1800">
                <a:solidFill>
                  <a:schemeClr val="bg2"/>
                </a:solidFill>
                <a:cs typeface="Intel Clear" panose="020B0604020203020204" pitchFamily="34" charset="0"/>
              </a:rPr>
            </a:br>
            <a:r>
              <a:rPr lang="en-US" sz="1800">
                <a:solidFill>
                  <a:schemeClr val="bg2"/>
                </a:solidFill>
                <a:cs typeface="Intel Clear" panose="020B0604020203020204" pitchFamily="34" charset="0"/>
              </a:rPr>
              <a:t>capabilities. </a:t>
            </a:r>
          </a:p>
          <a:p>
            <a:pPr marL="848763" lvl="1" indent="-380990">
              <a:buFont typeface="Wingdings" panose="05000000000000000000" pitchFamily="2" charset="2"/>
              <a:buChar char="§"/>
            </a:pPr>
            <a:r>
              <a:rPr lang="en-US" sz="1800">
                <a:solidFill>
                  <a:schemeClr val="bg2"/>
                </a:solidFill>
                <a:cs typeface="Intel Clear" panose="020B0604020203020204" pitchFamily="34" charset="0"/>
              </a:rPr>
              <a:t>BST hooks on to RVP 100pin </a:t>
            </a:r>
            <a:r>
              <a:rPr lang="en-US" sz="1800" err="1">
                <a:solidFill>
                  <a:schemeClr val="bg2"/>
                </a:solidFill>
                <a:cs typeface="Intel Clear" panose="020B0604020203020204" pitchFamily="34" charset="0"/>
              </a:rPr>
              <a:t>Nevo</a:t>
            </a:r>
            <a:r>
              <a:rPr lang="en-US" sz="1800">
                <a:solidFill>
                  <a:schemeClr val="bg2"/>
                </a:solidFill>
                <a:cs typeface="Intel Clear" panose="020B0604020203020204" pitchFamily="34" charset="0"/>
              </a:rPr>
              <a:t> connector with use of NTB adapter for ADC, DAC , GPIO’s , ISENSE and I2C Controller functions.</a:t>
            </a:r>
          </a:p>
          <a:p>
            <a:pPr marL="848763" lvl="1" indent="-380990">
              <a:buFont typeface="Wingdings" panose="05000000000000000000" pitchFamily="2" charset="2"/>
              <a:buChar char="§"/>
            </a:pPr>
            <a:r>
              <a:rPr lang="en-US" sz="1800">
                <a:solidFill>
                  <a:schemeClr val="bg2"/>
                </a:solidFill>
                <a:cs typeface="Intel Clear" panose="020B0604020203020204" pitchFamily="34" charset="0"/>
              </a:rPr>
              <a:t>For SoC Thermal Diodes measurements and BST onboard VR’s auxiliary use case, dedicated cables are available as part of BST Kit.</a:t>
            </a:r>
          </a:p>
          <a:p>
            <a:pPr marL="0" indent="0">
              <a:buNone/>
            </a:pPr>
            <a:endParaRPr lang="en-US" sz="1800">
              <a:solidFill>
                <a:schemeClr val="bg2"/>
              </a:solidFill>
            </a:endParaRPr>
          </a:p>
          <a:p>
            <a:pPr marL="0" indent="0">
              <a:lnSpc>
                <a:spcPct val="100000"/>
              </a:lnSpc>
              <a:buNone/>
            </a:pPr>
            <a:endParaRPr lang="en-US" sz="1800">
              <a:solidFill>
                <a:schemeClr val="bg2"/>
              </a:solidFill>
            </a:endParaRPr>
          </a:p>
          <a:p>
            <a:pPr>
              <a:lnSpc>
                <a:spcPct val="100000"/>
              </a:lnSpc>
              <a:buClrTx/>
              <a:buFontTx/>
              <a:buChar char="•"/>
            </a:pPr>
            <a:endParaRPr lang="en-US" sz="1800">
              <a:solidFill>
                <a:schemeClr val="bg2"/>
              </a:solidFill>
            </a:endParaRPr>
          </a:p>
          <a:p>
            <a:pPr marL="0" indent="0">
              <a:lnSpc>
                <a:spcPct val="100000"/>
              </a:lnSpc>
              <a:buClrTx/>
              <a:buNone/>
            </a:pPr>
            <a:endParaRPr lang="en-US" sz="1800">
              <a:solidFill>
                <a:schemeClr val="bg2"/>
              </a:solidFill>
            </a:endParaRPr>
          </a:p>
          <a:p>
            <a:pPr>
              <a:lnSpc>
                <a:spcPct val="100000"/>
              </a:lnSpc>
              <a:buClrTx/>
              <a:buFontTx/>
              <a:buChar char="•"/>
            </a:pPr>
            <a:endParaRPr lang="en-US" sz="1800">
              <a:solidFill>
                <a:schemeClr val="bg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559267758"/>
              </p:ext>
            </p:extLst>
          </p:nvPr>
        </p:nvGraphicFramePr>
        <p:xfrm>
          <a:off x="7559954" y="3877693"/>
          <a:ext cx="4061425" cy="694160"/>
        </p:xfrm>
        <a:graphic>
          <a:graphicData uri="http://schemas.openxmlformats.org/drawingml/2006/table">
            <a:tbl>
              <a:tblPr firstRow="1" firstCol="1" bandRow="1"/>
              <a:tblGrid>
                <a:gridCol w="1430523">
                  <a:extLst>
                    <a:ext uri="{9D8B030D-6E8A-4147-A177-3AD203B41FA5}">
                      <a16:colId xmlns:a16="http://schemas.microsoft.com/office/drawing/2014/main" val="20000"/>
                    </a:ext>
                  </a:extLst>
                </a:gridCol>
                <a:gridCol w="2630902">
                  <a:extLst>
                    <a:ext uri="{9D8B030D-6E8A-4147-A177-3AD203B41FA5}">
                      <a16:colId xmlns:a16="http://schemas.microsoft.com/office/drawing/2014/main" val="20001"/>
                    </a:ext>
                  </a:extLst>
                </a:gridCol>
              </a:tblGrid>
              <a:tr h="347080">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47080">
                <a:tc>
                  <a:txBody>
                    <a:bodyPr/>
                    <a:lstStyle/>
                    <a:p>
                      <a:pPr algn="ctr" rtl="0" fontAlgn="ctr"/>
                      <a:r>
                        <a:rPr lang="en-US" sz="1400" kern="1200" baseline="0">
                          <a:solidFill>
                            <a:schemeClr val="bg2"/>
                          </a:solidFill>
                          <a:latin typeface="+mn-lt"/>
                          <a:ea typeface="+mn-ea"/>
                          <a:cs typeface="Intel Clear" panose="020B0604020203020204" pitchFamily="34" charset="0"/>
                        </a:rPr>
                        <a:t>M37664-001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400" kern="1200" baseline="0">
                          <a:solidFill>
                            <a:schemeClr val="bg2"/>
                          </a:solidFill>
                          <a:latin typeface="+mn-lt"/>
                          <a:ea typeface="+mn-ea"/>
                          <a:cs typeface="Intel Clear" panose="020B0604020203020204" pitchFamily="34" charset="0"/>
                        </a:rPr>
                        <a:t>BST FAB B Kit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756946400"/>
              </p:ext>
            </p:extLst>
          </p:nvPr>
        </p:nvGraphicFramePr>
        <p:xfrm>
          <a:off x="7559953" y="4800616"/>
          <a:ext cx="4061425" cy="669616"/>
        </p:xfrm>
        <a:graphic>
          <a:graphicData uri="http://schemas.openxmlformats.org/drawingml/2006/table">
            <a:tbl>
              <a:tblPr firstRow="1" firstCol="1" bandRow="1"/>
              <a:tblGrid>
                <a:gridCol w="1537044">
                  <a:extLst>
                    <a:ext uri="{9D8B030D-6E8A-4147-A177-3AD203B41FA5}">
                      <a16:colId xmlns:a16="http://schemas.microsoft.com/office/drawing/2014/main" val="20000"/>
                    </a:ext>
                  </a:extLst>
                </a:gridCol>
                <a:gridCol w="2524381">
                  <a:extLst>
                    <a:ext uri="{9D8B030D-6E8A-4147-A177-3AD203B41FA5}">
                      <a16:colId xmlns:a16="http://schemas.microsoft.com/office/drawing/2014/main" val="20001"/>
                    </a:ext>
                  </a:extLst>
                </a:gridCol>
              </a:tblGrid>
              <a:tr h="334808">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34808">
                <a:tc>
                  <a:txBody>
                    <a:bodyPr/>
                    <a:lstStyle/>
                    <a:p>
                      <a:pPr algn="ctr" rtl="0" fontAlgn="ctr"/>
                      <a:r>
                        <a:rPr lang="en-US" sz="1300" b="0" i="0" u="none" strike="noStrike" kern="1200" cap="none" spc="0" baseline="0">
                          <a:solidFill>
                            <a:schemeClr val="bg2"/>
                          </a:solidFill>
                          <a:uFillTx/>
                          <a:latin typeface="+mn-lt"/>
                          <a:ea typeface="+mn-ea"/>
                          <a:cs typeface="Intel Clear" panose="020B0604020203020204" pitchFamily="34" charset="0"/>
                          <a:sym typeface="Intel Clear"/>
                        </a:rPr>
                        <a:t>K87826-001</a:t>
                      </a:r>
                      <a:r>
                        <a:rPr lang="en-US" sz="1400">
                          <a:solidFill>
                            <a:schemeClr val="bg2"/>
                          </a:solidFill>
                        </a:rPr>
                        <a:t> </a:t>
                      </a:r>
                      <a:endParaRPr lang="en-US" sz="1300" kern="1200" baseline="0">
                        <a:solidFill>
                          <a:schemeClr val="bg2"/>
                        </a:solidFill>
                        <a:latin typeface="+mn-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300" kern="1200" baseline="0">
                          <a:solidFill>
                            <a:schemeClr val="bg2"/>
                          </a:solidFill>
                          <a:latin typeface="+mn-lt"/>
                          <a:ea typeface="+mn-ea"/>
                          <a:cs typeface="Intel Clear" panose="020B0604020203020204" pitchFamily="34" charset="0"/>
                        </a:rPr>
                        <a:t>NTB Adapter</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11" name="Picture 10">
            <a:extLst>
              <a:ext uri="{FF2B5EF4-FFF2-40B4-BE49-F238E27FC236}">
                <a16:creationId xmlns:a16="http://schemas.microsoft.com/office/drawing/2014/main" id="{481F49EF-57D5-4484-8522-57306EE60CF7}"/>
              </a:ext>
            </a:extLst>
          </p:cNvPr>
          <p:cNvPicPr>
            <a:picLocks noChangeAspect="1"/>
          </p:cNvPicPr>
          <p:nvPr/>
        </p:nvPicPr>
        <p:blipFill>
          <a:blip r:embed="rId2"/>
          <a:stretch>
            <a:fillRect/>
          </a:stretch>
        </p:blipFill>
        <p:spPr>
          <a:xfrm>
            <a:off x="4993295" y="4397376"/>
            <a:ext cx="1906248" cy="1242895"/>
          </a:xfrm>
          <a:prstGeom prst="rect">
            <a:avLst/>
          </a:prstGeom>
          <a:ln>
            <a:solidFill>
              <a:schemeClr val="tx1"/>
            </a:solidFill>
          </a:ln>
        </p:spPr>
      </p:pic>
      <p:sp>
        <p:nvSpPr>
          <p:cNvPr id="12" name="TextBox 11">
            <a:extLst>
              <a:ext uri="{FF2B5EF4-FFF2-40B4-BE49-F238E27FC236}">
                <a16:creationId xmlns:a16="http://schemas.microsoft.com/office/drawing/2014/main" id="{284CCE2E-C451-4371-AB0E-E6A17B542320}"/>
              </a:ext>
            </a:extLst>
          </p:cNvPr>
          <p:cNvSpPr txBox="1"/>
          <p:nvPr/>
        </p:nvSpPr>
        <p:spPr>
          <a:xfrm>
            <a:off x="4559191" y="5746801"/>
            <a:ext cx="6094520" cy="287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b="1" err="1"/>
              <a:t>Nevo</a:t>
            </a:r>
            <a:r>
              <a:rPr lang="en-US" sz="1400" b="1"/>
              <a:t> to BST Adapter ( NTB FAB B ) </a:t>
            </a:r>
          </a:p>
        </p:txBody>
      </p:sp>
      <p:graphicFrame>
        <p:nvGraphicFramePr>
          <p:cNvPr id="13" name="Table 12">
            <a:extLst>
              <a:ext uri="{FF2B5EF4-FFF2-40B4-BE49-F238E27FC236}">
                <a16:creationId xmlns:a16="http://schemas.microsoft.com/office/drawing/2014/main" id="{6CDC7B48-80EF-4F09-8E0A-5F8D30F21DDF}"/>
              </a:ext>
            </a:extLst>
          </p:cNvPr>
          <p:cNvGraphicFramePr>
            <a:graphicFrameLocks noGrp="1"/>
          </p:cNvGraphicFramePr>
          <p:nvPr>
            <p:extLst>
              <p:ext uri="{D42A27DB-BD31-4B8C-83A1-F6EECF244321}">
                <p14:modId xmlns:p14="http://schemas.microsoft.com/office/powerpoint/2010/main" val="3029845840"/>
              </p:ext>
            </p:extLst>
          </p:nvPr>
        </p:nvGraphicFramePr>
        <p:xfrm>
          <a:off x="7559952" y="5698995"/>
          <a:ext cx="4061425" cy="669616"/>
        </p:xfrm>
        <a:graphic>
          <a:graphicData uri="http://schemas.openxmlformats.org/drawingml/2006/table">
            <a:tbl>
              <a:tblPr firstRow="1" firstCol="1" bandRow="1"/>
              <a:tblGrid>
                <a:gridCol w="1537044">
                  <a:extLst>
                    <a:ext uri="{9D8B030D-6E8A-4147-A177-3AD203B41FA5}">
                      <a16:colId xmlns:a16="http://schemas.microsoft.com/office/drawing/2014/main" val="20000"/>
                    </a:ext>
                  </a:extLst>
                </a:gridCol>
                <a:gridCol w="2524381">
                  <a:extLst>
                    <a:ext uri="{9D8B030D-6E8A-4147-A177-3AD203B41FA5}">
                      <a16:colId xmlns:a16="http://schemas.microsoft.com/office/drawing/2014/main" val="20001"/>
                    </a:ext>
                  </a:extLst>
                </a:gridCol>
              </a:tblGrid>
              <a:tr h="334808">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34808">
                <a:tc>
                  <a:txBody>
                    <a:bodyPr/>
                    <a:lstStyle/>
                    <a:p>
                      <a:pPr algn="ctr" rtl="0" fontAlgn="ctr"/>
                      <a:r>
                        <a:rPr lang="en-US" sz="1300" b="0" i="0" u="none" strike="noStrike" kern="1200" cap="none" spc="0" baseline="0">
                          <a:solidFill>
                            <a:schemeClr val="bg2"/>
                          </a:solidFill>
                          <a:uFillTx/>
                          <a:latin typeface="+mn-lt"/>
                          <a:ea typeface="+mn-ea"/>
                          <a:cs typeface="Intel Clear" panose="020B0604020203020204" pitchFamily="34" charset="0"/>
                          <a:sym typeface="Intel Clear"/>
                        </a:rPr>
                        <a:t>M37665-001</a:t>
                      </a:r>
                      <a:r>
                        <a:rPr lang="en-US" sz="1400">
                          <a:solidFill>
                            <a:schemeClr val="bg2"/>
                          </a:solidFill>
                        </a:rPr>
                        <a:t> </a:t>
                      </a:r>
                      <a:endParaRPr lang="en-US" sz="1300" kern="1200" baseline="0">
                        <a:solidFill>
                          <a:schemeClr val="bg2"/>
                        </a:solidFill>
                        <a:latin typeface="+mn-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300" kern="1200" baseline="0">
                          <a:solidFill>
                            <a:schemeClr val="bg2"/>
                          </a:solidFill>
                          <a:latin typeface="+mn-lt"/>
                          <a:ea typeface="+mn-ea"/>
                          <a:cs typeface="Intel Clear" panose="020B0604020203020204" pitchFamily="34" charset="0"/>
                        </a:rPr>
                        <a:t>NTB FAB B  Kit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8D43943D-8CAF-4658-92D5-35A36445EB8F}"/>
              </a:ext>
            </a:extLst>
          </p:cNvPr>
          <p:cNvPicPr>
            <a:picLocks noChangeAspect="1"/>
          </p:cNvPicPr>
          <p:nvPr/>
        </p:nvPicPr>
        <p:blipFill>
          <a:blip r:embed="rId3"/>
          <a:stretch>
            <a:fillRect/>
          </a:stretch>
        </p:blipFill>
        <p:spPr>
          <a:xfrm>
            <a:off x="850990" y="2867608"/>
            <a:ext cx="3182565" cy="3233302"/>
          </a:xfrm>
          <a:prstGeom prst="rect">
            <a:avLst/>
          </a:prstGeom>
          <a:ln>
            <a:solidFill>
              <a:schemeClr val="tx1"/>
            </a:solidFill>
          </a:ln>
        </p:spPr>
      </p:pic>
      <p:sp>
        <p:nvSpPr>
          <p:cNvPr id="14" name="TextBox 13">
            <a:extLst>
              <a:ext uri="{FF2B5EF4-FFF2-40B4-BE49-F238E27FC236}">
                <a16:creationId xmlns:a16="http://schemas.microsoft.com/office/drawing/2014/main" id="{81195640-7BF0-40F1-B6B9-E72C7A8EC5C9}"/>
              </a:ext>
            </a:extLst>
          </p:cNvPr>
          <p:cNvSpPr txBox="1"/>
          <p:nvPr/>
        </p:nvSpPr>
        <p:spPr>
          <a:xfrm>
            <a:off x="1027359" y="6158374"/>
            <a:ext cx="6094520" cy="287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b="1"/>
              <a:t>BST Test Card </a:t>
            </a:r>
          </a:p>
        </p:txBody>
      </p:sp>
    </p:spTree>
    <p:extLst>
      <p:ext uri="{BB962C8B-B14F-4D97-AF65-F5344CB8AC3E}">
        <p14:creationId xmlns:p14="http://schemas.microsoft.com/office/powerpoint/2010/main" val="31124120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67841" y="925952"/>
            <a:ext cx="184731" cy="34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800"/>
          </a:p>
        </p:txBody>
      </p:sp>
      <p:sp>
        <p:nvSpPr>
          <p:cNvPr id="6" name="Content Placeholder 3">
            <a:extLst>
              <a:ext uri="{FF2B5EF4-FFF2-40B4-BE49-F238E27FC236}">
                <a16:creationId xmlns:a16="http://schemas.microsoft.com/office/drawing/2014/main" id="{E76CE7D7-664C-4DF4-9C32-BC625386B31B}"/>
              </a:ext>
            </a:extLst>
          </p:cNvPr>
          <p:cNvSpPr>
            <a:spLocks noGrp="1"/>
          </p:cNvSpPr>
          <p:nvPr>
            <p:ph sz="quarter" idx="13"/>
          </p:nvPr>
        </p:nvSpPr>
        <p:spPr>
          <a:xfrm>
            <a:off x="705806" y="923198"/>
            <a:ext cx="10027699" cy="2506359"/>
          </a:xfrm>
        </p:spPr>
        <p:txBody>
          <a:bodyPr lIns="0" tIns="0" rIns="0" bIns="0" anchor="t">
            <a:normAutofit fontScale="92500" lnSpcReduction="10000"/>
          </a:bodyPr>
          <a:lstStyle/>
          <a:p>
            <a:pPr marL="227965" indent="-227965" defTabSz="3251036" rtl="0" hangingPunct="0">
              <a:lnSpc>
                <a:spcPct val="150000"/>
              </a:lnSpc>
              <a:spcBef>
                <a:spcPts val="0"/>
              </a:spcBef>
            </a:pPr>
            <a:r>
              <a:rPr lang="en-IN" sz="2000">
                <a:latin typeface="Intel Clear Light"/>
                <a:cs typeface="Intel Clear" panose="020B0604020203020204" pitchFamily="34" charset="0"/>
                <a:sym typeface="Helvetica Neue"/>
              </a:rPr>
              <a:t>Processor </a:t>
            </a:r>
            <a:r>
              <a:rPr lang="en-IN" sz="2000">
                <a:latin typeface="Intel Clear Light"/>
                <a:cs typeface="Intel Clear" panose="020B0604020203020204" pitchFamily="34" charset="0"/>
              </a:rPr>
              <a:t>S</a:t>
            </a:r>
            <a:r>
              <a:rPr lang="en-IN" sz="2000">
                <a:latin typeface="Intel Clear Light"/>
                <a:cs typeface="Intel Clear" panose="020B0604020203020204" pitchFamily="34" charset="0"/>
                <a:sym typeface="Helvetica Neue"/>
              </a:rPr>
              <a:t>ecure </a:t>
            </a:r>
            <a:r>
              <a:rPr lang="en-IN" sz="2000">
                <a:latin typeface="Intel Clear Light"/>
                <a:cs typeface="Intel Clear" panose="020B0604020203020204" pitchFamily="34" charset="0"/>
              </a:rPr>
              <a:t>S</a:t>
            </a:r>
            <a:r>
              <a:rPr lang="en-IN" sz="2000">
                <a:latin typeface="Intel Clear Light"/>
                <a:cs typeface="Intel Clear" panose="020B0604020203020204" pitchFamily="34" charset="0"/>
                <a:sym typeface="Helvetica Neue"/>
              </a:rPr>
              <a:t>torage or PSS is a RFID based solution used in RVP to store board related information like Board SL No, Board ID. </a:t>
            </a:r>
            <a:endParaRPr lang="en-US"/>
          </a:p>
          <a:p>
            <a:pPr marL="227965" indent="-227965" defTabSz="3251036" rtl="0" hangingPunct="0">
              <a:lnSpc>
                <a:spcPct val="150000"/>
              </a:lnSpc>
              <a:spcBef>
                <a:spcPts val="0"/>
              </a:spcBef>
            </a:pPr>
            <a:r>
              <a:rPr lang="en-IN" sz="2000">
                <a:latin typeface="Intel Clear Light"/>
                <a:cs typeface="Intel Clear" panose="020B0604020203020204" pitchFamily="34" charset="0"/>
              </a:rPr>
              <a:t>IPJ-P6005-X2BT is the PSS IC is used. It is a UHF (860-960MHz) Gen2 RFID IC with 8K non-volatile memory and I2C interface. This IC </a:t>
            </a:r>
            <a:r>
              <a:rPr lang="en-US" sz="2000">
                <a:latin typeface="Intel Clear Light"/>
                <a:cs typeface="Intel Clear" panose="020B0604020203020204" pitchFamily="34" charset="0"/>
              </a:rPr>
              <a:t>operates as a standard I2C EEPROM and it can also be accessed wirelessly</a:t>
            </a:r>
            <a:r>
              <a:rPr lang="en-IN" sz="2000">
                <a:latin typeface="Intel Clear Light"/>
                <a:cs typeface="Intel Clear" panose="020B0604020203020204" pitchFamily="34" charset="0"/>
                <a:sym typeface="Helvetica Neue"/>
              </a:rPr>
              <a:t>.</a:t>
            </a:r>
            <a:endParaRPr lang="en-IN" sz="2000">
              <a:cs typeface="Intel Clear" panose="020B0604020203020204" pitchFamily="34" charset="0"/>
            </a:endParaRPr>
          </a:p>
          <a:p>
            <a:pPr marL="227965" indent="-227965" defTabSz="3251036" rtl="0" hangingPunct="0">
              <a:lnSpc>
                <a:spcPct val="150000"/>
              </a:lnSpc>
              <a:spcBef>
                <a:spcPts val="0"/>
              </a:spcBef>
            </a:pPr>
            <a:r>
              <a:rPr lang="en-IN" sz="2000">
                <a:latin typeface="Intel Clear Light"/>
                <a:cs typeface="Intel Clear" panose="020B0604020203020204" pitchFamily="34" charset="0"/>
                <a:sym typeface="Helvetica Neue"/>
              </a:rPr>
              <a:t>The board related details stored is read over I2C lines from the SOC.</a:t>
            </a:r>
            <a:endParaRPr lang="en-IN" sz="2000">
              <a:latin typeface="Intel Clear Light"/>
              <a:cs typeface="Intel Clear" panose="020B0604020203020204" pitchFamily="34" charset="0"/>
            </a:endParaRPr>
          </a:p>
        </p:txBody>
      </p:sp>
      <p:sp>
        <p:nvSpPr>
          <p:cNvPr id="7" name="Title 1">
            <a:extLst>
              <a:ext uri="{FF2B5EF4-FFF2-40B4-BE49-F238E27FC236}">
                <a16:creationId xmlns:a16="http://schemas.microsoft.com/office/drawing/2014/main" id="{F8A3743D-D893-4CE3-816C-26FA0B257595}"/>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Processor Secure Storage(PSS)</a:t>
            </a:r>
          </a:p>
        </p:txBody>
      </p:sp>
      <p:pic>
        <p:nvPicPr>
          <p:cNvPr id="5" name="Picture 4">
            <a:extLst>
              <a:ext uri="{FF2B5EF4-FFF2-40B4-BE49-F238E27FC236}">
                <a16:creationId xmlns:a16="http://schemas.microsoft.com/office/drawing/2014/main" id="{04B42E03-CC27-3CB9-EAF7-235B9F40C2E8}"/>
              </a:ext>
            </a:extLst>
          </p:cNvPr>
          <p:cNvPicPr>
            <a:picLocks noChangeAspect="1"/>
          </p:cNvPicPr>
          <p:nvPr/>
        </p:nvPicPr>
        <p:blipFill>
          <a:blip r:embed="rId2"/>
          <a:stretch>
            <a:fillRect/>
          </a:stretch>
        </p:blipFill>
        <p:spPr>
          <a:xfrm>
            <a:off x="1646130" y="3643255"/>
            <a:ext cx="8147050" cy="1733550"/>
          </a:xfrm>
          <a:prstGeom prst="rect">
            <a:avLst/>
          </a:prstGeom>
        </p:spPr>
      </p:pic>
    </p:spTree>
    <p:extLst>
      <p:ext uri="{BB962C8B-B14F-4D97-AF65-F5344CB8AC3E}">
        <p14:creationId xmlns:p14="http://schemas.microsoft.com/office/powerpoint/2010/main" val="2362016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CDB6A8-2E80-451E-A892-18FC52CC43D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Debug Hooks Supported on </a:t>
            </a:r>
            <a:r>
              <a:rPr lang="en-US"/>
              <a:t>PTL</a:t>
            </a:r>
            <a:r>
              <a:rPr lang="en-US" sz="4000"/>
              <a:t> RVP</a:t>
            </a:r>
          </a:p>
        </p:txBody>
      </p:sp>
      <p:sp>
        <p:nvSpPr>
          <p:cNvPr id="8" name="Content Placeholder 2">
            <a:extLst>
              <a:ext uri="{FF2B5EF4-FFF2-40B4-BE49-F238E27FC236}">
                <a16:creationId xmlns:a16="http://schemas.microsoft.com/office/drawing/2014/main" id="{D80C3A4D-F4EF-41F5-A1EA-050ED53B974D}"/>
              </a:ext>
            </a:extLst>
          </p:cNvPr>
          <p:cNvSpPr txBox="1">
            <a:spLocks/>
          </p:cNvSpPr>
          <p:nvPr/>
        </p:nvSpPr>
        <p:spPr>
          <a:xfrm>
            <a:off x="802482" y="1063854"/>
            <a:ext cx="10622494"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defTabSz="609570" hangingPunct="1"/>
            <a:r>
              <a:rPr lang="en-US" sz="2000">
                <a:cs typeface="Intel Clear" panose="020B0604020203020204" pitchFamily="34" charset="0"/>
              </a:rPr>
              <a:t>SINAI2/NEVO/BST</a:t>
            </a:r>
          </a:p>
          <a:p>
            <a:pPr defTabSz="609570" hangingPunct="1"/>
            <a:r>
              <a:rPr lang="en-US" sz="2000">
                <a:cs typeface="Intel Clear" panose="020B0604020203020204" pitchFamily="34" charset="0"/>
              </a:rPr>
              <a:t>SAS Header</a:t>
            </a:r>
          </a:p>
          <a:p>
            <a:pPr defTabSz="609570" hangingPunct="1"/>
            <a:r>
              <a:rPr lang="en-US" sz="2000">
                <a:cs typeface="Intel Clear" panose="020B0604020203020204" pitchFamily="34" charset="0"/>
              </a:rPr>
              <a:t>Thermal INTEC Connector</a:t>
            </a:r>
          </a:p>
          <a:p>
            <a:pPr defTabSz="609570" hangingPunct="1"/>
            <a:r>
              <a:rPr lang="en-US" sz="2000">
                <a:cs typeface="Intel Clear" panose="020B0604020203020204" pitchFamily="34" charset="0"/>
              </a:rPr>
              <a:t>SMP Probe Points</a:t>
            </a:r>
          </a:p>
          <a:p>
            <a:pPr defTabSz="609570" hangingPunct="1"/>
            <a:r>
              <a:rPr lang="en-US" sz="2000">
                <a:cs typeface="Intel Clear" panose="020B0604020203020204" pitchFamily="34" charset="0"/>
              </a:rPr>
              <a:t>PM Side Band Header</a:t>
            </a:r>
          </a:p>
          <a:p>
            <a:pPr defTabSz="609570" hangingPunct="1"/>
            <a:r>
              <a:rPr lang="en-US" sz="2000">
                <a:cs typeface="Intel Clear" panose="020B0604020203020204" pitchFamily="34" charset="0"/>
              </a:rPr>
              <a:t>KB &amp; Mouse ( PS2) </a:t>
            </a:r>
          </a:p>
          <a:p>
            <a:pPr defTabSz="609570" hangingPunct="1"/>
            <a:r>
              <a:rPr lang="en-US" sz="2000" err="1">
                <a:cs typeface="Intel Clear" panose="020B0604020203020204" pitchFamily="34" charset="0"/>
              </a:rPr>
              <a:t>uAB</a:t>
            </a:r>
            <a:r>
              <a:rPr lang="en-US" sz="2000">
                <a:cs typeface="Intel Clear" panose="020B0604020203020204" pitchFamily="34" charset="0"/>
              </a:rPr>
              <a:t> serial debug port</a:t>
            </a:r>
          </a:p>
          <a:p>
            <a:pPr defTabSz="609570" hangingPunct="1"/>
            <a:r>
              <a:rPr lang="en-US" sz="2000" err="1">
                <a:cs typeface="Intel Clear" panose="020B0604020203020204" pitchFamily="34" charset="0"/>
              </a:rPr>
              <a:t>DediProg</a:t>
            </a:r>
            <a:r>
              <a:rPr lang="en-US" sz="2000">
                <a:cs typeface="Intel Clear" panose="020B0604020203020204" pitchFamily="34" charset="0"/>
              </a:rPr>
              <a:t> SF600 programmer</a:t>
            </a:r>
          </a:p>
          <a:p>
            <a:pPr defTabSz="609570" hangingPunct="1"/>
            <a:r>
              <a:rPr lang="en-US" sz="2000">
                <a:cs typeface="Intel Clear" panose="020B0604020203020204" pitchFamily="34" charset="0"/>
              </a:rPr>
              <a:t>PORT 80</a:t>
            </a:r>
          </a:p>
          <a:p>
            <a:pPr defTabSz="609570" hangingPunct="1"/>
            <a:r>
              <a:rPr lang="en-US" sz="2000">
                <a:cs typeface="Intel Clear" panose="020B0604020203020204" pitchFamily="34" charset="0"/>
              </a:rPr>
              <a:t>PSS Support</a:t>
            </a:r>
          </a:p>
        </p:txBody>
      </p:sp>
    </p:spTree>
    <p:extLst>
      <p:ext uri="{BB962C8B-B14F-4D97-AF65-F5344CB8AC3E}">
        <p14:creationId xmlns:p14="http://schemas.microsoft.com/office/powerpoint/2010/main" val="3508040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607485" y="1146629"/>
            <a:ext cx="10970683" cy="4813906"/>
          </a:xfrm>
          <a:prstGeom prst="rect">
            <a:avLst/>
          </a:prstGeom>
        </p:spPr>
        <p:txBody>
          <a:bodyPr>
            <a:noAutofit/>
          </a:bodyPr>
          <a:lstStyle/>
          <a:p>
            <a:pPr marL="380990" indent="-380990">
              <a:buFont typeface="Arial" panose="020B0604020202020204" pitchFamily="34" charset="0"/>
              <a:buChar char="•"/>
            </a:pPr>
            <a:r>
              <a:rPr lang="en-US" sz="2000"/>
              <a:t>Any query related to TTK tool, please use the following contacts:</a:t>
            </a:r>
          </a:p>
          <a:p>
            <a:pPr marL="681550" lvl="1" indent="-380990"/>
            <a:r>
              <a:rPr lang="en-US" sz="1800"/>
              <a:t>HW: sapir.buzaglo@intel.com</a:t>
            </a:r>
          </a:p>
          <a:p>
            <a:pPr marL="681550" lvl="1" indent="-380990"/>
            <a:r>
              <a:rPr lang="en-US" sz="1800"/>
              <a:t>SW: adi2.levy@intel.com</a:t>
            </a:r>
          </a:p>
          <a:p>
            <a:pPr marL="681550" lvl="1" indent="-380990"/>
            <a:r>
              <a:rPr lang="pt-BR" sz="2000"/>
              <a:t>Link for TTK collateral is as follow:</a:t>
            </a:r>
          </a:p>
          <a:p>
            <a:pPr marL="936344" lvl="2" indent="-380990"/>
            <a:r>
              <a:rPr lang="pt-BR">
                <a:hlinkClick r:id="rId2">
                  <a:extLst>
                    <a:ext uri="{A12FA001-AC4F-418D-AE19-62706E023703}">
                      <ahyp:hlinkClr xmlns:ahyp="http://schemas.microsoft.com/office/drawing/2018/hyperlinkcolor" val="tx"/>
                    </a:ext>
                  </a:extLst>
                </a:hlinkClick>
              </a:rPr>
              <a:t>TTK3 Releases</a:t>
            </a:r>
          </a:p>
          <a:p>
            <a:pPr marL="936344" lvl="2" indent="-380990"/>
            <a:r>
              <a:rPr lang="pt-BR" u="sng">
                <a:hlinkClick r:id="rId3"/>
              </a:rPr>
              <a:t>TTK Wiki </a:t>
            </a:r>
            <a:endParaRPr lang="en-US"/>
          </a:p>
          <a:p>
            <a:endParaRPr lang="en-US" sz="2000"/>
          </a:p>
          <a:p>
            <a:pPr marL="0" indent="0">
              <a:buNone/>
            </a:pPr>
            <a:endParaRPr lang="en-US" sz="2000"/>
          </a:p>
        </p:txBody>
      </p:sp>
      <p:sp>
        <p:nvSpPr>
          <p:cNvPr id="5" name="Title 1">
            <a:extLst>
              <a:ext uri="{FF2B5EF4-FFF2-40B4-BE49-F238E27FC236}">
                <a16:creationId xmlns:a16="http://schemas.microsoft.com/office/drawing/2014/main" id="{157CB313-8192-4C8C-B780-140B78E5894C}"/>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TTK3 support on RVP</a:t>
            </a:r>
          </a:p>
        </p:txBody>
      </p:sp>
      <p:sp>
        <p:nvSpPr>
          <p:cNvPr id="2" name="TextBox 1">
            <a:extLst>
              <a:ext uri="{FF2B5EF4-FFF2-40B4-BE49-F238E27FC236}">
                <a16:creationId xmlns:a16="http://schemas.microsoft.com/office/drawing/2014/main" id="{5F75B1D3-6777-9A99-6122-41077A3DEA6A}"/>
              </a:ext>
            </a:extLst>
          </p:cNvPr>
          <p:cNvSpPr txBox="1"/>
          <p:nvPr/>
        </p:nvSpPr>
        <p:spPr>
          <a:xfrm>
            <a:off x="9299520" y="5960535"/>
            <a:ext cx="221535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Prabha, Abhijith</a:t>
            </a:r>
          </a:p>
        </p:txBody>
      </p:sp>
    </p:spTree>
    <p:extLst>
      <p:ext uri="{BB962C8B-B14F-4D97-AF65-F5344CB8AC3E}">
        <p14:creationId xmlns:p14="http://schemas.microsoft.com/office/powerpoint/2010/main" val="32145257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33100" y="826576"/>
            <a:ext cx="10652938" cy="4351339"/>
          </a:xfrm>
          <a:prstGeom prst="rect">
            <a:avLst/>
          </a:prstGeom>
        </p:spPr>
        <p:txBody>
          <a:bodyPr>
            <a:normAutofit/>
          </a:bodyPr>
          <a:lstStyle/>
          <a:p>
            <a:pPr algn="just"/>
            <a:r>
              <a:rPr lang="en-US" sz="2000">
                <a:cs typeface="Intel Clear" panose="020B0604020203020204" pitchFamily="34" charset="0"/>
              </a:rPr>
              <a:t>TTK3 header is a 50 pin receptacle which can also accept 20 pin </a:t>
            </a:r>
            <a:r>
              <a:rPr lang="en-US" sz="2000" err="1">
                <a:cs typeface="Intel Clear" panose="020B0604020203020204" pitchFamily="34" charset="0"/>
              </a:rPr>
              <a:t>dediprog</a:t>
            </a:r>
            <a:r>
              <a:rPr lang="en-US" sz="2000">
                <a:cs typeface="Intel Clear" panose="020B0604020203020204" pitchFamily="34" charset="0"/>
              </a:rPr>
              <a:t> header or TTK3 HW to program the IFWI. Please insert the </a:t>
            </a:r>
            <a:r>
              <a:rPr lang="en-US" sz="2000" err="1">
                <a:cs typeface="Intel Clear" panose="020B0604020203020204" pitchFamily="34" charset="0"/>
              </a:rPr>
              <a:t>dediprog</a:t>
            </a:r>
            <a:r>
              <a:rPr lang="en-US" sz="2000">
                <a:cs typeface="Intel Clear" panose="020B0604020203020204" pitchFamily="34" charset="0"/>
              </a:rPr>
              <a:t> header as shown below. Make sure that the notch marked matches with the notch of the </a:t>
            </a:r>
            <a:r>
              <a:rPr lang="en-US" sz="2000" err="1">
                <a:cs typeface="Intel Clear" panose="020B0604020203020204" pitchFamily="34" charset="0"/>
              </a:rPr>
              <a:t>dediprog</a:t>
            </a:r>
            <a:r>
              <a:rPr lang="en-US" sz="2000">
                <a:cs typeface="Intel Clear" panose="020B0604020203020204" pitchFamily="34" charset="0"/>
              </a:rPr>
              <a:t> header.</a:t>
            </a:r>
          </a:p>
          <a:p>
            <a:pPr algn="just"/>
            <a:r>
              <a:rPr lang="en-US" sz="2000">
                <a:cs typeface="Intel Clear" panose="020B0604020203020204" pitchFamily="34" charset="0"/>
              </a:rPr>
              <a:t>If using TTK3, </a:t>
            </a:r>
            <a:r>
              <a:rPr lang="en-US" sz="2000">
                <a:highlight>
                  <a:srgbClr val="00FFFF"/>
                </a:highlight>
                <a:cs typeface="Intel Clear" panose="020B0604020203020204" pitchFamily="34" charset="0"/>
              </a:rPr>
              <a:t>make sure the latest version of the TTK3 GUI (</a:t>
            </a:r>
            <a:r>
              <a:rPr lang="en-US" sz="2000">
                <a:solidFill>
                  <a:srgbClr val="525252"/>
                </a:solidFill>
                <a:highlight>
                  <a:srgbClr val="00FFFF"/>
                </a:highlight>
                <a:cs typeface="Intel Clear" panose="020B0604020203020204" pitchFamily="34" charset="0"/>
              </a:rPr>
              <a:t>1.4.5,</a:t>
            </a:r>
            <a:r>
              <a:rPr lang="en-US" sz="2000">
                <a:solidFill>
                  <a:srgbClr val="FF0000"/>
                </a:solidFill>
                <a:highlight>
                  <a:srgbClr val="00FFFF"/>
                </a:highlight>
                <a:cs typeface="Intel Clear" panose="020B0604020203020204" pitchFamily="34" charset="0"/>
              </a:rPr>
              <a:t> </a:t>
            </a:r>
            <a:r>
              <a:rPr lang="en-US" sz="2000">
                <a:solidFill>
                  <a:srgbClr val="FF0000"/>
                </a:solidFill>
                <a:highlight>
                  <a:srgbClr val="00FFFF"/>
                </a:highlight>
                <a:cs typeface="Intel Clear" panose="020B0604020203020204" pitchFamily="34" charset="0"/>
                <a:hlinkClick r:id="rId2"/>
              </a:rPr>
              <a:t>link</a:t>
            </a:r>
            <a:r>
              <a:rPr lang="en-US" sz="2000">
                <a:highlight>
                  <a:srgbClr val="00FFFF"/>
                </a:highlight>
                <a:cs typeface="Intel Clear" panose="020B0604020203020204" pitchFamily="34" charset="0"/>
              </a:rPr>
              <a:t>) </a:t>
            </a:r>
            <a:r>
              <a:rPr lang="en-US" sz="2000">
                <a:cs typeface="Intel Clear" panose="020B0604020203020204" pitchFamily="34" charset="0"/>
              </a:rPr>
              <a:t>is installed in the host machine. With latest GUI, TTK3 FW update will happen while connecting TTK3 HW for the first time. Note: </a:t>
            </a:r>
            <a:r>
              <a:rPr lang="en-US" sz="2000">
                <a:solidFill>
                  <a:srgbClr val="FF0000"/>
                </a:solidFill>
                <a:cs typeface="Intel Clear" panose="020B0604020203020204" pitchFamily="34" charset="0"/>
              </a:rPr>
              <a:t>Without latest GUI version, longer flashing time is expected! </a:t>
            </a:r>
          </a:p>
        </p:txBody>
      </p:sp>
      <p:sp>
        <p:nvSpPr>
          <p:cNvPr id="6" name="Title 1">
            <a:extLst>
              <a:ext uri="{FF2B5EF4-FFF2-40B4-BE49-F238E27FC236}">
                <a16:creationId xmlns:a16="http://schemas.microsoft.com/office/drawing/2014/main" id="{0B8D8E43-F833-48B6-A704-33B275269187}"/>
              </a:ext>
            </a:extLst>
          </p:cNvPr>
          <p:cNvSpPr txBox="1">
            <a:spLocks/>
          </p:cNvSpPr>
          <p:nvPr/>
        </p:nvSpPr>
        <p:spPr>
          <a:xfrm>
            <a:off x="641838" y="-2426"/>
            <a:ext cx="1098868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BIOS programming using TTK3 Connector</a:t>
            </a:r>
          </a:p>
        </p:txBody>
      </p:sp>
      <p:pic>
        <p:nvPicPr>
          <p:cNvPr id="10" name="Picture 9">
            <a:extLst>
              <a:ext uri="{FF2B5EF4-FFF2-40B4-BE49-F238E27FC236}">
                <a16:creationId xmlns:a16="http://schemas.microsoft.com/office/drawing/2014/main" id="{F10B5A9A-CAEC-0676-793F-FE92D28B5CD7}"/>
              </a:ext>
            </a:extLst>
          </p:cNvPr>
          <p:cNvPicPr>
            <a:picLocks noChangeAspect="1"/>
          </p:cNvPicPr>
          <p:nvPr/>
        </p:nvPicPr>
        <p:blipFill>
          <a:blip r:embed="rId3"/>
          <a:stretch>
            <a:fillRect/>
          </a:stretch>
        </p:blipFill>
        <p:spPr>
          <a:xfrm>
            <a:off x="1032594" y="3002245"/>
            <a:ext cx="3472139" cy="3257878"/>
          </a:xfrm>
          <a:prstGeom prst="rect">
            <a:avLst/>
          </a:prstGeom>
        </p:spPr>
      </p:pic>
      <p:pic>
        <p:nvPicPr>
          <p:cNvPr id="12" name="Picture 11">
            <a:extLst>
              <a:ext uri="{FF2B5EF4-FFF2-40B4-BE49-F238E27FC236}">
                <a16:creationId xmlns:a16="http://schemas.microsoft.com/office/drawing/2014/main" id="{96F0FF66-82B0-974C-4291-66869DBB3697}"/>
              </a:ext>
            </a:extLst>
          </p:cNvPr>
          <p:cNvPicPr>
            <a:picLocks noChangeAspect="1"/>
          </p:cNvPicPr>
          <p:nvPr/>
        </p:nvPicPr>
        <p:blipFill>
          <a:blip r:embed="rId4"/>
          <a:stretch>
            <a:fillRect/>
          </a:stretch>
        </p:blipFill>
        <p:spPr>
          <a:xfrm>
            <a:off x="5810748" y="3121118"/>
            <a:ext cx="4269275" cy="3278220"/>
          </a:xfrm>
          <a:prstGeom prst="rect">
            <a:avLst/>
          </a:prstGeom>
        </p:spPr>
      </p:pic>
    </p:spTree>
    <p:extLst>
      <p:ext uri="{BB962C8B-B14F-4D97-AF65-F5344CB8AC3E}">
        <p14:creationId xmlns:p14="http://schemas.microsoft.com/office/powerpoint/2010/main" val="3944287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80346" y="1028799"/>
            <a:ext cx="9954127" cy="4351339"/>
          </a:xfrm>
          <a:prstGeom prst="rect">
            <a:avLst/>
          </a:prstGeom>
        </p:spPr>
        <p:txBody>
          <a:bodyPr>
            <a:normAutofit/>
          </a:bodyPr>
          <a:lstStyle/>
          <a:p>
            <a:pPr algn="just"/>
            <a:r>
              <a:rPr lang="en-US" sz="2000">
                <a:cs typeface="Intel Clear" panose="020B0604020203020204" pitchFamily="34" charset="0"/>
              </a:rPr>
              <a:t>PTL UH RVP is having Flash0 POR frequency as 80MHz. As tradeoff to this, TTK/TPM path max frequency is limited to 14MHz in the RVP. </a:t>
            </a:r>
          </a:p>
          <a:p>
            <a:pPr algn="just"/>
            <a:r>
              <a:rPr lang="en-US" sz="2000">
                <a:cs typeface="Intel Clear" panose="020B0604020203020204" pitchFamily="34" charset="0"/>
              </a:rPr>
              <a:t>While using TTK3 for flashing, the frequency of operation must be set to </a:t>
            </a:r>
            <a:r>
              <a:rPr lang="en-US" sz="2000">
                <a:highlight>
                  <a:srgbClr val="00FF00"/>
                </a:highlight>
                <a:cs typeface="Intel Clear" panose="020B0604020203020204" pitchFamily="34" charset="0"/>
              </a:rPr>
              <a:t>12MHz</a:t>
            </a:r>
            <a:r>
              <a:rPr lang="en-US" sz="2000">
                <a:cs typeface="Intel Clear" panose="020B0604020203020204" pitchFamily="34" charset="0"/>
              </a:rPr>
              <a:t> for reliable operation. </a:t>
            </a:r>
          </a:p>
          <a:p>
            <a:pPr algn="just"/>
            <a:r>
              <a:rPr lang="en-US" sz="2000">
                <a:cs typeface="Intel Clear" panose="020B0604020203020204" pitchFamily="34" charset="0"/>
              </a:rPr>
              <a:t>In the host PC with TTK3 GUI, open: C:\SVShare\user_apps\TTK3_Configurations.xml</a:t>
            </a:r>
          </a:p>
          <a:p>
            <a:pPr algn="just"/>
            <a:r>
              <a:rPr lang="en-US" sz="2000">
                <a:cs typeface="Intel Clear" panose="020B0604020203020204" pitchFamily="34" charset="0"/>
              </a:rPr>
              <a:t>Modify </a:t>
            </a:r>
            <a:r>
              <a:rPr lang="en-US" sz="2000" err="1">
                <a:cs typeface="Intel Clear" panose="020B0604020203020204" pitchFamily="34" charset="0"/>
              </a:rPr>
              <a:t>SPI_Frequency</a:t>
            </a:r>
            <a:r>
              <a:rPr lang="en-US" sz="2000">
                <a:cs typeface="Intel Clear" panose="020B0604020203020204" pitchFamily="34" charset="0"/>
              </a:rPr>
              <a:t> to 12 in the below placeholder; </a:t>
            </a:r>
          </a:p>
          <a:p>
            <a:pPr algn="just"/>
            <a:endParaRPr lang="en-US" sz="2000">
              <a:cs typeface="Intel Clear" panose="020B0604020203020204" pitchFamily="34" charset="0"/>
            </a:endParaRPr>
          </a:p>
        </p:txBody>
      </p:sp>
      <p:sp>
        <p:nvSpPr>
          <p:cNvPr id="6" name="Title 1">
            <a:extLst>
              <a:ext uri="{FF2B5EF4-FFF2-40B4-BE49-F238E27FC236}">
                <a16:creationId xmlns:a16="http://schemas.microsoft.com/office/drawing/2014/main" id="{0B8D8E43-F833-48B6-A704-33B275269187}"/>
              </a:ext>
            </a:extLst>
          </p:cNvPr>
          <p:cNvSpPr txBox="1">
            <a:spLocks/>
          </p:cNvSpPr>
          <p:nvPr/>
        </p:nvSpPr>
        <p:spPr>
          <a:xfrm>
            <a:off x="562707" y="155055"/>
            <a:ext cx="11298115"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3200"/>
              <a:t>TTK Programming Frequency Selection – </a:t>
            </a:r>
            <a:r>
              <a:rPr lang="en-US" sz="3200">
                <a:highlight>
                  <a:srgbClr val="FFFF00"/>
                </a:highlight>
              </a:rPr>
              <a:t>Mandatory for PTL! </a:t>
            </a:r>
          </a:p>
        </p:txBody>
      </p:sp>
      <p:pic>
        <p:nvPicPr>
          <p:cNvPr id="4" name="Picture 3">
            <a:extLst>
              <a:ext uri="{FF2B5EF4-FFF2-40B4-BE49-F238E27FC236}">
                <a16:creationId xmlns:a16="http://schemas.microsoft.com/office/drawing/2014/main" id="{CA9B56C8-D259-29CD-6D2B-70B61BD92D9C}"/>
              </a:ext>
            </a:extLst>
          </p:cNvPr>
          <p:cNvPicPr>
            <a:picLocks noChangeAspect="1"/>
          </p:cNvPicPr>
          <p:nvPr/>
        </p:nvPicPr>
        <p:blipFill>
          <a:blip r:embed="rId2"/>
          <a:stretch>
            <a:fillRect/>
          </a:stretch>
        </p:blipFill>
        <p:spPr>
          <a:xfrm>
            <a:off x="1762645" y="3579488"/>
            <a:ext cx="8297433" cy="2495898"/>
          </a:xfrm>
          <a:prstGeom prst="rect">
            <a:avLst/>
          </a:prstGeom>
        </p:spPr>
      </p:pic>
    </p:spTree>
    <p:extLst>
      <p:ext uri="{BB962C8B-B14F-4D97-AF65-F5344CB8AC3E}">
        <p14:creationId xmlns:p14="http://schemas.microsoft.com/office/powerpoint/2010/main" val="7485982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33100" y="826576"/>
            <a:ext cx="4392815" cy="4351339"/>
          </a:xfrm>
          <a:prstGeom prst="rect">
            <a:avLst/>
          </a:prstGeom>
        </p:spPr>
        <p:txBody>
          <a:bodyPr>
            <a:normAutofit/>
          </a:bodyPr>
          <a:lstStyle/>
          <a:p>
            <a:pPr algn="just"/>
            <a:r>
              <a:rPr lang="en-US" sz="2000">
                <a:cs typeface="Intel Clear" panose="020B0604020203020204" pitchFamily="34" charset="0"/>
              </a:rPr>
              <a:t>PTL UH RVP is having flash0 POR frequency as 80MHz. As tradeoff to this TTK/TPM path max frequency is limited to 14MHz in the RVP. </a:t>
            </a:r>
          </a:p>
          <a:p>
            <a:pPr algn="just"/>
            <a:r>
              <a:rPr lang="en-US" sz="2000">
                <a:cs typeface="Intel Clear" panose="020B0604020203020204" pitchFamily="34" charset="0"/>
              </a:rPr>
              <a:t>While using </a:t>
            </a:r>
            <a:r>
              <a:rPr lang="en-US" sz="2000" err="1">
                <a:cs typeface="Intel Clear" panose="020B0604020203020204" pitchFamily="34" charset="0"/>
              </a:rPr>
              <a:t>Dediprog</a:t>
            </a:r>
            <a:r>
              <a:rPr lang="en-US" sz="2000">
                <a:cs typeface="Intel Clear" panose="020B0604020203020204" pitchFamily="34" charset="0"/>
              </a:rPr>
              <a:t>/SF600 for flashing, the frequency of operation must be set to </a:t>
            </a:r>
            <a:r>
              <a:rPr lang="en-US" sz="2000">
                <a:highlight>
                  <a:srgbClr val="00FF00"/>
                </a:highlight>
                <a:cs typeface="Intel Clear" panose="020B0604020203020204" pitchFamily="34" charset="0"/>
              </a:rPr>
              <a:t>12MHz</a:t>
            </a:r>
            <a:r>
              <a:rPr lang="en-US" sz="2000">
                <a:cs typeface="Intel Clear" panose="020B0604020203020204" pitchFamily="34" charset="0"/>
              </a:rPr>
              <a:t> for reliable operation. </a:t>
            </a:r>
          </a:p>
          <a:p>
            <a:pPr algn="just"/>
            <a:r>
              <a:rPr lang="en-US" sz="2000">
                <a:cs typeface="Intel Clear" panose="020B0604020203020204" pitchFamily="34" charset="0"/>
              </a:rPr>
              <a:t>In the </a:t>
            </a:r>
            <a:r>
              <a:rPr lang="en-US" sz="2000" err="1">
                <a:cs typeface="Intel Clear" panose="020B0604020203020204" pitchFamily="34" charset="0"/>
              </a:rPr>
              <a:t>Dediprog</a:t>
            </a:r>
            <a:r>
              <a:rPr lang="en-US" sz="2000">
                <a:cs typeface="Intel Clear" panose="020B0604020203020204" pitchFamily="34" charset="0"/>
              </a:rPr>
              <a:t> software: Config -&gt; </a:t>
            </a:r>
            <a:r>
              <a:rPr lang="en-US" sz="2000" err="1">
                <a:cs typeface="Intel Clear" panose="020B0604020203020204" pitchFamily="34" charset="0"/>
              </a:rPr>
              <a:t>Mischellaneous</a:t>
            </a:r>
            <a:r>
              <a:rPr lang="en-US" sz="2000">
                <a:cs typeface="Intel Clear" panose="020B0604020203020204" pitchFamily="34" charset="0"/>
              </a:rPr>
              <a:t> Settings </a:t>
            </a:r>
            <a:r>
              <a:rPr lang="en-US" sz="2000">
                <a:cs typeface="Intel Clear" panose="020B0604020203020204" pitchFamily="34" charset="0"/>
                <a:sym typeface="Wingdings" panose="05000000000000000000" pitchFamily="2" charset="2"/>
              </a:rPr>
              <a:t> select frequency 12MHz.</a:t>
            </a:r>
            <a:endParaRPr lang="en-US" sz="2000">
              <a:cs typeface="Intel Clear" panose="020B0604020203020204" pitchFamily="34" charset="0"/>
            </a:endParaRPr>
          </a:p>
          <a:p>
            <a:pPr marL="0" indent="0" algn="just">
              <a:buNone/>
            </a:pPr>
            <a:endParaRPr lang="en-US" sz="2000">
              <a:cs typeface="Intel Clear" panose="020B0604020203020204" pitchFamily="34" charset="0"/>
            </a:endParaRPr>
          </a:p>
        </p:txBody>
      </p:sp>
      <p:sp>
        <p:nvSpPr>
          <p:cNvPr id="6" name="Title 1">
            <a:extLst>
              <a:ext uri="{FF2B5EF4-FFF2-40B4-BE49-F238E27FC236}">
                <a16:creationId xmlns:a16="http://schemas.microsoft.com/office/drawing/2014/main" id="{0B8D8E43-F833-48B6-A704-33B275269187}"/>
              </a:ext>
            </a:extLst>
          </p:cNvPr>
          <p:cNvSpPr txBox="1">
            <a:spLocks/>
          </p:cNvSpPr>
          <p:nvPr/>
        </p:nvSpPr>
        <p:spPr>
          <a:xfrm>
            <a:off x="80667" y="0"/>
            <a:ext cx="12030665"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err="1"/>
              <a:t>Dediprog</a:t>
            </a:r>
            <a:r>
              <a:rPr lang="en-US" sz="4000"/>
              <a:t>/SF600 Frequency Selection – </a:t>
            </a:r>
            <a:r>
              <a:rPr lang="en-US" sz="4000">
                <a:highlight>
                  <a:srgbClr val="FFFF00"/>
                </a:highlight>
              </a:rPr>
              <a:t>Mandatory for PTL! </a:t>
            </a:r>
          </a:p>
        </p:txBody>
      </p:sp>
      <p:pic>
        <p:nvPicPr>
          <p:cNvPr id="5" name="Picture 4">
            <a:extLst>
              <a:ext uri="{FF2B5EF4-FFF2-40B4-BE49-F238E27FC236}">
                <a16:creationId xmlns:a16="http://schemas.microsoft.com/office/drawing/2014/main" id="{08C57DFA-DC96-B352-4C46-865C8A380138}"/>
              </a:ext>
            </a:extLst>
          </p:cNvPr>
          <p:cNvPicPr>
            <a:picLocks noChangeAspect="1"/>
          </p:cNvPicPr>
          <p:nvPr/>
        </p:nvPicPr>
        <p:blipFill>
          <a:blip r:embed="rId2"/>
          <a:stretch>
            <a:fillRect/>
          </a:stretch>
        </p:blipFill>
        <p:spPr>
          <a:xfrm>
            <a:off x="5395291" y="826575"/>
            <a:ext cx="6010379" cy="4351339"/>
          </a:xfrm>
          <a:prstGeom prst="rect">
            <a:avLst/>
          </a:prstGeom>
        </p:spPr>
      </p:pic>
    </p:spTree>
    <p:extLst>
      <p:ext uri="{BB962C8B-B14F-4D97-AF65-F5344CB8AC3E}">
        <p14:creationId xmlns:p14="http://schemas.microsoft.com/office/powerpoint/2010/main" val="28752871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247" y="2677912"/>
            <a:ext cx="10972800" cy="1143000"/>
          </a:xfrm>
        </p:spPr>
        <p:txBody>
          <a:bodyPr/>
          <a:lstStyle/>
          <a:p>
            <a:r>
              <a:rPr lang="en-US" sz="4500" b="1"/>
              <a:t>Power Delivery Implementation Details</a:t>
            </a:r>
          </a:p>
        </p:txBody>
      </p:sp>
      <p:sp>
        <p:nvSpPr>
          <p:cNvPr id="4" name="TextBox 3">
            <a:extLst>
              <a:ext uri="{FF2B5EF4-FFF2-40B4-BE49-F238E27FC236}">
                <a16:creationId xmlns:a16="http://schemas.microsoft.com/office/drawing/2014/main" id="{C2BDBB6C-E15A-2823-ED69-0F6940B27030}"/>
              </a:ext>
            </a:extLst>
          </p:cNvPr>
          <p:cNvSpPr txBox="1"/>
          <p:nvPr/>
        </p:nvSpPr>
        <p:spPr>
          <a:xfrm>
            <a:off x="9940412" y="5794470"/>
            <a:ext cx="2251587"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P, Manas</a:t>
            </a:r>
          </a:p>
        </p:txBody>
      </p:sp>
    </p:spTree>
    <p:extLst>
      <p:ext uri="{BB962C8B-B14F-4D97-AF65-F5344CB8AC3E}">
        <p14:creationId xmlns:p14="http://schemas.microsoft.com/office/powerpoint/2010/main" val="36189633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11" y="131865"/>
            <a:ext cx="10972800" cy="538716"/>
          </a:xfrm>
        </p:spPr>
        <p:txBody>
          <a:bodyPr/>
          <a:lstStyle/>
          <a:p>
            <a:r>
              <a:rPr lang="en-US" sz="2667" b="1"/>
              <a:t>PTL-UH RVP – Power Sources to boot PTL-UH RVP boards</a:t>
            </a:r>
          </a:p>
        </p:txBody>
      </p:sp>
      <p:sp>
        <p:nvSpPr>
          <p:cNvPr id="6" name="Content Placeholder 5"/>
          <p:cNvSpPr>
            <a:spLocks noGrp="1"/>
          </p:cNvSpPr>
          <p:nvPr>
            <p:ph idx="4294967295"/>
          </p:nvPr>
        </p:nvSpPr>
        <p:spPr>
          <a:xfrm>
            <a:off x="266381" y="612213"/>
            <a:ext cx="11313903" cy="5195200"/>
          </a:xfrm>
          <a:prstGeom prst="rect">
            <a:avLst/>
          </a:prstGeom>
        </p:spPr>
        <p:txBody>
          <a:bodyPr vert="horz" lIns="0" tIns="0" rIns="0" bIns="0" rtlCol="0" anchor="t">
            <a:noAutofit/>
          </a:bodyPr>
          <a:lstStyle/>
          <a:p>
            <a:pPr algn="just"/>
            <a:r>
              <a:rPr lang="en-US" sz="1400"/>
              <a:t>PTL-UH design supports three different power sources to boot RVP boards,</a:t>
            </a:r>
          </a:p>
          <a:p>
            <a:pPr marL="228594" indent="-228594" algn="just">
              <a:buFont typeface="Wingdings" panose="05000000000000000000" pitchFamily="2" charset="2"/>
              <a:buChar char="Ø"/>
            </a:pPr>
            <a:r>
              <a:rPr lang="en-US" sz="1400" b="1" u="sng">
                <a:solidFill>
                  <a:schemeClr val="accent1"/>
                </a:solidFill>
              </a:rPr>
              <a:t>AC Adapter:</a:t>
            </a:r>
            <a:r>
              <a:rPr lang="en-US" sz="1400">
                <a:solidFill>
                  <a:schemeClr val="accent1"/>
                </a:solidFill>
              </a:rPr>
              <a:t> </a:t>
            </a:r>
          </a:p>
          <a:p>
            <a:r>
              <a:rPr lang="en-US" sz="1400" b="1">
                <a:solidFill>
                  <a:schemeClr val="accent1"/>
                </a:solidFill>
              </a:rPr>
              <a:t>Main AC Adapter </a:t>
            </a:r>
            <a:r>
              <a:rPr lang="en-US" sz="1400" b="1"/>
              <a:t>: </a:t>
            </a:r>
            <a:r>
              <a:rPr lang="en-US" sz="1400"/>
              <a:t>An adapter with 230W capability is selected to support power numbers of PTL-UH platform. It should be connected to Main AC Brick- Primary power jack on RVP.</a:t>
            </a:r>
            <a:endParaRPr lang="en-US" sz="1400" b="1"/>
          </a:p>
          <a:p>
            <a:pPr algn="just"/>
            <a:r>
              <a:rPr lang="en-US" sz="1400" b="1">
                <a:solidFill>
                  <a:schemeClr val="accent1"/>
                </a:solidFill>
              </a:rPr>
              <a:t>Auxiliary AC Adapter </a:t>
            </a:r>
            <a:r>
              <a:rPr lang="en-US" sz="1400" b="1"/>
              <a:t>: </a:t>
            </a:r>
            <a:r>
              <a:rPr lang="en-US" sz="1400"/>
              <a:t>Auxiliary adapter is required for supporting PL4 current number along with standard/main AC adapter in PTL H in the </a:t>
            </a:r>
            <a:r>
              <a:rPr lang="en-US" sz="1400" b="1">
                <a:highlight>
                  <a:srgbClr val="FFFF00"/>
                </a:highlight>
              </a:rPr>
              <a:t>absence of battery pack </a:t>
            </a:r>
            <a:r>
              <a:rPr lang="en-US" sz="1400"/>
              <a:t>while performing performance related validation. This adapter is same as the standard adapter (IPN: J82210-001). Auxiliary AC adapter powers few of the CPU rails during its operation.</a:t>
            </a:r>
          </a:p>
          <a:p>
            <a:pPr algn="just"/>
            <a:r>
              <a:rPr lang="en-US" sz="1400" b="1">
                <a:solidFill>
                  <a:srgbClr val="C00000"/>
                </a:solidFill>
              </a:rPr>
              <a:t>Note </a:t>
            </a:r>
            <a:r>
              <a:rPr lang="en-US" sz="1400" b="1"/>
              <a:t>:</a:t>
            </a:r>
            <a:r>
              <a:rPr lang="en-US" sz="1400"/>
              <a:t> </a:t>
            </a:r>
            <a:r>
              <a:rPr lang="en-US" sz="1400" b="1">
                <a:solidFill>
                  <a:schemeClr val="accent1"/>
                </a:solidFill>
              </a:rPr>
              <a:t>PTL-UH board will not boot with Auxiliary AC adapter alone</a:t>
            </a:r>
            <a:r>
              <a:rPr lang="en-US" sz="1400"/>
              <a:t>.</a:t>
            </a:r>
          </a:p>
          <a:p>
            <a:pPr marL="228594" indent="-228594" algn="just">
              <a:buChar char="Ø"/>
            </a:pPr>
            <a:r>
              <a:rPr lang="en-US" sz="1400" b="1" u="sng">
                <a:solidFill>
                  <a:schemeClr val="accent1"/>
                </a:solidFill>
              </a:rPr>
              <a:t>Type C Adapter:</a:t>
            </a:r>
            <a:r>
              <a:rPr lang="en-US" sz="1400" u="sng">
                <a:solidFill>
                  <a:schemeClr val="accent1"/>
                </a:solidFill>
              </a:rPr>
              <a:t> </a:t>
            </a:r>
            <a:endParaRPr lang="en-US" sz="1400">
              <a:solidFill>
                <a:schemeClr val="accent1"/>
              </a:solidFill>
            </a:endParaRPr>
          </a:p>
          <a:p>
            <a:pPr algn="just"/>
            <a:r>
              <a:rPr lang="en-US" sz="1400"/>
              <a:t> PTL-UH RVP has 4-Type C ports. Two On-board Type-C ports supports EPR voltages up to 48V and Type-C port on each TCSS module supports SPR mode Only on the board (except for GBR Module). All these Type-C ports can be used for powering the platform. By default, the highest priority is given to standard AC adapter. </a:t>
            </a:r>
          </a:p>
          <a:p>
            <a:pPr marL="228594" indent="-228594" algn="just">
              <a:buFont typeface="Wingdings" panose="05000000000000000000" pitchFamily="2" charset="2"/>
              <a:buChar char="Ø"/>
            </a:pPr>
            <a:r>
              <a:rPr lang="en-US" sz="1400" b="1" u="sng">
                <a:solidFill>
                  <a:schemeClr val="accent1"/>
                </a:solidFill>
              </a:rPr>
              <a:t>Battery Pack:</a:t>
            </a:r>
            <a:r>
              <a:rPr lang="en-US" sz="1400">
                <a:solidFill>
                  <a:schemeClr val="accent1"/>
                </a:solidFill>
              </a:rPr>
              <a:t> </a:t>
            </a:r>
          </a:p>
          <a:p>
            <a:pPr algn="just"/>
            <a:r>
              <a:rPr lang="en-US" sz="1400"/>
              <a:t>PTL-UH supports battery pack of 3S3P configuration (11.4V Nominal)  and has a capacity of 99Whr. 3S3P battery pack IPN: K71137-001</a:t>
            </a:r>
          </a:p>
        </p:txBody>
      </p:sp>
      <p:sp>
        <p:nvSpPr>
          <p:cNvPr id="7" name="TextBox 6"/>
          <p:cNvSpPr txBox="1"/>
          <p:nvPr/>
        </p:nvSpPr>
        <p:spPr>
          <a:xfrm>
            <a:off x="426876" y="5348653"/>
            <a:ext cx="11334015" cy="342658"/>
          </a:xfrm>
          <a:prstGeom prst="rect">
            <a:avLst/>
          </a:prstGeom>
          <a:noFill/>
        </p:spPr>
        <p:txBody>
          <a:bodyPr wrap="square" rtlCol="0">
            <a:spAutoFit/>
          </a:bodyPr>
          <a:lstStyle/>
          <a:p>
            <a:pPr algn="just"/>
            <a:r>
              <a:rPr lang="en-US" sz="1800" b="1" u="sng">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Recommendation:</a:t>
            </a:r>
            <a:r>
              <a:rPr lang="en-US" sz="18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Use standard AC adapter for all validations. Only on need basis, use Type C adapter or battery pack.  </a:t>
            </a:r>
          </a:p>
        </p:txBody>
      </p:sp>
    </p:spTree>
    <p:extLst>
      <p:ext uri="{BB962C8B-B14F-4D97-AF65-F5344CB8AC3E}">
        <p14:creationId xmlns:p14="http://schemas.microsoft.com/office/powerpoint/2010/main" val="680239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8508E-D958-4FA8-BE93-83E740C062DC}"/>
              </a:ext>
            </a:extLst>
          </p:cNvPr>
          <p:cNvSpPr txBox="1">
            <a:spLocks/>
          </p:cNvSpPr>
          <p:nvPr/>
        </p:nvSpPr>
        <p:spPr>
          <a:xfrm>
            <a:off x="522513" y="116707"/>
            <a:ext cx="10847917" cy="61927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Difference across PTL-UH RVP SKUs</a:t>
            </a:r>
          </a:p>
        </p:txBody>
      </p:sp>
      <p:sp>
        <p:nvSpPr>
          <p:cNvPr id="9" name="TextBox 8">
            <a:extLst>
              <a:ext uri="{FF2B5EF4-FFF2-40B4-BE49-F238E27FC236}">
                <a16:creationId xmlns:a16="http://schemas.microsoft.com/office/drawing/2014/main" id="{061E8B90-B72A-4411-8164-0F71C2D9BC91}"/>
              </a:ext>
            </a:extLst>
          </p:cNvPr>
          <p:cNvSpPr txBox="1"/>
          <p:nvPr/>
        </p:nvSpPr>
        <p:spPr>
          <a:xfrm>
            <a:off x="33764" y="5764161"/>
            <a:ext cx="11525448" cy="758028"/>
          </a:xfrm>
          <a:prstGeom prst="rect">
            <a:avLst/>
          </a:prstGeom>
          <a:noFill/>
        </p:spPr>
        <p:txBody>
          <a:bodyPr wrap="square" rtlCol="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1219170">
              <a:spcBef>
                <a:spcPts val="0"/>
              </a:spcBef>
              <a:defRPr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r>
              <a:rPr lang="en-US" sz="1600"/>
              <a:t>Link: </a:t>
            </a:r>
          </a:p>
          <a:p>
            <a:r>
              <a:rPr lang="en-US" sz="1600">
                <a:solidFill>
                  <a:schemeClr val="bg2"/>
                </a:solidFill>
                <a:hlinkClick r:id="rId3"/>
              </a:rPr>
              <a:t>PTL-UH_RVP_LZ_Rev1p1</a:t>
            </a:r>
            <a:endParaRPr lang="en-US" sz="1600">
              <a:solidFill>
                <a:schemeClr val="bg2"/>
              </a:solidFill>
            </a:endParaRPr>
          </a:p>
          <a:p>
            <a:endParaRPr lang="en-US" sz="1600">
              <a:solidFill>
                <a:schemeClr val="bg2"/>
              </a:solidFill>
            </a:endParaRPr>
          </a:p>
        </p:txBody>
      </p:sp>
      <p:pic>
        <p:nvPicPr>
          <p:cNvPr id="6" name="Picture 5">
            <a:extLst>
              <a:ext uri="{FF2B5EF4-FFF2-40B4-BE49-F238E27FC236}">
                <a16:creationId xmlns:a16="http://schemas.microsoft.com/office/drawing/2014/main" id="{BFBF45CB-857E-79AC-A172-1F472341696C}"/>
              </a:ext>
            </a:extLst>
          </p:cNvPr>
          <p:cNvPicPr>
            <a:picLocks noChangeAspect="1"/>
          </p:cNvPicPr>
          <p:nvPr/>
        </p:nvPicPr>
        <p:blipFill>
          <a:blip r:embed="rId4"/>
          <a:stretch>
            <a:fillRect/>
          </a:stretch>
        </p:blipFill>
        <p:spPr>
          <a:xfrm>
            <a:off x="33764" y="959846"/>
            <a:ext cx="12124471" cy="3863675"/>
          </a:xfrm>
          <a:prstGeom prst="rect">
            <a:avLst/>
          </a:prstGeom>
          <a:ln w="28575">
            <a:solidFill>
              <a:schemeClr val="tx2"/>
            </a:solidFill>
          </a:ln>
        </p:spPr>
      </p:pic>
      <p:sp>
        <p:nvSpPr>
          <p:cNvPr id="11" name="TextBox 10">
            <a:extLst>
              <a:ext uri="{FF2B5EF4-FFF2-40B4-BE49-F238E27FC236}">
                <a16:creationId xmlns:a16="http://schemas.microsoft.com/office/drawing/2014/main" id="{7C729221-C2AD-BC15-1C26-2BC3C6B9BAAC}"/>
              </a:ext>
            </a:extLst>
          </p:cNvPr>
          <p:cNvSpPr txBox="1"/>
          <p:nvPr/>
        </p:nvSpPr>
        <p:spPr>
          <a:xfrm>
            <a:off x="33764" y="5047384"/>
            <a:ext cx="9276960" cy="258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i="0" u="none" strike="noStrike">
                <a:solidFill>
                  <a:srgbClr val="00B0F0"/>
                </a:solidFill>
                <a:effectLst/>
                <a:latin typeface="Calibri" panose="020F0502020204030204" pitchFamily="34" charset="0"/>
              </a:rPr>
              <a:t>Changes wrt. SKU highlighted in blue color and BOM SKU difference </a:t>
            </a:r>
            <a:endParaRPr lang="en-US" sz="1200"/>
          </a:p>
        </p:txBody>
      </p:sp>
    </p:spTree>
    <p:extLst>
      <p:ext uri="{BB962C8B-B14F-4D97-AF65-F5344CB8AC3E}">
        <p14:creationId xmlns:p14="http://schemas.microsoft.com/office/powerpoint/2010/main" val="465574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77" y="1"/>
            <a:ext cx="10972800" cy="737420"/>
          </a:xfrm>
        </p:spPr>
        <p:txBody>
          <a:bodyPr vert="horz" lIns="0" tIns="0" rIns="0" bIns="0" rtlCol="0" anchor="ctr" anchorCtr="0">
            <a:noAutofit/>
          </a:bodyPr>
          <a:lstStyle/>
          <a:p>
            <a:r>
              <a:rPr lang="en-US" sz="3467" b="1"/>
              <a:t>PTL-UP RVP – Power Source Priority</a:t>
            </a:r>
          </a:p>
        </p:txBody>
      </p:sp>
      <p:graphicFrame>
        <p:nvGraphicFramePr>
          <p:cNvPr id="7" name="Table 6"/>
          <p:cNvGraphicFramePr>
            <a:graphicFrameLocks noGrp="1"/>
          </p:cNvGraphicFramePr>
          <p:nvPr>
            <p:extLst>
              <p:ext uri="{D42A27DB-BD31-4B8C-83A1-F6EECF244321}">
                <p14:modId xmlns:p14="http://schemas.microsoft.com/office/powerpoint/2010/main" val="168844508"/>
              </p:ext>
            </p:extLst>
          </p:nvPr>
        </p:nvGraphicFramePr>
        <p:xfrm>
          <a:off x="486161" y="627086"/>
          <a:ext cx="11118715" cy="4419632"/>
        </p:xfrm>
        <a:graphic>
          <a:graphicData uri="http://schemas.openxmlformats.org/drawingml/2006/table">
            <a:tbl>
              <a:tblPr firstRow="1" bandRow="1">
                <a:tableStyleId>{5C22544A-7EE6-4342-B048-85BDC9FD1C3A}</a:tableStyleId>
              </a:tblPr>
              <a:tblGrid>
                <a:gridCol w="6676756">
                  <a:extLst>
                    <a:ext uri="{9D8B030D-6E8A-4147-A177-3AD203B41FA5}">
                      <a16:colId xmlns:a16="http://schemas.microsoft.com/office/drawing/2014/main" val="20000"/>
                    </a:ext>
                  </a:extLst>
                </a:gridCol>
                <a:gridCol w="4441959">
                  <a:extLst>
                    <a:ext uri="{9D8B030D-6E8A-4147-A177-3AD203B41FA5}">
                      <a16:colId xmlns:a16="http://schemas.microsoft.com/office/drawing/2014/main" val="20001"/>
                    </a:ext>
                  </a:extLst>
                </a:gridCol>
              </a:tblGrid>
              <a:tr h="400053">
                <a:tc>
                  <a:txBody>
                    <a:bodyPr/>
                    <a:lstStyle/>
                    <a:p>
                      <a:pPr algn="ctr"/>
                      <a:r>
                        <a:rPr lang="en-US" sz="1500"/>
                        <a:t>Available Sources</a:t>
                      </a:r>
                    </a:p>
                  </a:txBody>
                  <a:tcPr marL="101600" marR="101600" marT="50800" marB="50800" anchor="ctr"/>
                </a:tc>
                <a:tc>
                  <a:txBody>
                    <a:bodyPr/>
                    <a:lstStyle/>
                    <a:p>
                      <a:pPr algn="ctr"/>
                      <a:r>
                        <a:rPr lang="en-US" sz="1500"/>
                        <a:t>Priority Given To</a:t>
                      </a:r>
                    </a:p>
                  </a:txBody>
                  <a:tcPr marL="101600" marR="101600" marT="50800" marB="50800" anchor="ctr"/>
                </a:tc>
                <a:extLst>
                  <a:ext uri="{0D108BD9-81ED-4DB2-BD59-A6C34878D82A}">
                    <a16:rowId xmlns:a16="http://schemas.microsoft.com/office/drawing/2014/main" val="10000"/>
                  </a:ext>
                </a:extLst>
              </a:tr>
              <a:tr h="400053">
                <a:tc>
                  <a:txBody>
                    <a:bodyPr/>
                    <a:lstStyle/>
                    <a:p>
                      <a:pPr algn="ctr"/>
                      <a:r>
                        <a:rPr lang="en-US" sz="1500">
                          <a:solidFill>
                            <a:schemeClr val="bg2"/>
                          </a:solidFill>
                        </a:rPr>
                        <a:t>Standard AC Adapter + Battery Pack</a:t>
                      </a:r>
                      <a:endParaRPr lang="en-US" sz="1500">
                        <a:solidFill>
                          <a:srgbClr val="C00000"/>
                        </a:solidFill>
                      </a:endParaRPr>
                    </a:p>
                  </a:txBody>
                  <a:tcPr marL="101600" marR="101600" marT="50800" marB="50800" anchor="ctr"/>
                </a:tc>
                <a:tc>
                  <a:txBody>
                    <a:bodyPr/>
                    <a:lstStyle/>
                    <a:p>
                      <a:pPr algn="ctr"/>
                      <a:r>
                        <a:rPr lang="en-US" sz="1500">
                          <a:solidFill>
                            <a:schemeClr val="bg2"/>
                          </a:solidFill>
                        </a:rPr>
                        <a:t>Standard AC Adapter</a:t>
                      </a:r>
                    </a:p>
                  </a:txBody>
                  <a:tcPr marL="101600" marR="101600" marT="50800" marB="50800" anchor="ctr"/>
                </a:tc>
                <a:extLst>
                  <a:ext uri="{0D108BD9-81ED-4DB2-BD59-A6C34878D82A}">
                    <a16:rowId xmlns:a16="http://schemas.microsoft.com/office/drawing/2014/main" val="10002"/>
                  </a:ext>
                </a:extLst>
              </a:tr>
              <a:tr h="400053">
                <a:tc>
                  <a:txBody>
                    <a:bodyPr/>
                    <a:lstStyle/>
                    <a:p>
                      <a:pPr algn="ctr"/>
                      <a:r>
                        <a:rPr lang="en-US" sz="1500">
                          <a:solidFill>
                            <a:schemeClr val="bg2"/>
                          </a:solidFill>
                        </a:rPr>
                        <a:t>Type C Adapter + Battery Pack</a:t>
                      </a:r>
                    </a:p>
                  </a:txBody>
                  <a:tcPr marL="101600" marR="101600" marT="50800" marB="50800" anchor="ctr"/>
                </a:tc>
                <a:tc>
                  <a:txBody>
                    <a:bodyPr/>
                    <a:lstStyle/>
                    <a:p>
                      <a:pPr algn="ctr"/>
                      <a:r>
                        <a:rPr lang="en-US" sz="1500">
                          <a:solidFill>
                            <a:schemeClr val="bg2"/>
                          </a:solidFill>
                        </a:rPr>
                        <a:t>Type C Adapter</a:t>
                      </a:r>
                    </a:p>
                  </a:txBody>
                  <a:tcPr marL="101600" marR="101600" marT="50800" marB="50800" anchor="ctr"/>
                </a:tc>
                <a:extLst>
                  <a:ext uri="{0D108BD9-81ED-4DB2-BD59-A6C34878D82A}">
                    <a16:rowId xmlns:a16="http://schemas.microsoft.com/office/drawing/2014/main" val="10003"/>
                  </a:ext>
                </a:extLst>
              </a:tr>
              <a:tr h="400053">
                <a:tc>
                  <a:txBody>
                    <a:bodyPr/>
                    <a:lstStyle/>
                    <a:p>
                      <a:pPr algn="ctr"/>
                      <a:r>
                        <a:rPr lang="en-US" sz="1500">
                          <a:solidFill>
                            <a:schemeClr val="bg2"/>
                          </a:solidFill>
                        </a:rPr>
                        <a:t>Standard AC Adapter + Type C Adapter</a:t>
                      </a:r>
                    </a:p>
                  </a:txBody>
                  <a:tcPr marL="101600" marR="101600" marT="50800" marB="508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Standard AC Adapter</a:t>
                      </a:r>
                    </a:p>
                  </a:txBody>
                  <a:tcPr marL="101600" marR="101600" marT="50800" marB="50800" anchor="ctr"/>
                </a:tc>
                <a:extLst>
                  <a:ext uri="{0D108BD9-81ED-4DB2-BD59-A6C34878D82A}">
                    <a16:rowId xmlns:a16="http://schemas.microsoft.com/office/drawing/2014/main" val="10004"/>
                  </a:ext>
                </a:extLst>
              </a:tr>
              <a:tr h="704855">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Standard AC Adapter + Type C Adapter + Battery Pack</a:t>
                      </a:r>
                    </a:p>
                  </a:txBody>
                  <a:tcPr marL="101600" marR="101600" marT="50800" marB="508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Standard AC Adapter</a:t>
                      </a:r>
                    </a:p>
                  </a:txBody>
                  <a:tcPr marL="101600" marR="101600" marT="50800" marB="50800" anchor="ctr"/>
                </a:tc>
                <a:extLst>
                  <a:ext uri="{0D108BD9-81ED-4DB2-BD59-A6C34878D82A}">
                    <a16:rowId xmlns:a16="http://schemas.microsoft.com/office/drawing/2014/main" val="10005"/>
                  </a:ext>
                </a:extLst>
              </a:tr>
              <a:tr h="704855">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SPR Type-C Adapter + EPR Type-C Adapter + Battery Pack</a:t>
                      </a:r>
                    </a:p>
                  </a:txBody>
                  <a:tcPr marL="101600" marR="101600" marT="50800" marB="508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EPR Type-C Adapter</a:t>
                      </a:r>
                    </a:p>
                  </a:txBody>
                  <a:tcPr marL="101600" marR="101600" marT="50800" marB="50800" anchor="ctr"/>
                </a:tc>
                <a:extLst>
                  <a:ext uri="{0D108BD9-81ED-4DB2-BD59-A6C34878D82A}">
                    <a16:rowId xmlns:a16="http://schemas.microsoft.com/office/drawing/2014/main" val="3976887162"/>
                  </a:ext>
                </a:extLst>
              </a:tr>
              <a:tr h="704855">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nb-NO" sz="1500">
                          <a:solidFill>
                            <a:schemeClr val="bg2"/>
                          </a:solidFill>
                        </a:rPr>
                        <a:t>Adapter EPR1 Type-C Adapter + EPR 2 Type-C </a:t>
                      </a:r>
                      <a:endParaRPr lang="en-US" sz="1500">
                        <a:solidFill>
                          <a:schemeClr val="bg2"/>
                        </a:solidFill>
                      </a:endParaRPr>
                    </a:p>
                  </a:txBody>
                  <a:tcPr marL="101600" marR="101600" marT="50800" marB="508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Adapter with higher power</a:t>
                      </a:r>
                    </a:p>
                    <a:p>
                      <a:pPr marL="0" marR="0" indent="0" algn="ctr" defTabSz="801848" rtl="0" eaLnBrk="1" fontAlgn="auto" latinLnBrk="0" hangingPunct="1">
                        <a:lnSpc>
                          <a:spcPct val="100000"/>
                        </a:lnSpc>
                        <a:spcBef>
                          <a:spcPts val="0"/>
                        </a:spcBef>
                        <a:spcAft>
                          <a:spcPts val="0"/>
                        </a:spcAft>
                        <a:buClrTx/>
                        <a:buSzTx/>
                        <a:buFontTx/>
                        <a:buNone/>
                        <a:tabLst/>
                        <a:defRPr/>
                      </a:pPr>
                      <a:r>
                        <a:rPr lang="en-US" sz="1500">
                          <a:solidFill>
                            <a:schemeClr val="bg2"/>
                          </a:solidFill>
                        </a:rPr>
                        <a:t>capability</a:t>
                      </a:r>
                    </a:p>
                  </a:txBody>
                  <a:tcPr marL="101600" marR="101600" marT="50800" marB="50800" anchor="ctr"/>
                </a:tc>
                <a:extLst>
                  <a:ext uri="{0D108BD9-81ED-4DB2-BD59-A6C34878D82A}">
                    <a16:rowId xmlns:a16="http://schemas.microsoft.com/office/drawing/2014/main" val="928011554"/>
                  </a:ext>
                </a:extLst>
              </a:tr>
              <a:tr h="704855">
                <a:tc>
                  <a:txBody>
                    <a:bodyPr/>
                    <a:lstStyle/>
                    <a:p>
                      <a:pPr algn="ctr"/>
                      <a:r>
                        <a:rPr lang="en-US" sz="1500">
                          <a:solidFill>
                            <a:schemeClr val="bg2"/>
                          </a:solidFill>
                        </a:rPr>
                        <a:t>Standard AC Brick Adapter + Auxiliary AC Adapter +</a:t>
                      </a:r>
                    </a:p>
                    <a:p>
                      <a:pPr algn="ctr"/>
                      <a:r>
                        <a:rPr lang="en-US" sz="1500">
                          <a:solidFill>
                            <a:schemeClr val="bg2"/>
                          </a:solidFill>
                        </a:rPr>
                        <a:t>Battery Pack</a:t>
                      </a:r>
                    </a:p>
                  </a:txBody>
                  <a:tcPr marL="101600" marR="101600" marT="50800" marB="50800" anchor="ctr"/>
                </a:tc>
                <a:tc>
                  <a:txBody>
                    <a:bodyPr/>
                    <a:lstStyle/>
                    <a:p>
                      <a:pPr algn="ctr"/>
                      <a:r>
                        <a:rPr lang="en-US" sz="1500">
                          <a:solidFill>
                            <a:srgbClr val="002060"/>
                          </a:solidFill>
                        </a:rPr>
                        <a:t>Not recommended to use as default</a:t>
                      </a:r>
                    </a:p>
                  </a:txBody>
                  <a:tcPr marL="101600" marR="101600" marT="50800" marB="50800" anchor="ctr"/>
                </a:tc>
                <a:extLst>
                  <a:ext uri="{0D108BD9-81ED-4DB2-BD59-A6C34878D82A}">
                    <a16:rowId xmlns:a16="http://schemas.microsoft.com/office/drawing/2014/main" val="871215769"/>
                  </a:ext>
                </a:extLst>
              </a:tr>
            </a:tbl>
          </a:graphicData>
        </a:graphic>
      </p:graphicFrame>
      <p:sp>
        <p:nvSpPr>
          <p:cNvPr id="5" name="TextBox 4">
            <a:extLst>
              <a:ext uri="{FF2B5EF4-FFF2-40B4-BE49-F238E27FC236}">
                <a16:creationId xmlns:a16="http://schemas.microsoft.com/office/drawing/2014/main" id="{BF693B8B-E04A-367F-68DA-66FC3432EEB0}"/>
              </a:ext>
            </a:extLst>
          </p:cNvPr>
          <p:cNvSpPr txBox="1"/>
          <p:nvPr/>
        </p:nvSpPr>
        <p:spPr>
          <a:xfrm>
            <a:off x="257954" y="5046718"/>
            <a:ext cx="12490314" cy="1587614"/>
          </a:xfrm>
          <a:prstGeom prst="rect">
            <a:avLst/>
          </a:prstGeom>
          <a:noFill/>
        </p:spPr>
        <p:txBody>
          <a:bodyPr wrap="square" lIns="121920" tIns="60960" rIns="121920" bIns="60960" rtlCol="0" anchor="t">
            <a:spAutoFit/>
          </a:bodyPr>
          <a:lstStyle/>
          <a:p>
            <a:pPr>
              <a:lnSpc>
                <a:spcPct val="100000"/>
              </a:lnSpc>
              <a:spcBef>
                <a:spcPts val="1200"/>
              </a:spcBef>
            </a:pPr>
            <a:r>
              <a:rPr lang="en-US" sz="1400" b="1">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p>
          <a:p>
            <a:pPr marL="285750" indent="-285750">
              <a:lnSpc>
                <a:spcPct val="100000"/>
              </a:lnSpc>
              <a:spcBef>
                <a:spcPts val="1200"/>
              </a:spcBef>
              <a:buFont typeface="Arial" panose="020B0604020202020204" pitchFamily="34" charset="0"/>
              <a:buChar char="•"/>
            </a:pPr>
            <a:r>
              <a:rPr lang="en-US" sz="14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Smooth/seamless transition from Type-C adapter to AC adapter and vice versa is not supported if battery is not connected.</a:t>
            </a:r>
          </a:p>
          <a:p>
            <a:pPr marL="285750" indent="-285750">
              <a:lnSpc>
                <a:spcPct val="100000"/>
              </a:lnSpc>
              <a:spcBef>
                <a:spcPts val="1200"/>
              </a:spcBef>
              <a:buFont typeface="Arial" panose="020B0604020202020204" pitchFamily="34" charset="0"/>
              <a:buChar char="•"/>
            </a:pPr>
            <a:r>
              <a:rPr lang="en-US" sz="14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Type C adapter should provide minimum power of 180W (36V @ 5A) without Battery to boot the system for H-4Xe (45W) Silicon</a:t>
            </a:r>
          </a:p>
          <a:p>
            <a:pPr>
              <a:lnSpc>
                <a:spcPct val="100000"/>
              </a:lnSpc>
            </a:pPr>
            <a:endParaRPr lang="en-US" sz="14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789122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3924" y="0"/>
            <a:ext cx="10972800" cy="678631"/>
          </a:xfrm>
        </p:spPr>
        <p:txBody>
          <a:bodyPr anchor="ctr"/>
          <a:lstStyle/>
          <a:p>
            <a:r>
              <a:rPr lang="en-US" sz="3450" b="1">
                <a:solidFill>
                  <a:schemeClr val="bg2"/>
                </a:solidFill>
                <a:latin typeface="Intel Clear Light"/>
                <a:cs typeface="Intel Clear Light" panose="020B0404020203020204" pitchFamily="34" charset="0"/>
              </a:rPr>
              <a:t>PTL-UH RVP SoC rails overview (POR)</a:t>
            </a:r>
          </a:p>
        </p:txBody>
      </p:sp>
      <p:grpSp>
        <p:nvGrpSpPr>
          <p:cNvPr id="2" name="Group 1">
            <a:extLst>
              <a:ext uri="{FF2B5EF4-FFF2-40B4-BE49-F238E27FC236}">
                <a16:creationId xmlns:a16="http://schemas.microsoft.com/office/drawing/2014/main" id="{B7E7F884-6C3E-68BF-C26C-B43096FA4213}"/>
              </a:ext>
            </a:extLst>
          </p:cNvPr>
          <p:cNvGrpSpPr/>
          <p:nvPr/>
        </p:nvGrpSpPr>
        <p:grpSpPr>
          <a:xfrm>
            <a:off x="1462505" y="678631"/>
            <a:ext cx="1773829" cy="5068911"/>
            <a:chOff x="675430" y="287904"/>
            <a:chExt cx="1979265" cy="5347381"/>
          </a:xfrm>
        </p:grpSpPr>
        <p:pic>
          <p:nvPicPr>
            <p:cNvPr id="4" name="Picture 3">
              <a:extLst>
                <a:ext uri="{FF2B5EF4-FFF2-40B4-BE49-F238E27FC236}">
                  <a16:creationId xmlns:a16="http://schemas.microsoft.com/office/drawing/2014/main" id="{F4262710-81A9-177A-B6ED-E280CF0F01EB}"/>
                </a:ext>
              </a:extLst>
            </p:cNvPr>
            <p:cNvPicPr>
              <a:picLocks noChangeAspect="1"/>
            </p:cNvPicPr>
            <p:nvPr/>
          </p:nvPicPr>
          <p:blipFill>
            <a:blip r:embed="rId3"/>
            <a:stretch>
              <a:fillRect/>
            </a:stretch>
          </p:blipFill>
          <p:spPr>
            <a:xfrm>
              <a:off x="675430" y="581957"/>
              <a:ext cx="1979265" cy="5053328"/>
            </a:xfrm>
            <a:prstGeom prst="rect">
              <a:avLst/>
            </a:prstGeom>
          </p:spPr>
        </p:pic>
        <p:sp>
          <p:nvSpPr>
            <p:cNvPr id="5" name="TextBox 4">
              <a:extLst>
                <a:ext uri="{FF2B5EF4-FFF2-40B4-BE49-F238E27FC236}">
                  <a16:creationId xmlns:a16="http://schemas.microsoft.com/office/drawing/2014/main" id="{82155F75-6CD6-2FC2-8F31-0D4D092B6CC8}"/>
                </a:ext>
              </a:extLst>
            </p:cNvPr>
            <p:cNvSpPr txBox="1"/>
            <p:nvPr/>
          </p:nvSpPr>
          <p:spPr>
            <a:xfrm>
              <a:off x="980859" y="287904"/>
              <a:ext cx="13684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2"/>
                  </a:solidFill>
                  <a:effectLst/>
                  <a:uFillTx/>
                  <a:latin typeface="+mn-lt"/>
                  <a:ea typeface="+mn-ea"/>
                  <a:cs typeface="+mn-cs"/>
                  <a:sym typeface="Helvetica Neue"/>
                </a:rPr>
                <a:t>PTL-UH +LP5</a:t>
              </a:r>
            </a:p>
          </p:txBody>
        </p:sp>
      </p:grpSp>
      <p:grpSp>
        <p:nvGrpSpPr>
          <p:cNvPr id="10" name="Group 9">
            <a:extLst>
              <a:ext uri="{FF2B5EF4-FFF2-40B4-BE49-F238E27FC236}">
                <a16:creationId xmlns:a16="http://schemas.microsoft.com/office/drawing/2014/main" id="{AEBAA0C9-2CE3-1AB2-6F74-ABC698B8360F}"/>
              </a:ext>
            </a:extLst>
          </p:cNvPr>
          <p:cNvGrpSpPr/>
          <p:nvPr/>
        </p:nvGrpSpPr>
        <p:grpSpPr>
          <a:xfrm>
            <a:off x="4802316" y="661376"/>
            <a:ext cx="2587360" cy="5016655"/>
            <a:chOff x="7686838" y="160862"/>
            <a:chExt cx="2722197" cy="5333831"/>
          </a:xfrm>
        </p:grpSpPr>
        <p:pic>
          <p:nvPicPr>
            <p:cNvPr id="11" name="Picture 10">
              <a:extLst>
                <a:ext uri="{FF2B5EF4-FFF2-40B4-BE49-F238E27FC236}">
                  <a16:creationId xmlns:a16="http://schemas.microsoft.com/office/drawing/2014/main" id="{0307E2D4-4C29-65D7-7951-82B8EB2B2FCA}"/>
                </a:ext>
              </a:extLst>
            </p:cNvPr>
            <p:cNvPicPr>
              <a:picLocks noChangeAspect="1"/>
            </p:cNvPicPr>
            <p:nvPr/>
          </p:nvPicPr>
          <p:blipFill>
            <a:blip r:embed="rId4"/>
            <a:stretch>
              <a:fillRect/>
            </a:stretch>
          </p:blipFill>
          <p:spPr>
            <a:xfrm>
              <a:off x="7813596" y="411015"/>
              <a:ext cx="1947176" cy="5083678"/>
            </a:xfrm>
            <a:prstGeom prst="rect">
              <a:avLst/>
            </a:prstGeom>
          </p:spPr>
        </p:pic>
        <p:sp>
          <p:nvSpPr>
            <p:cNvPr id="12" name="TextBox 11">
              <a:extLst>
                <a:ext uri="{FF2B5EF4-FFF2-40B4-BE49-F238E27FC236}">
                  <a16:creationId xmlns:a16="http://schemas.microsoft.com/office/drawing/2014/main" id="{A78ABF1F-2846-E9E9-A909-F39DF970AA17}"/>
                </a:ext>
              </a:extLst>
            </p:cNvPr>
            <p:cNvSpPr txBox="1"/>
            <p:nvPr/>
          </p:nvSpPr>
          <p:spPr>
            <a:xfrm>
              <a:off x="7686838" y="160862"/>
              <a:ext cx="272219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2"/>
                  </a:solidFill>
                  <a:effectLst/>
                  <a:uFillTx/>
                  <a:latin typeface="+mn-lt"/>
                  <a:ea typeface="+mn-ea"/>
                  <a:cs typeface="+mn-cs"/>
                  <a:sym typeface="Helvetica Neue"/>
                </a:rPr>
                <a:t>PTL-UH +DDR5 (SODIMM)</a:t>
              </a:r>
            </a:p>
          </p:txBody>
        </p:sp>
      </p:grpSp>
      <p:grpSp>
        <p:nvGrpSpPr>
          <p:cNvPr id="19" name="Group 18">
            <a:extLst>
              <a:ext uri="{FF2B5EF4-FFF2-40B4-BE49-F238E27FC236}">
                <a16:creationId xmlns:a16="http://schemas.microsoft.com/office/drawing/2014/main" id="{679AD2E6-39D4-FA1A-B619-4F1E193A7DA2}"/>
              </a:ext>
            </a:extLst>
          </p:cNvPr>
          <p:cNvGrpSpPr/>
          <p:nvPr/>
        </p:nvGrpSpPr>
        <p:grpSpPr>
          <a:xfrm>
            <a:off x="2962606" y="5956771"/>
            <a:ext cx="5551160" cy="270118"/>
            <a:chOff x="1670115" y="5946910"/>
            <a:chExt cx="5551160" cy="270118"/>
          </a:xfrm>
        </p:grpSpPr>
        <p:sp>
          <p:nvSpPr>
            <p:cNvPr id="13" name="Rectangle: Rounded Corners 12">
              <a:extLst>
                <a:ext uri="{FF2B5EF4-FFF2-40B4-BE49-F238E27FC236}">
                  <a16:creationId xmlns:a16="http://schemas.microsoft.com/office/drawing/2014/main" id="{35DBC4EC-FB87-B89F-D7EC-854968A43239}"/>
                </a:ext>
              </a:extLst>
            </p:cNvPr>
            <p:cNvSpPr/>
            <p:nvPr/>
          </p:nvSpPr>
          <p:spPr>
            <a:xfrm>
              <a:off x="1670115" y="5963936"/>
              <a:ext cx="1118990" cy="249714"/>
            </a:xfrm>
            <a:prstGeom prst="roundRect">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IMVP 9.3 VR</a:t>
              </a:r>
            </a:p>
          </p:txBody>
        </p:sp>
        <p:sp>
          <p:nvSpPr>
            <p:cNvPr id="14" name="Rectangle: Rounded Corners 13">
              <a:extLst>
                <a:ext uri="{FF2B5EF4-FFF2-40B4-BE49-F238E27FC236}">
                  <a16:creationId xmlns:a16="http://schemas.microsoft.com/office/drawing/2014/main" id="{73532B7D-B29A-B01B-EB5A-2DCB5FCC4A01}"/>
                </a:ext>
              </a:extLst>
            </p:cNvPr>
            <p:cNvSpPr/>
            <p:nvPr/>
          </p:nvSpPr>
          <p:spPr>
            <a:xfrm>
              <a:off x="3165590" y="5967314"/>
              <a:ext cx="1118990" cy="249714"/>
            </a:xfrm>
            <a:prstGeom prst="round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Discrete VR</a:t>
              </a:r>
            </a:p>
          </p:txBody>
        </p:sp>
        <p:sp>
          <p:nvSpPr>
            <p:cNvPr id="15" name="Rectangle: Rounded Corners 14">
              <a:extLst>
                <a:ext uri="{FF2B5EF4-FFF2-40B4-BE49-F238E27FC236}">
                  <a16:creationId xmlns:a16="http://schemas.microsoft.com/office/drawing/2014/main" id="{519170FD-1567-DB5A-D8B2-E52104C4FE8D}"/>
                </a:ext>
              </a:extLst>
            </p:cNvPr>
            <p:cNvSpPr/>
            <p:nvPr/>
          </p:nvSpPr>
          <p:spPr>
            <a:xfrm>
              <a:off x="4583193" y="5963936"/>
              <a:ext cx="1118990" cy="232688"/>
            </a:xfrm>
            <a:prstGeom prst="roundRect">
              <a:avLst/>
            </a:prstGeom>
            <a:solidFill>
              <a:srgbClr val="FF9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700" b="1"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Load Switch</a:t>
              </a:r>
            </a:p>
          </p:txBody>
        </p:sp>
        <p:sp>
          <p:nvSpPr>
            <p:cNvPr id="16" name="Rectangle: Rounded Corners 15">
              <a:extLst>
                <a:ext uri="{FF2B5EF4-FFF2-40B4-BE49-F238E27FC236}">
                  <a16:creationId xmlns:a16="http://schemas.microsoft.com/office/drawing/2014/main" id="{C59D82B5-992A-7A00-A8CE-D0E74613D4CE}"/>
                </a:ext>
              </a:extLst>
            </p:cNvPr>
            <p:cNvSpPr/>
            <p:nvPr/>
          </p:nvSpPr>
          <p:spPr>
            <a:xfrm>
              <a:off x="6102285" y="5946910"/>
              <a:ext cx="1118990" cy="249714"/>
            </a:xfrm>
            <a:prstGeom prst="round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LDO</a:t>
              </a:r>
            </a:p>
          </p:txBody>
        </p:sp>
      </p:grpSp>
      <p:grpSp>
        <p:nvGrpSpPr>
          <p:cNvPr id="6" name="Group 5">
            <a:extLst>
              <a:ext uri="{FF2B5EF4-FFF2-40B4-BE49-F238E27FC236}">
                <a16:creationId xmlns:a16="http://schemas.microsoft.com/office/drawing/2014/main" id="{1DB678EA-FBB7-5F7C-16BE-C2ABE1F8A800}"/>
              </a:ext>
            </a:extLst>
          </p:cNvPr>
          <p:cNvGrpSpPr/>
          <p:nvPr/>
        </p:nvGrpSpPr>
        <p:grpSpPr>
          <a:xfrm>
            <a:off x="8459984" y="613129"/>
            <a:ext cx="1997044" cy="5158264"/>
            <a:chOff x="8076971" y="411087"/>
            <a:chExt cx="2137748" cy="5424462"/>
          </a:xfrm>
        </p:grpSpPr>
        <p:pic>
          <p:nvPicPr>
            <p:cNvPr id="17" name="Picture 16">
              <a:extLst>
                <a:ext uri="{FF2B5EF4-FFF2-40B4-BE49-F238E27FC236}">
                  <a16:creationId xmlns:a16="http://schemas.microsoft.com/office/drawing/2014/main" id="{BDC4E775-0841-3269-4979-4160E30EBDAE}"/>
                </a:ext>
              </a:extLst>
            </p:cNvPr>
            <p:cNvPicPr>
              <a:picLocks noChangeAspect="1"/>
            </p:cNvPicPr>
            <p:nvPr/>
          </p:nvPicPr>
          <p:blipFill>
            <a:blip r:embed="rId5"/>
            <a:stretch>
              <a:fillRect/>
            </a:stretch>
          </p:blipFill>
          <p:spPr>
            <a:xfrm>
              <a:off x="8076971" y="670482"/>
              <a:ext cx="1983971" cy="5165067"/>
            </a:xfrm>
            <a:prstGeom prst="rect">
              <a:avLst/>
            </a:prstGeom>
          </p:spPr>
        </p:pic>
        <p:sp>
          <p:nvSpPr>
            <p:cNvPr id="18" name="TextBox 17">
              <a:extLst>
                <a:ext uri="{FF2B5EF4-FFF2-40B4-BE49-F238E27FC236}">
                  <a16:creationId xmlns:a16="http://schemas.microsoft.com/office/drawing/2014/main" id="{35E32CE6-C0F6-5EE6-A009-D7C21351D6E3}"/>
                </a:ext>
              </a:extLst>
            </p:cNvPr>
            <p:cNvSpPr txBox="1"/>
            <p:nvPr/>
          </p:nvSpPr>
          <p:spPr>
            <a:xfrm>
              <a:off x="8134542" y="411087"/>
              <a:ext cx="208017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2"/>
                  </a:solidFill>
                  <a:effectLst/>
                  <a:uFillTx/>
                  <a:latin typeface="+mn-lt"/>
                  <a:ea typeface="+mn-ea"/>
                  <a:cs typeface="+mn-cs"/>
                  <a:sym typeface="Helvetica Neue"/>
                </a:rPr>
                <a:t>PTL-UH +LP5 CAMM</a:t>
              </a:r>
            </a:p>
          </p:txBody>
        </p:sp>
      </p:grpSp>
    </p:spTree>
    <p:extLst>
      <p:ext uri="{BB962C8B-B14F-4D97-AF65-F5344CB8AC3E}">
        <p14:creationId xmlns:p14="http://schemas.microsoft.com/office/powerpoint/2010/main" val="3062279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6594" y="125709"/>
            <a:ext cx="10972800" cy="678631"/>
          </a:xfrm>
        </p:spPr>
        <p:txBody>
          <a:bodyPr anchor="ctr"/>
          <a:lstStyle/>
          <a:p>
            <a:r>
              <a:rPr lang="en-US" sz="3450" b="1">
                <a:solidFill>
                  <a:schemeClr val="bg2"/>
                </a:solidFill>
                <a:latin typeface="Intel Clear Light"/>
                <a:cs typeface="Intel Clear Light" panose="020B0404020203020204" pitchFamily="34" charset="0"/>
              </a:rPr>
              <a:t>PTL-UH RVP IMVP rail overview</a:t>
            </a:r>
          </a:p>
        </p:txBody>
      </p:sp>
      <p:sp>
        <p:nvSpPr>
          <p:cNvPr id="8" name="TextBox 7">
            <a:extLst>
              <a:ext uri="{FF2B5EF4-FFF2-40B4-BE49-F238E27FC236}">
                <a16:creationId xmlns:a16="http://schemas.microsoft.com/office/drawing/2014/main" id="{65613BA5-E53B-1FD6-2EB6-EB7180874150}"/>
              </a:ext>
            </a:extLst>
          </p:cNvPr>
          <p:cNvSpPr txBox="1"/>
          <p:nvPr/>
        </p:nvSpPr>
        <p:spPr>
          <a:xfrm>
            <a:off x="309645" y="3052897"/>
            <a:ext cx="9550308"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600">
                <a:solidFill>
                  <a:schemeClr val="accent1"/>
                </a:solidFill>
              </a:rPr>
              <a:t>There are Four SVID rails in PTL-UH, namely</a:t>
            </a:r>
            <a:endParaRPr lang="en-US" sz="1200">
              <a:solidFill>
                <a:schemeClr val="accent1"/>
              </a:solidFill>
            </a:endParaRPr>
          </a:p>
          <a:p>
            <a:pPr marL="0" marR="0" indent="0" algn="l" defTabSz="2438338" rtl="0" fontAlgn="auto" latinLnBrk="0" hangingPunct="0">
              <a:lnSpc>
                <a:spcPct val="100000"/>
              </a:lnSpc>
              <a:spcBef>
                <a:spcPts val="0"/>
              </a:spcBef>
              <a:spcAft>
                <a:spcPts val="0"/>
              </a:spcAft>
              <a:buClrTx/>
              <a:buSzTx/>
              <a:buFontTx/>
              <a:buNone/>
              <a:tabLst/>
            </a:pPr>
            <a:endParaRPr lang="en-US" sz="1500" b="1">
              <a:solidFill>
                <a:schemeClr val="lt1"/>
              </a:solidFill>
            </a:endParaRPr>
          </a:p>
        </p:txBody>
      </p:sp>
      <p:graphicFrame>
        <p:nvGraphicFramePr>
          <p:cNvPr id="6" name="Table 5">
            <a:extLst>
              <a:ext uri="{FF2B5EF4-FFF2-40B4-BE49-F238E27FC236}">
                <a16:creationId xmlns:a16="http://schemas.microsoft.com/office/drawing/2014/main" id="{7680AECC-E4FA-DF82-D9AF-3C7DB5D858BD}"/>
              </a:ext>
            </a:extLst>
          </p:cNvPr>
          <p:cNvGraphicFramePr>
            <a:graphicFrameLocks noGrp="1"/>
          </p:cNvGraphicFramePr>
          <p:nvPr>
            <p:extLst>
              <p:ext uri="{D42A27DB-BD31-4B8C-83A1-F6EECF244321}">
                <p14:modId xmlns:p14="http://schemas.microsoft.com/office/powerpoint/2010/main" val="384589154"/>
              </p:ext>
            </p:extLst>
          </p:nvPr>
        </p:nvGraphicFramePr>
        <p:xfrm>
          <a:off x="309645" y="3342256"/>
          <a:ext cx="11118715" cy="2432587"/>
        </p:xfrm>
        <a:graphic>
          <a:graphicData uri="http://schemas.openxmlformats.org/drawingml/2006/table">
            <a:tbl>
              <a:tblPr firstRow="1" bandRow="1">
                <a:tableStyleId>{5C22544A-7EE6-4342-B048-85BDC9FD1C3A}</a:tableStyleId>
              </a:tblPr>
              <a:tblGrid>
                <a:gridCol w="2859148">
                  <a:extLst>
                    <a:ext uri="{9D8B030D-6E8A-4147-A177-3AD203B41FA5}">
                      <a16:colId xmlns:a16="http://schemas.microsoft.com/office/drawing/2014/main" val="20000"/>
                    </a:ext>
                  </a:extLst>
                </a:gridCol>
                <a:gridCol w="2011680">
                  <a:extLst>
                    <a:ext uri="{9D8B030D-6E8A-4147-A177-3AD203B41FA5}">
                      <a16:colId xmlns:a16="http://schemas.microsoft.com/office/drawing/2014/main" val="20001"/>
                    </a:ext>
                  </a:extLst>
                </a:gridCol>
                <a:gridCol w="1915428">
                  <a:extLst>
                    <a:ext uri="{9D8B030D-6E8A-4147-A177-3AD203B41FA5}">
                      <a16:colId xmlns:a16="http://schemas.microsoft.com/office/drawing/2014/main" val="962827283"/>
                    </a:ext>
                  </a:extLst>
                </a:gridCol>
                <a:gridCol w="2050181">
                  <a:extLst>
                    <a:ext uri="{9D8B030D-6E8A-4147-A177-3AD203B41FA5}">
                      <a16:colId xmlns:a16="http://schemas.microsoft.com/office/drawing/2014/main" val="3457569055"/>
                    </a:ext>
                  </a:extLst>
                </a:gridCol>
                <a:gridCol w="2282278">
                  <a:extLst>
                    <a:ext uri="{9D8B030D-6E8A-4147-A177-3AD203B41FA5}">
                      <a16:colId xmlns:a16="http://schemas.microsoft.com/office/drawing/2014/main" val="3695207893"/>
                    </a:ext>
                  </a:extLst>
                </a:gridCol>
              </a:tblGrid>
              <a:tr h="400053">
                <a:tc>
                  <a:txBody>
                    <a:bodyPr/>
                    <a:lstStyle/>
                    <a:p>
                      <a:pPr algn="ctr"/>
                      <a:r>
                        <a:rPr lang="en-US" sz="1500"/>
                        <a:t>Rail</a:t>
                      </a:r>
                    </a:p>
                  </a:txBody>
                  <a:tcPr marL="101600" marR="101600" marT="50800" marB="50800" anchor="ctr"/>
                </a:tc>
                <a:tc>
                  <a:txBody>
                    <a:bodyPr/>
                    <a:lstStyle/>
                    <a:p>
                      <a:pPr algn="ctr"/>
                      <a:r>
                        <a:rPr lang="en-US" sz="1500"/>
                        <a:t>VCCCORE</a:t>
                      </a:r>
                    </a:p>
                  </a:txBody>
                  <a:tcPr marL="101600" marR="101600" marT="50800" marB="50800" anchor="ctr"/>
                </a:tc>
                <a:tc>
                  <a:txBody>
                    <a:bodyPr/>
                    <a:lstStyle/>
                    <a:p>
                      <a:pPr algn="ctr"/>
                      <a:r>
                        <a:rPr lang="en-US" sz="1500"/>
                        <a:t>VCCGT</a:t>
                      </a:r>
                    </a:p>
                  </a:txBody>
                  <a:tcPr marL="101600" marR="101600" marT="50800" marB="50800" anchor="ctr"/>
                </a:tc>
                <a:tc>
                  <a:txBody>
                    <a:bodyPr/>
                    <a:lstStyle/>
                    <a:p>
                      <a:pPr algn="ctr"/>
                      <a:r>
                        <a:rPr lang="en-US" sz="1500"/>
                        <a:t>VCCSA</a:t>
                      </a:r>
                    </a:p>
                  </a:txBody>
                  <a:tcPr marL="101600" marR="101600" marT="50800" marB="50800" anchor="ctr"/>
                </a:tc>
                <a:tc>
                  <a:txBody>
                    <a:bodyPr/>
                    <a:lstStyle/>
                    <a:p>
                      <a:pPr algn="ctr"/>
                      <a:r>
                        <a:rPr lang="en-US" sz="1500"/>
                        <a:t>VCC_LP_ECORE</a:t>
                      </a:r>
                    </a:p>
                  </a:txBody>
                  <a:tcPr marL="101600" marR="101600" marT="50800" marB="50800" anchor="ctr"/>
                </a:tc>
                <a:extLst>
                  <a:ext uri="{0D108BD9-81ED-4DB2-BD59-A6C34878D82A}">
                    <a16:rowId xmlns:a16="http://schemas.microsoft.com/office/drawing/2014/main" val="10000"/>
                  </a:ext>
                </a:extLst>
              </a:tr>
              <a:tr h="273631">
                <a:tc>
                  <a:txBody>
                    <a:bodyPr/>
                    <a:lstStyle/>
                    <a:p>
                      <a:pPr algn="ctr"/>
                      <a:r>
                        <a:rPr lang="en-US" sz="1200"/>
                        <a:t>Phase  Count</a:t>
                      </a:r>
                    </a:p>
                  </a:txBody>
                  <a:tcPr/>
                </a:tc>
                <a:tc>
                  <a:txBody>
                    <a:bodyPr/>
                    <a:lstStyle/>
                    <a:p>
                      <a:pPr algn="ctr"/>
                      <a:r>
                        <a:rPr lang="en-US" sz="1200"/>
                        <a:t>4</a:t>
                      </a:r>
                    </a:p>
                  </a:txBody>
                  <a:tcPr/>
                </a:tc>
                <a:tc>
                  <a:txBody>
                    <a:bodyPr/>
                    <a:lstStyle/>
                    <a:p>
                      <a:pPr algn="ctr"/>
                      <a:r>
                        <a:rPr lang="en-US" sz="1200"/>
                        <a:t>2</a:t>
                      </a:r>
                      <a:endParaRPr lang="en-US" sz="1200" baseline="0"/>
                    </a:p>
                  </a:txBody>
                  <a:tcPr/>
                </a:tc>
                <a:tc>
                  <a:txBody>
                    <a:bodyPr/>
                    <a:lstStyle/>
                    <a:p>
                      <a:pPr algn="ctr"/>
                      <a:r>
                        <a:rPr lang="en-US" sz="1200"/>
                        <a:t>1</a:t>
                      </a:r>
                    </a:p>
                  </a:txBody>
                  <a:tcPr/>
                </a:tc>
                <a:tc>
                  <a:txBody>
                    <a:bodyPr/>
                    <a:lstStyle/>
                    <a:p>
                      <a:pPr algn="ctr"/>
                      <a:r>
                        <a:rPr lang="en-US" sz="1200"/>
                        <a:t>1</a:t>
                      </a:r>
                    </a:p>
                  </a:txBody>
                  <a:tcPr/>
                </a:tc>
                <a:extLst>
                  <a:ext uri="{0D108BD9-81ED-4DB2-BD59-A6C34878D82A}">
                    <a16:rowId xmlns:a16="http://schemas.microsoft.com/office/drawing/2014/main" val="10001"/>
                  </a:ext>
                </a:extLst>
              </a:tr>
              <a:tr h="221381">
                <a:tc>
                  <a:txBody>
                    <a:bodyPr/>
                    <a:lstStyle/>
                    <a:p>
                      <a:pPr algn="ctr"/>
                      <a:r>
                        <a:rPr lang="en-US" sz="1200"/>
                        <a:t>ICCMax (A)</a:t>
                      </a:r>
                    </a:p>
                  </a:txBody>
                  <a:tcPr/>
                </a:tc>
                <a:tc>
                  <a:txBody>
                    <a:bodyPr/>
                    <a:lstStyle/>
                    <a:p>
                      <a:pPr algn="ctr"/>
                      <a:r>
                        <a:rPr lang="en-US" sz="1200"/>
                        <a:t>140</a:t>
                      </a:r>
                    </a:p>
                  </a:txBody>
                  <a:tcPr/>
                </a:tc>
                <a:tc>
                  <a:txBody>
                    <a:bodyPr/>
                    <a:lstStyle/>
                    <a:p>
                      <a:pPr algn="ctr"/>
                      <a:r>
                        <a:rPr lang="en-US" sz="1200"/>
                        <a:t>80*</a:t>
                      </a:r>
                    </a:p>
                  </a:txBody>
                  <a:tcPr/>
                </a:tc>
                <a:tc>
                  <a:txBody>
                    <a:bodyPr/>
                    <a:lstStyle/>
                    <a:p>
                      <a:pPr algn="ctr"/>
                      <a:r>
                        <a:rPr lang="en-US" sz="1200"/>
                        <a:t>40*</a:t>
                      </a:r>
                    </a:p>
                  </a:txBody>
                  <a:tcPr/>
                </a:tc>
                <a:tc>
                  <a:txBody>
                    <a:bodyPr/>
                    <a:lstStyle/>
                    <a:p>
                      <a:pPr algn="ctr"/>
                      <a:r>
                        <a:rPr lang="en-US" sz="1200"/>
                        <a:t>35</a:t>
                      </a:r>
                    </a:p>
                  </a:txBody>
                  <a:tcPr/>
                </a:tc>
                <a:extLst>
                  <a:ext uri="{0D108BD9-81ED-4DB2-BD59-A6C34878D82A}">
                    <a16:rowId xmlns:a16="http://schemas.microsoft.com/office/drawing/2014/main" val="10002"/>
                  </a:ext>
                </a:extLst>
              </a:tr>
              <a:tr h="275924">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a:t>ICCMax.App (A)</a:t>
                      </a:r>
                    </a:p>
                  </a:txBody>
                  <a:tcPr/>
                </a:tc>
                <a:tc>
                  <a:txBody>
                    <a:bodyPr/>
                    <a:lstStyle/>
                    <a:p>
                      <a:pPr algn="ctr"/>
                      <a:r>
                        <a:rPr lang="en-US" sz="1200"/>
                        <a:t>105</a:t>
                      </a:r>
                    </a:p>
                  </a:txBody>
                  <a:tcPr/>
                </a:tc>
                <a:tc>
                  <a:txBody>
                    <a:bodyPr/>
                    <a:lstStyle/>
                    <a:p>
                      <a:pPr algn="ctr"/>
                      <a:r>
                        <a:rPr lang="en-US" sz="1200"/>
                        <a:t>61 </a:t>
                      </a:r>
                    </a:p>
                  </a:txBody>
                  <a:tcPr/>
                </a:tc>
                <a:tc>
                  <a:txBody>
                    <a:bodyPr/>
                    <a:lstStyle/>
                    <a:p>
                      <a:pPr algn="ctr"/>
                      <a:r>
                        <a:rPr lang="en-US" sz="1200"/>
                        <a:t>35</a:t>
                      </a:r>
                    </a:p>
                  </a:txBody>
                  <a:tcPr/>
                </a:tc>
                <a:tc>
                  <a:txBody>
                    <a:bodyPr/>
                    <a:lstStyle/>
                    <a:p>
                      <a:pPr algn="ctr"/>
                      <a:r>
                        <a:rPr lang="en-US" sz="1200"/>
                        <a:t>24</a:t>
                      </a:r>
                    </a:p>
                  </a:txBody>
                  <a:tcPr/>
                </a:tc>
                <a:extLst>
                  <a:ext uri="{0D108BD9-81ED-4DB2-BD59-A6C34878D82A}">
                    <a16:rowId xmlns:a16="http://schemas.microsoft.com/office/drawing/2014/main" val="10003"/>
                  </a:ext>
                </a:extLst>
              </a:tr>
              <a:tr h="279132">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a:t>IPL2/TDC  (A)</a:t>
                      </a:r>
                    </a:p>
                  </a:txBody>
                  <a:tcPr/>
                </a:tc>
                <a:tc>
                  <a:txBody>
                    <a:bodyPr/>
                    <a:lstStyle/>
                    <a:p>
                      <a:pPr algn="ctr"/>
                      <a:r>
                        <a:rPr lang="en-US" sz="1200"/>
                        <a:t>67</a:t>
                      </a:r>
                    </a:p>
                  </a:txBody>
                  <a:tcPr/>
                </a:tc>
                <a:tc>
                  <a:txBody>
                    <a:bodyPr/>
                    <a:lstStyle/>
                    <a:p>
                      <a:pPr algn="ctr"/>
                      <a:r>
                        <a:rPr lang="en-US" sz="1200"/>
                        <a:t>32  </a:t>
                      </a:r>
                    </a:p>
                  </a:txBody>
                  <a:tcPr/>
                </a:tc>
                <a:tc>
                  <a:txBody>
                    <a:bodyPr/>
                    <a:lstStyle/>
                    <a:p>
                      <a:pPr algn="ctr"/>
                      <a:r>
                        <a:rPr lang="en-US" sz="1200"/>
                        <a:t>26</a:t>
                      </a:r>
                    </a:p>
                  </a:txBody>
                  <a:tcPr/>
                </a:tc>
                <a:tc>
                  <a:txBody>
                    <a:bodyPr/>
                    <a:lstStyle/>
                    <a:p>
                      <a:pPr algn="ctr"/>
                      <a:r>
                        <a:rPr lang="en-US" sz="1200"/>
                        <a:t>13</a:t>
                      </a:r>
                    </a:p>
                  </a:txBody>
                  <a:tcPr/>
                </a:tc>
                <a:extLst>
                  <a:ext uri="{0D108BD9-81ED-4DB2-BD59-A6C34878D82A}">
                    <a16:rowId xmlns:a16="http://schemas.microsoft.com/office/drawing/2014/main" val="10004"/>
                  </a:ext>
                </a:extLst>
              </a:tr>
              <a:tr h="336885">
                <a:tc>
                  <a:txBody>
                    <a:bodyPr/>
                    <a:lstStyle/>
                    <a:p>
                      <a:pPr algn="ctr"/>
                      <a:r>
                        <a:rPr lang="en-US" sz="1200"/>
                        <a:t>DCLL (mΩ)</a:t>
                      </a:r>
                    </a:p>
                  </a:txBody>
                  <a:tcPr/>
                </a:tc>
                <a:tc>
                  <a:txBody>
                    <a:bodyPr/>
                    <a:lstStyle/>
                    <a:p>
                      <a:pPr algn="ctr"/>
                      <a:r>
                        <a:rPr lang="en-US" sz="1200"/>
                        <a:t>3.3</a:t>
                      </a:r>
                    </a:p>
                  </a:txBody>
                  <a:tcPr/>
                </a:tc>
                <a:tc>
                  <a:txBody>
                    <a:bodyPr/>
                    <a:lstStyle/>
                    <a:p>
                      <a:pPr algn="ctr"/>
                      <a:r>
                        <a:rPr lang="en-US" sz="1200"/>
                        <a:t>0</a:t>
                      </a:r>
                    </a:p>
                  </a:txBody>
                  <a:tcPr/>
                </a:tc>
                <a:tc>
                  <a:txBody>
                    <a:bodyPr/>
                    <a:lstStyle/>
                    <a:p>
                      <a:pPr algn="ctr"/>
                      <a:r>
                        <a:rPr lang="en-US" sz="1200"/>
                        <a:t>5.5</a:t>
                      </a:r>
                    </a:p>
                  </a:txBody>
                  <a:tcPr/>
                </a:tc>
                <a:tc>
                  <a:txBody>
                    <a:bodyPr/>
                    <a:lstStyle/>
                    <a:p>
                      <a:pPr algn="ctr"/>
                      <a:r>
                        <a:rPr lang="en-US" sz="1200"/>
                        <a:t>5.8</a:t>
                      </a:r>
                    </a:p>
                  </a:txBody>
                  <a:tcPr/>
                </a:tc>
                <a:extLst>
                  <a:ext uri="{0D108BD9-81ED-4DB2-BD59-A6C34878D82A}">
                    <a16:rowId xmlns:a16="http://schemas.microsoft.com/office/drawing/2014/main" val="10005"/>
                  </a:ext>
                </a:extLst>
              </a:tr>
              <a:tr h="259882">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200"/>
                        <a:t>ACLL (mΩ)</a:t>
                      </a:r>
                    </a:p>
                  </a:txBody>
                  <a:tcPr/>
                </a:tc>
                <a:tc>
                  <a:txBody>
                    <a:bodyPr/>
                    <a:lstStyle/>
                    <a:p>
                      <a:pPr algn="ctr"/>
                      <a:r>
                        <a:rPr lang="en-US" sz="1200"/>
                        <a:t>3.3</a:t>
                      </a:r>
                    </a:p>
                  </a:txBody>
                  <a:tcPr/>
                </a:tc>
                <a:tc>
                  <a:txBody>
                    <a:bodyPr/>
                    <a:lstStyle/>
                    <a:p>
                      <a:pPr algn="ctr"/>
                      <a:r>
                        <a:rPr lang="en-US" sz="1200"/>
                        <a:t>3.5</a:t>
                      </a:r>
                    </a:p>
                  </a:txBody>
                  <a:tcPr/>
                </a:tc>
                <a:tc>
                  <a:txBody>
                    <a:bodyPr/>
                    <a:lstStyle/>
                    <a:p>
                      <a:pPr algn="ctr"/>
                      <a:r>
                        <a:rPr lang="en-US" sz="1200"/>
                        <a:t>5.5</a:t>
                      </a:r>
                    </a:p>
                  </a:txBody>
                  <a:tcPr/>
                </a:tc>
                <a:tc>
                  <a:txBody>
                    <a:bodyPr/>
                    <a:lstStyle/>
                    <a:p>
                      <a:pPr algn="ctr"/>
                      <a:r>
                        <a:rPr lang="en-US" sz="1200"/>
                        <a:t>5.8</a:t>
                      </a:r>
                    </a:p>
                  </a:txBody>
                  <a:tcPr/>
                </a:tc>
                <a:extLst>
                  <a:ext uri="{0D108BD9-81ED-4DB2-BD59-A6C34878D82A}">
                    <a16:rowId xmlns:a16="http://schemas.microsoft.com/office/drawing/2014/main" val="3976887162"/>
                  </a:ext>
                </a:extLst>
              </a:tr>
              <a:tr h="317633">
                <a:tc>
                  <a:txBody>
                    <a:bodyPr/>
                    <a:lstStyle/>
                    <a:p>
                      <a:pPr algn="ctr"/>
                      <a:r>
                        <a:rPr lang="en-US" sz="1200"/>
                        <a:t>FVM Support</a:t>
                      </a:r>
                    </a:p>
                  </a:txBody>
                  <a:tcPr/>
                </a:tc>
                <a:tc>
                  <a:txBody>
                    <a:bodyPr/>
                    <a:lstStyle/>
                    <a:p>
                      <a:pPr algn="ctr"/>
                      <a:r>
                        <a:rPr lang="en-US" sz="1400">
                          <a:latin typeface="Yu Mincho Light" panose="020B0400000000000000" pitchFamily="18" charset="-128"/>
                          <a:ea typeface="Yu Mincho Light" panose="020B0400000000000000" pitchFamily="18" charset="-128"/>
                        </a:rPr>
                        <a:t>✓</a:t>
                      </a:r>
                      <a:endParaRPr lang="en-US" sz="1400"/>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400" b="0" i="0" u="none" strike="noStrike" kern="0" cap="none" spc="0" normalizeH="0" baseline="0" noProof="0">
                        <a:ln>
                          <a:noFill/>
                        </a:ln>
                        <a:solidFill>
                          <a:srgbClr val="000000"/>
                        </a:solidFill>
                        <a:effectLst/>
                        <a:uLnTx/>
                        <a:uFillTx/>
                        <a:latin typeface="Intel Clear"/>
                        <a:sym typeface="Intel Clear"/>
                      </a:endParaRP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400" b="0" i="0" u="none" strike="noStrike" kern="0" cap="none" spc="0" normalizeH="0" baseline="0" noProof="0">
                        <a:ln>
                          <a:noFill/>
                        </a:ln>
                        <a:solidFill>
                          <a:srgbClr val="000000"/>
                        </a:solidFill>
                        <a:effectLst/>
                        <a:uLnTx/>
                        <a:uFillTx/>
                        <a:latin typeface="Intel Clear"/>
                        <a:sym typeface="Intel Clear"/>
                      </a:endParaRPr>
                    </a:p>
                  </a:txBody>
                  <a:tcPr/>
                </a:tc>
                <a:tc>
                  <a:txBody>
                    <a:bodyPr/>
                    <a:lstStyle/>
                    <a:p>
                      <a:pPr algn="ctr"/>
                      <a:r>
                        <a:rPr lang="en-US" sz="1200">
                          <a:latin typeface="Yu Mincho Light" panose="020B0400000000000000" pitchFamily="18" charset="-128"/>
                          <a:ea typeface="Yu Mincho Light" panose="020B0400000000000000" pitchFamily="18" charset="-128"/>
                        </a:rPr>
                        <a:t>✕</a:t>
                      </a:r>
                      <a:endParaRPr lang="en-US" sz="1200"/>
                    </a:p>
                  </a:txBody>
                  <a:tcPr/>
                </a:tc>
                <a:extLst>
                  <a:ext uri="{0D108BD9-81ED-4DB2-BD59-A6C34878D82A}">
                    <a16:rowId xmlns:a16="http://schemas.microsoft.com/office/drawing/2014/main" val="928011554"/>
                  </a:ext>
                </a:extLst>
              </a:tr>
            </a:tbl>
          </a:graphicData>
        </a:graphic>
      </p:graphicFrame>
      <p:sp>
        <p:nvSpPr>
          <p:cNvPr id="7" name="TextBox 6">
            <a:extLst>
              <a:ext uri="{FF2B5EF4-FFF2-40B4-BE49-F238E27FC236}">
                <a16:creationId xmlns:a16="http://schemas.microsoft.com/office/drawing/2014/main" id="{F03CEC11-F792-5608-4922-9BC1D21F0C63}"/>
              </a:ext>
            </a:extLst>
          </p:cNvPr>
          <p:cNvSpPr txBox="1"/>
          <p:nvPr/>
        </p:nvSpPr>
        <p:spPr>
          <a:xfrm>
            <a:off x="309645" y="5795537"/>
            <a:ext cx="1058669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chemeClr val="tx2"/>
                </a:solidFill>
                <a:effectLst/>
                <a:uFillTx/>
                <a:latin typeface="+mn-lt"/>
                <a:ea typeface="+mn-ea"/>
                <a:cs typeface="+mn-cs"/>
                <a:sym typeface="Helvetica Neue"/>
              </a:rPr>
              <a:t>*</a:t>
            </a:r>
            <a:r>
              <a:rPr kumimoji="0" lang="en-US" b="0" i="0" u="none" strike="noStrike" cap="none" spc="0" normalizeH="0" baseline="0">
                <a:ln>
                  <a:noFill/>
                </a:ln>
                <a:solidFill>
                  <a:schemeClr val="tx2"/>
                </a:solidFill>
                <a:effectLst/>
                <a:uFillTx/>
                <a:latin typeface="+mn-lt"/>
                <a:ea typeface="+mn-ea"/>
                <a:cs typeface="+mn-cs"/>
                <a:sym typeface="Helvetica Neue"/>
              </a:rPr>
              <a:t> </a:t>
            </a:r>
            <a:r>
              <a:rPr kumimoji="0" lang="en-US" sz="1200" b="0" i="0" u="none" strike="noStrike" cap="none" spc="0" normalizeH="0" baseline="0">
                <a:ln>
                  <a:noFill/>
                </a:ln>
                <a:solidFill>
                  <a:schemeClr val="tx2"/>
                </a:solidFill>
                <a:effectLst/>
                <a:uFillTx/>
                <a:latin typeface="+mn-lt"/>
                <a:ea typeface="+mn-ea"/>
                <a:cs typeface="+mn-cs"/>
                <a:sym typeface="Helvetica Neue"/>
              </a:rPr>
              <a:t>Indicates VR capability, Actual ICCMax is VCCGT=97A and VCCSA=54A respectively which is supported through FVM</a:t>
            </a: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graphicFrame>
        <p:nvGraphicFramePr>
          <p:cNvPr id="2" name="Table 1">
            <a:extLst>
              <a:ext uri="{FF2B5EF4-FFF2-40B4-BE49-F238E27FC236}">
                <a16:creationId xmlns:a16="http://schemas.microsoft.com/office/drawing/2014/main" id="{708D6EA2-AB93-4E8F-1698-C55B5DDF27EF}"/>
              </a:ext>
            </a:extLst>
          </p:cNvPr>
          <p:cNvGraphicFramePr>
            <a:graphicFrameLocks noGrp="1"/>
          </p:cNvGraphicFramePr>
          <p:nvPr>
            <p:extLst>
              <p:ext uri="{D42A27DB-BD31-4B8C-83A1-F6EECF244321}">
                <p14:modId xmlns:p14="http://schemas.microsoft.com/office/powerpoint/2010/main" val="2310570053"/>
              </p:ext>
            </p:extLst>
          </p:nvPr>
        </p:nvGraphicFramePr>
        <p:xfrm>
          <a:off x="309645" y="754107"/>
          <a:ext cx="10990414" cy="2232456"/>
        </p:xfrm>
        <a:graphic>
          <a:graphicData uri="http://schemas.openxmlformats.org/drawingml/2006/table">
            <a:tbl>
              <a:tblPr firstRow="1" bandRow="1">
                <a:tableStyleId>{5C22544A-7EE6-4342-B048-85BDC9FD1C3A}</a:tableStyleId>
              </a:tblPr>
              <a:tblGrid>
                <a:gridCol w="2859148">
                  <a:extLst>
                    <a:ext uri="{9D8B030D-6E8A-4147-A177-3AD203B41FA5}">
                      <a16:colId xmlns:a16="http://schemas.microsoft.com/office/drawing/2014/main" val="20000"/>
                    </a:ext>
                  </a:extLst>
                </a:gridCol>
                <a:gridCol w="4723923">
                  <a:extLst>
                    <a:ext uri="{9D8B030D-6E8A-4147-A177-3AD203B41FA5}">
                      <a16:colId xmlns:a16="http://schemas.microsoft.com/office/drawing/2014/main" val="20001"/>
                    </a:ext>
                  </a:extLst>
                </a:gridCol>
                <a:gridCol w="3407343">
                  <a:extLst>
                    <a:ext uri="{9D8B030D-6E8A-4147-A177-3AD203B41FA5}">
                      <a16:colId xmlns:a16="http://schemas.microsoft.com/office/drawing/2014/main" val="3695207893"/>
                    </a:ext>
                  </a:extLst>
                </a:gridCol>
              </a:tblGrid>
              <a:tr h="400053">
                <a:tc>
                  <a:txBody>
                    <a:bodyPr/>
                    <a:lstStyle/>
                    <a:p>
                      <a:pPr algn="ctr"/>
                      <a:r>
                        <a:rPr lang="en-US" sz="1500"/>
                        <a:t>Processor</a:t>
                      </a:r>
                    </a:p>
                  </a:txBody>
                  <a:tcPr marL="101600" marR="101600" marT="50800" marB="50800" anchor="ctr"/>
                </a:tc>
                <a:tc>
                  <a:txBody>
                    <a:bodyPr/>
                    <a:lstStyle/>
                    <a:p>
                      <a:pPr algn="ctr"/>
                      <a:r>
                        <a:rPr lang="en-US" sz="1500"/>
                        <a:t>PTL</a:t>
                      </a:r>
                    </a:p>
                    <a:p>
                      <a:pPr algn="ctr"/>
                      <a:r>
                        <a:rPr lang="en-US" sz="1100"/>
                        <a:t>VCCCORE + VCCGT + VCCSA + VCC_LP_ECORE</a:t>
                      </a:r>
                    </a:p>
                  </a:txBody>
                  <a:tcPr marL="101600" marR="101600" marT="50800" marB="50800" anchor="ctr"/>
                </a:tc>
                <a:tc>
                  <a:txBody>
                    <a:bodyPr/>
                    <a:lstStyle/>
                    <a:p>
                      <a:pPr algn="ctr"/>
                      <a:r>
                        <a:rPr lang="en-US" sz="1500"/>
                        <a:t>Remarks</a:t>
                      </a:r>
                    </a:p>
                  </a:txBody>
                  <a:tcPr marL="101600" marR="101600" marT="50800" marB="50800" anchor="ctr"/>
                </a:tc>
                <a:extLst>
                  <a:ext uri="{0D108BD9-81ED-4DB2-BD59-A6C34878D82A}">
                    <a16:rowId xmlns:a16="http://schemas.microsoft.com/office/drawing/2014/main" val="10000"/>
                  </a:ext>
                </a:extLst>
              </a:tr>
              <a:tr h="377215">
                <a:tc>
                  <a:txBody>
                    <a:bodyPr/>
                    <a:lstStyle/>
                    <a:p>
                      <a:pPr algn="ctr"/>
                      <a:r>
                        <a:rPr lang="en-US" sz="1200"/>
                        <a:t>Processor Base Power – U 15W</a:t>
                      </a:r>
                    </a:p>
                  </a:txBody>
                  <a:tcPr/>
                </a:tc>
                <a:tc>
                  <a:txBody>
                    <a:bodyPr/>
                    <a:lstStyle/>
                    <a:p>
                      <a:pPr algn="ctr"/>
                      <a:r>
                        <a:rPr lang="en-US" sz="1200" b="1"/>
                        <a:t>2+1+1+1</a:t>
                      </a:r>
                    </a:p>
                  </a:txBody>
                  <a:tcPr/>
                </a:tc>
                <a:tc>
                  <a:txBody>
                    <a:bodyPr/>
                    <a:lstStyle/>
                    <a:p>
                      <a:pPr algn="ctr"/>
                      <a:endParaRPr lang="en-US" sz="1200"/>
                    </a:p>
                  </a:txBody>
                  <a:tcPr/>
                </a:tc>
                <a:extLst>
                  <a:ext uri="{0D108BD9-81ED-4DB2-BD59-A6C34878D82A}">
                    <a16:rowId xmlns:a16="http://schemas.microsoft.com/office/drawing/2014/main" val="10001"/>
                  </a:ext>
                </a:extLst>
              </a:tr>
              <a:tr h="434516">
                <a:tc>
                  <a:txBody>
                    <a:bodyPr/>
                    <a:lstStyle/>
                    <a:p>
                      <a:pPr algn="ctr"/>
                      <a:r>
                        <a:rPr lang="en-US" sz="1200"/>
                        <a:t>Processor Base Power – H 28W</a:t>
                      </a:r>
                    </a:p>
                  </a:txBody>
                  <a:tcPr/>
                </a:tc>
                <a:tc>
                  <a:txBody>
                    <a:bodyPr/>
                    <a:lstStyle/>
                    <a:p>
                      <a:pPr algn="ctr"/>
                      <a:r>
                        <a:rPr lang="en-US" sz="1200" b="1" i="0"/>
                        <a:t>3+2+1+1</a:t>
                      </a:r>
                    </a:p>
                  </a:txBody>
                  <a:tcPr/>
                </a:tc>
                <a:tc>
                  <a:txBody>
                    <a:bodyPr/>
                    <a:lstStyle/>
                    <a:p>
                      <a:pPr algn="ctr"/>
                      <a:endParaRPr lang="en-US" sz="1200"/>
                    </a:p>
                  </a:txBody>
                  <a:tcPr/>
                </a:tc>
                <a:extLst>
                  <a:ext uri="{0D108BD9-81ED-4DB2-BD59-A6C34878D82A}">
                    <a16:rowId xmlns:a16="http://schemas.microsoft.com/office/drawing/2014/main" val="10002"/>
                  </a:ext>
                </a:extLst>
              </a:tr>
              <a:tr h="498684">
                <a:tc>
                  <a:txBody>
                    <a:bodyPr/>
                    <a:lstStyle/>
                    <a:p>
                      <a:pPr algn="ctr"/>
                      <a:r>
                        <a:rPr lang="en-US" sz="1200"/>
                        <a:t>Processor Base Power – H 45W</a:t>
                      </a:r>
                    </a:p>
                  </a:txBody>
                  <a:tcPr/>
                </a:tc>
                <a:tc>
                  <a:txBody>
                    <a:bodyPr/>
                    <a:lstStyle/>
                    <a:p>
                      <a:pPr algn="ctr"/>
                      <a:r>
                        <a:rPr lang="en-US" sz="1200" b="1"/>
                        <a:t>4+2+1+1</a:t>
                      </a:r>
                    </a:p>
                  </a:txBody>
                  <a:tcPr/>
                </a:tc>
                <a:tc>
                  <a:txBody>
                    <a:bodyPr/>
                    <a:lstStyle/>
                    <a:p>
                      <a:pPr algn="ctr"/>
                      <a:endParaRPr lang="en-US" sz="1200"/>
                    </a:p>
                  </a:txBody>
                  <a:tcPr/>
                </a:tc>
                <a:extLst>
                  <a:ext uri="{0D108BD9-81ED-4DB2-BD59-A6C34878D82A}">
                    <a16:rowId xmlns:a16="http://schemas.microsoft.com/office/drawing/2014/main" val="10003"/>
                  </a:ext>
                </a:extLst>
              </a:tr>
              <a:tr h="424201">
                <a:tc>
                  <a:txBody>
                    <a:bodyPr/>
                    <a:lstStyle/>
                    <a:p>
                      <a:pPr algn="ctr"/>
                      <a:r>
                        <a:rPr lang="en-US" sz="1200"/>
                        <a:t>RVP Platform PD U/H–  45W</a:t>
                      </a:r>
                    </a:p>
                  </a:txBody>
                  <a:tcPr/>
                </a:tc>
                <a:tc>
                  <a:txBody>
                    <a:bodyPr/>
                    <a:lstStyle/>
                    <a:p>
                      <a:pPr algn="ctr"/>
                      <a:r>
                        <a:rPr lang="en-US" sz="1200" b="1"/>
                        <a:t> 4+2+1+1</a:t>
                      </a:r>
                    </a:p>
                  </a:txBody>
                  <a:tcPr/>
                </a:tc>
                <a:tc>
                  <a:txBody>
                    <a:bodyPr/>
                    <a:lstStyle/>
                    <a:p>
                      <a:pPr algn="ctr"/>
                      <a:r>
                        <a:rPr lang="en-US" sz="1200"/>
                        <a:t>Super set design to support U/H</a:t>
                      </a:r>
                    </a:p>
                  </a:txBody>
                  <a:tcPr/>
                </a:tc>
                <a:extLst>
                  <a:ext uri="{0D108BD9-81ED-4DB2-BD59-A6C34878D82A}">
                    <a16:rowId xmlns:a16="http://schemas.microsoft.com/office/drawing/2014/main" val="10004"/>
                  </a:ext>
                </a:extLst>
              </a:tr>
            </a:tbl>
          </a:graphicData>
        </a:graphic>
      </p:graphicFrame>
      <p:sp>
        <p:nvSpPr>
          <p:cNvPr id="4" name="Rectangle: Rounded Corners 3">
            <a:extLst>
              <a:ext uri="{FF2B5EF4-FFF2-40B4-BE49-F238E27FC236}">
                <a16:creationId xmlns:a16="http://schemas.microsoft.com/office/drawing/2014/main" id="{9878CC2C-563A-E712-9D3D-6A19C62B7A63}"/>
              </a:ext>
            </a:extLst>
          </p:cNvPr>
          <p:cNvSpPr/>
          <p:nvPr/>
        </p:nvSpPr>
        <p:spPr>
          <a:xfrm>
            <a:off x="309645" y="2525736"/>
            <a:ext cx="10990414" cy="426494"/>
          </a:xfrm>
          <a:prstGeom prst="roundRect">
            <a:avLst/>
          </a:prstGeom>
          <a:solidFill>
            <a:srgbClr val="00B050">
              <a:alpha val="17000"/>
            </a:srgbClr>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142297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9B60D9B6-45EC-47CE-AC52-EB1062468D57}"/>
              </a:ext>
            </a:extLst>
          </p:cNvPr>
          <p:cNvSpPr txBox="1">
            <a:spLocks/>
          </p:cNvSpPr>
          <p:nvPr/>
        </p:nvSpPr>
        <p:spPr>
          <a:xfrm>
            <a:off x="82189" y="0"/>
            <a:ext cx="10972800" cy="4778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tx2"/>
                </a:solidFill>
                <a:uFillTx/>
                <a:latin typeface="Intel Clear"/>
                <a:ea typeface="Intel Clear Light" panose="020B0404020203020204" pitchFamily="34" charset="0"/>
                <a:cs typeface="Intel Clear"/>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2800" b="1">
                <a:solidFill>
                  <a:schemeClr val="bg2"/>
                </a:solidFill>
                <a:latin typeface="Intel Clear Light"/>
                <a:cs typeface="Intel Clear Light" panose="020B0404020203020204" pitchFamily="34" charset="0"/>
              </a:rPr>
              <a:t>PTL-UH RVP power rail overview</a:t>
            </a:r>
          </a:p>
        </p:txBody>
      </p:sp>
      <p:graphicFrame>
        <p:nvGraphicFramePr>
          <p:cNvPr id="8" name="Table 7">
            <a:extLst>
              <a:ext uri="{FF2B5EF4-FFF2-40B4-BE49-F238E27FC236}">
                <a16:creationId xmlns:a16="http://schemas.microsoft.com/office/drawing/2014/main" id="{DBDC0313-E459-DC54-9CEF-35D0D051C5A9}"/>
              </a:ext>
            </a:extLst>
          </p:cNvPr>
          <p:cNvGraphicFramePr>
            <a:graphicFrameLocks noGrp="1"/>
          </p:cNvGraphicFramePr>
          <p:nvPr>
            <p:extLst>
              <p:ext uri="{D42A27DB-BD31-4B8C-83A1-F6EECF244321}">
                <p14:modId xmlns:p14="http://schemas.microsoft.com/office/powerpoint/2010/main" val="2185097411"/>
              </p:ext>
            </p:extLst>
          </p:nvPr>
        </p:nvGraphicFramePr>
        <p:xfrm>
          <a:off x="207400" y="404720"/>
          <a:ext cx="11135051" cy="5974710"/>
        </p:xfrm>
        <a:graphic>
          <a:graphicData uri="http://schemas.openxmlformats.org/drawingml/2006/table">
            <a:tbl>
              <a:tblPr/>
              <a:tblGrid>
                <a:gridCol w="2039690">
                  <a:extLst>
                    <a:ext uri="{9D8B030D-6E8A-4147-A177-3AD203B41FA5}">
                      <a16:colId xmlns:a16="http://schemas.microsoft.com/office/drawing/2014/main" val="1854944052"/>
                    </a:ext>
                  </a:extLst>
                </a:gridCol>
                <a:gridCol w="1128408">
                  <a:extLst>
                    <a:ext uri="{9D8B030D-6E8A-4147-A177-3AD203B41FA5}">
                      <a16:colId xmlns:a16="http://schemas.microsoft.com/office/drawing/2014/main" val="4270130475"/>
                    </a:ext>
                  </a:extLst>
                </a:gridCol>
                <a:gridCol w="1889521">
                  <a:extLst>
                    <a:ext uri="{9D8B030D-6E8A-4147-A177-3AD203B41FA5}">
                      <a16:colId xmlns:a16="http://schemas.microsoft.com/office/drawing/2014/main" val="3995986209"/>
                    </a:ext>
                  </a:extLst>
                </a:gridCol>
                <a:gridCol w="2050181">
                  <a:extLst>
                    <a:ext uri="{9D8B030D-6E8A-4147-A177-3AD203B41FA5}">
                      <a16:colId xmlns:a16="http://schemas.microsoft.com/office/drawing/2014/main" val="3896250289"/>
                    </a:ext>
                  </a:extLst>
                </a:gridCol>
                <a:gridCol w="2156059">
                  <a:extLst>
                    <a:ext uri="{9D8B030D-6E8A-4147-A177-3AD203B41FA5}">
                      <a16:colId xmlns:a16="http://schemas.microsoft.com/office/drawing/2014/main" val="111941530"/>
                    </a:ext>
                  </a:extLst>
                </a:gridCol>
                <a:gridCol w="1871192">
                  <a:extLst>
                    <a:ext uri="{9D8B030D-6E8A-4147-A177-3AD203B41FA5}">
                      <a16:colId xmlns:a16="http://schemas.microsoft.com/office/drawing/2014/main" val="2279404908"/>
                    </a:ext>
                  </a:extLst>
                </a:gridCol>
              </a:tblGrid>
              <a:tr h="546547">
                <a:tc>
                  <a:txBody>
                    <a:bodyPr/>
                    <a:lstStyle/>
                    <a:p>
                      <a:pPr algn="ctr" rtl="0" fontAlgn="ctr">
                        <a:spcBef>
                          <a:spcPts val="0"/>
                        </a:spcBef>
                        <a:spcAft>
                          <a:spcPts val="0"/>
                        </a:spcAft>
                      </a:pPr>
                      <a:r>
                        <a:rPr lang="en-US" sz="14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VR / Power Gated Rail name</a:t>
                      </a:r>
                      <a:endParaRPr lang="en-US" sz="14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4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Voltage</a:t>
                      </a:r>
                      <a:br>
                        <a:rPr lang="en-US" sz="14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14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(in V)</a:t>
                      </a:r>
                      <a:endParaRPr lang="en-US" sz="14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71C5"/>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RVP1 </a:t>
                      </a:r>
                    </a:p>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T3 Memory Down/</a:t>
                      </a:r>
                      <a:r>
                        <a:rPr lang="en-US" sz="1400" b="1" i="0" u="none" strike="noStrike" cap="none" spc="0" baseline="0" err="1">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Skt</a:t>
                      </a:r>
                      <a:endPar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71C5"/>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RVP2 </a:t>
                      </a:r>
                    </a:p>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T3 LP5 CAMM</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71C5"/>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RVP3</a:t>
                      </a:r>
                    </a:p>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T4 LP5 Memory Down/</a:t>
                      </a:r>
                      <a:r>
                        <a:rPr lang="en-US" sz="1400" b="1" i="0" u="none" strike="noStrike" cap="none" spc="0" baseline="0" err="1">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Skt</a:t>
                      </a:r>
                      <a:endPar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71C5"/>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RVP4</a:t>
                      </a:r>
                    </a:p>
                    <a:p>
                      <a:pPr marL="0" marR="0" indent="0" algn="ctr" defTabSz="609600" rtl="0" fontAlgn="ctr" latinLnBrk="0">
                        <a:lnSpc>
                          <a:spcPct val="100000"/>
                        </a:lnSpc>
                        <a:spcBef>
                          <a:spcPts val="0"/>
                        </a:spcBef>
                        <a:spcAft>
                          <a:spcPts val="0"/>
                        </a:spcAft>
                        <a:buClrTx/>
                        <a:buSzTx/>
                        <a:buFontTx/>
                        <a:buNone/>
                        <a:tabLst/>
                      </a:pPr>
                      <a:r>
                        <a:rPr lang="en-US" sz="1400" b="1" i="0" u="none" strike="noStrike" cap="none" spc="0" baseline="0">
                          <a:solidFill>
                            <a:srgbClr val="FFFFFF"/>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DDR5 SODIMM</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71C5"/>
                    </a:solidFill>
                  </a:tcPr>
                </a:tc>
                <a:extLst>
                  <a:ext uri="{0D108BD9-81ED-4DB2-BD59-A6C34878D82A}">
                    <a16:rowId xmlns:a16="http://schemas.microsoft.com/office/drawing/2014/main" val="2592122714"/>
                  </a:ext>
                </a:extLst>
              </a:tr>
              <a:tr h="546547">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+V1P5_RTC</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1.50</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3358634467"/>
                  </a:ext>
                </a:extLst>
              </a:tr>
              <a:tr h="305101">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+V3P3A</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3.30</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695485997"/>
                  </a:ext>
                </a:extLst>
              </a:tr>
              <a:tr h="305101">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+V5A</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5.15</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031044653"/>
                  </a:ext>
                </a:extLst>
              </a:tr>
              <a:tr h="305101">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+V1P8A</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1.80</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1031394678"/>
                  </a:ext>
                </a:extLst>
              </a:tr>
              <a:tr h="305101">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+VCCPRIM_3P3</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3.30</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089111423"/>
                  </a:ext>
                </a:extLst>
              </a:tr>
              <a:tr h="305101">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+VCCPRIM_VNNAON</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0.77</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3305101263"/>
                  </a:ext>
                </a:extLst>
              </a:tr>
              <a:tr h="305101">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+VCCST</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0.77</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50759932"/>
                  </a:ext>
                </a:extLst>
              </a:tr>
              <a:tr h="305101">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+VCCPRIM_IO</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1.25</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3127377638"/>
                  </a:ext>
                </a:extLst>
              </a:tr>
              <a:tr h="305101">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+VIN_BULK_DRAM</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5.15</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FF0000"/>
                          </a:solidFill>
                          <a:uFillTx/>
                          <a:latin typeface="Yu Mincho Light" panose="020B0400000000000000" pitchFamily="18" charset="-128"/>
                          <a:ea typeface="Yu Mincho Light" panose="020B0400000000000000" pitchFamily="18" charset="-128"/>
                          <a:cs typeface="+mn-cs"/>
                          <a:sym typeface="Intel Clear"/>
                        </a:rPr>
                        <a:t>✕</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b="0" i="0" u="none" strike="noStrike" cap="none" spc="0" baseline="0">
                          <a:solidFill>
                            <a:srgbClr val="FF0000"/>
                          </a:solidFill>
                          <a:uFillTx/>
                          <a:latin typeface="Yu Mincho Light" panose="020B0400000000000000" pitchFamily="18" charset="-128"/>
                          <a:ea typeface="Yu Mincho Light" panose="020B0400000000000000" pitchFamily="18" charset="-128"/>
                          <a:cs typeface="+mn-cs"/>
                          <a:sym typeface="Intel Clear"/>
                        </a:rPr>
                        <a:t>✕</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3870669928"/>
                  </a:ext>
                </a:extLst>
              </a:tr>
              <a:tr h="305101">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+VDD1_MEM</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1.80</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a:solidFill>
                            <a:srgbClr val="FF0000"/>
                          </a:solidFill>
                          <a:latin typeface="Yu Mincho Light" panose="020B0400000000000000" pitchFamily="18" charset="-128"/>
                          <a:ea typeface="Yu Mincho Light" panose="020B0400000000000000" pitchFamily="18" charset="-128"/>
                        </a:rPr>
                        <a:t>✕</a:t>
                      </a:r>
                      <a:endParaRPr lang="en-US" sz="1200">
                        <a:solidFill>
                          <a:srgbClr val="FF0000"/>
                        </a:solidFill>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a:solidFill>
                            <a:srgbClr val="FF0000"/>
                          </a:solidFill>
                          <a:latin typeface="Yu Mincho Light" panose="020B0400000000000000" pitchFamily="18" charset="-128"/>
                          <a:ea typeface="Yu Mincho Light" panose="020B0400000000000000" pitchFamily="18" charset="-128"/>
                        </a:rPr>
                        <a:t>✕</a:t>
                      </a:r>
                      <a:endParaRPr lang="en-US" sz="1200">
                        <a:solidFill>
                          <a:srgbClr val="FF0000"/>
                        </a:solidFill>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145034759"/>
                  </a:ext>
                </a:extLst>
              </a:tr>
              <a:tr h="305101">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+VDD2_CPU/ +VDD2H_MEM</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1.065</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r>
                        <a:rPr lang="en-US" sz="1200" b="0" i="0" u="none" strike="noStrike" cap="none" spc="0" baseline="0" noProof="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(1.05V)</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 </a:t>
                      </a:r>
                      <a:r>
                        <a:rPr lang="en-US" sz="1200" b="0" i="0" u="none" strike="noStrike" cap="none" spc="0" baseline="0" noProof="0">
                          <a:solidFill>
                            <a:srgbClr val="000000"/>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(1.1V)</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1198609975"/>
                  </a:ext>
                </a:extLst>
              </a:tr>
              <a:tr h="305101">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+VDD2L_MEM</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0.92</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a:solidFill>
                            <a:srgbClr val="FF0000"/>
                          </a:solidFill>
                          <a:latin typeface="Yu Mincho Light" panose="020B0400000000000000" pitchFamily="18" charset="-128"/>
                          <a:ea typeface="Yu Mincho Light" panose="020B0400000000000000" pitchFamily="18" charset="-128"/>
                        </a:rPr>
                        <a:t>✕</a:t>
                      </a:r>
                      <a:endParaRPr lang="en-US" sz="1200">
                        <a:solidFill>
                          <a:srgbClr val="FF0000"/>
                        </a:solidFill>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a:solidFill>
                            <a:srgbClr val="FF0000"/>
                          </a:solidFill>
                          <a:latin typeface="Yu Mincho Light" panose="020B0400000000000000" pitchFamily="18" charset="-128"/>
                          <a:ea typeface="Yu Mincho Light" panose="020B0400000000000000" pitchFamily="18" charset="-128"/>
                        </a:rPr>
                        <a:t>✕</a:t>
                      </a:r>
                      <a:endParaRPr lang="en-US" sz="1200">
                        <a:solidFill>
                          <a:srgbClr val="FF0000"/>
                        </a:solidFill>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1924774267"/>
                  </a:ext>
                </a:extLst>
              </a:tr>
              <a:tr h="305101">
                <a:tc>
                  <a:txBody>
                    <a:bodyPr/>
                    <a:lstStyle/>
                    <a:p>
                      <a:pPr algn="ctr"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+VDDQ_CPU/ +VDDQ_MEM</a:t>
                      </a: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0.52</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cs typeface="+mn-cs"/>
                          <a:sym typeface="Intel Clear"/>
                        </a:rPr>
                        <a:t>✓</a:t>
                      </a:r>
                      <a:endParaRPr kumimoji="0" lang="en-US" sz="1600" b="0" i="0" u="none" strike="noStrike" kern="0" cap="none" spc="0" normalizeH="0" baseline="0" noProof="0">
                        <a:ln>
                          <a:noFill/>
                        </a:ln>
                        <a:solidFill>
                          <a:srgbClr val="000000"/>
                        </a:solidFill>
                        <a:effectLst/>
                        <a:uLnTx/>
                        <a:uFillTx/>
                        <a:latin typeface="+mj-lt"/>
                        <a:ea typeface="Yu Mincho Light" panose="020B0400000000000000" pitchFamily="18" charset="-128"/>
                        <a:cs typeface="+mn-cs"/>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cs typeface="+mn-cs"/>
                          <a:sym typeface="Intel Clear"/>
                        </a:rPr>
                        <a:t>✓</a:t>
                      </a:r>
                      <a:r>
                        <a:rPr kumimoji="0" lang="en-US" sz="1200" b="0" i="0" u="none" strike="noStrike" kern="0" cap="none" spc="0" normalizeH="0" baseline="0" noProof="0">
                          <a:ln>
                            <a:noFill/>
                          </a:ln>
                          <a:solidFill>
                            <a:srgbClr val="000000"/>
                          </a:solidFill>
                          <a:effectLst/>
                          <a:uLnTx/>
                          <a:uFillTx/>
                          <a:latin typeface="+mj-lt"/>
                          <a:ea typeface="Yu Mincho Light" panose="020B0400000000000000" pitchFamily="18" charset="-128"/>
                          <a:cs typeface="+mn-cs"/>
                          <a:sym typeface="Intel Clear"/>
                        </a:rPr>
                        <a:t>(0.53V)</a:t>
                      </a:r>
                      <a:endParaRPr kumimoji="0" lang="en-US" sz="1600" b="0" i="0" u="none" strike="noStrike" kern="0" cap="none" spc="0" normalizeH="0" baseline="0" noProof="0">
                        <a:ln>
                          <a:noFill/>
                        </a:ln>
                        <a:solidFill>
                          <a:srgbClr val="000000"/>
                        </a:solidFill>
                        <a:effectLst/>
                        <a:uLnTx/>
                        <a:uFillTx/>
                        <a:latin typeface="+mj-lt"/>
                        <a:ea typeface="Yu Mincho Light" panose="020B0400000000000000" pitchFamily="18" charset="-128"/>
                        <a:cs typeface="+mn-cs"/>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Intel Clear Light" panose="020B0404020203020204" pitchFamily="34" charset="0"/>
                          <a:ea typeface="Intel Clear Light" panose="020B0404020203020204" pitchFamily="34" charset="0"/>
                          <a:cs typeface="Intel Clear Light" panose="020B0404020203020204" pitchFamily="34" charset="0"/>
                        </a:rPr>
                        <a:t>Merged with VDD2_CPU</a:t>
                      </a: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813315386"/>
                  </a:ext>
                </a:extLst>
              </a:tr>
              <a:tr h="305101">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+VCCCORE</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SVID</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514188617"/>
                  </a:ext>
                </a:extLst>
              </a:tr>
              <a:tr h="305101">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+VCCGT</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SVID</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906609023"/>
                  </a:ext>
                </a:extLst>
              </a:tr>
              <a:tr h="305101">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+VCCSA</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SVID</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850026343"/>
                  </a:ext>
                </a:extLst>
              </a:tr>
              <a:tr h="305101">
                <a:tc>
                  <a:txBody>
                    <a:bodyPr/>
                    <a:lstStyle/>
                    <a:p>
                      <a:pPr algn="ctr"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+VCC_LP_ECORE</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SVID</a:t>
                      </a:r>
                      <a:endParaRPr lang="en-US" sz="12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Yu Mincho Light" panose="020B0400000000000000" pitchFamily="18" charset="-128"/>
                          <a:ea typeface="Yu Mincho Light" panose="020B0400000000000000" pitchFamily="18" charset="-128"/>
                          <a:sym typeface="Intel Clear"/>
                        </a:rPr>
                        <a:t>✓</a:t>
                      </a:r>
                      <a:endParaRPr kumimoji="0" lang="en-US" sz="1600" b="0" i="0" u="none" strike="noStrike" kern="0" cap="none" spc="0" normalizeH="0" baseline="0" noProof="0">
                        <a:ln>
                          <a:noFill/>
                        </a:ln>
                        <a:solidFill>
                          <a:srgbClr val="000000"/>
                        </a:solidFill>
                        <a:effectLst/>
                        <a:uLnTx/>
                        <a:uFillTx/>
                        <a:latin typeface="Intel Clear"/>
                        <a:sym typeface="Intel Clear"/>
                      </a:endParaRPr>
                    </a:p>
                  </a:txBody>
                  <a:tcPr marL="9488" marR="9488" marT="948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extLst>
                  <a:ext uri="{0D108BD9-81ED-4DB2-BD59-A6C34878D82A}">
                    <a16:rowId xmlns:a16="http://schemas.microsoft.com/office/drawing/2014/main" val="2206260502"/>
                  </a:ext>
                </a:extLst>
              </a:tr>
            </a:tbl>
          </a:graphicData>
        </a:graphic>
      </p:graphicFrame>
    </p:spTree>
    <p:extLst>
      <p:ext uri="{BB962C8B-B14F-4D97-AF65-F5344CB8AC3E}">
        <p14:creationId xmlns:p14="http://schemas.microsoft.com/office/powerpoint/2010/main" val="1478719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79758"/>
            <a:ext cx="11572125" cy="678631"/>
          </a:xfrm>
        </p:spPr>
        <p:txBody>
          <a:bodyPr anchor="ctr"/>
          <a:lstStyle/>
          <a:p>
            <a:r>
              <a:rPr lang="en-US" sz="2800" b="1">
                <a:solidFill>
                  <a:schemeClr val="bg2"/>
                </a:solidFill>
                <a:latin typeface="Intel Clear Light" panose="020B0404020203020204" pitchFamily="34" charset="0"/>
                <a:cs typeface="Intel Clear Light" panose="020B0404020203020204" pitchFamily="34" charset="0"/>
              </a:rPr>
              <a:t>PTL-UH RVP1 power flow overview at platform level</a:t>
            </a:r>
            <a:endParaRPr lang="en-US" sz="1100">
              <a:solidFill>
                <a:schemeClr val="bg2"/>
              </a:solidFill>
              <a:latin typeface="Intel Clear Light" panose="020B0404020203020204" pitchFamily="34" charset="0"/>
              <a:cs typeface="Intel Clear Light" panose="020B0404020203020204" pitchFamily="34" charset="0"/>
            </a:endParaRPr>
          </a:p>
        </p:txBody>
      </p:sp>
      <p:pic>
        <p:nvPicPr>
          <p:cNvPr id="8" name="Picture 7" descr="A diagram of a power map&#10;&#10;Description automatically generated">
            <a:extLst>
              <a:ext uri="{FF2B5EF4-FFF2-40B4-BE49-F238E27FC236}">
                <a16:creationId xmlns:a16="http://schemas.microsoft.com/office/drawing/2014/main" id="{97247EED-5FD4-1769-F29C-BA7D9285587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164998" y="507864"/>
            <a:ext cx="9242127" cy="5842272"/>
          </a:xfrm>
          <a:prstGeom prst="rect">
            <a:avLst/>
          </a:prstGeom>
          <a:noFill/>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335732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0445"/>
            <a:ext cx="10972800" cy="481980"/>
          </a:xfrm>
        </p:spPr>
        <p:txBody>
          <a:bodyPr/>
          <a:lstStyle/>
          <a:p>
            <a:r>
              <a:rPr lang="en-US" sz="3467" b="1"/>
              <a:t>PTL-UH RVP– Key PD Sub-systems</a:t>
            </a:r>
          </a:p>
        </p:txBody>
      </p:sp>
      <p:sp>
        <p:nvSpPr>
          <p:cNvPr id="6" name="Content Placeholder 5"/>
          <p:cNvSpPr>
            <a:spLocks noGrp="1"/>
          </p:cNvSpPr>
          <p:nvPr>
            <p:ph idx="4294967295"/>
          </p:nvPr>
        </p:nvSpPr>
        <p:spPr>
          <a:xfrm>
            <a:off x="141643" y="1001299"/>
            <a:ext cx="11440757" cy="5072241"/>
          </a:xfrm>
          <a:prstGeom prst="rect">
            <a:avLst/>
          </a:prstGeom>
        </p:spPr>
        <p:txBody>
          <a:bodyPr vert="horz" lIns="0" tIns="0" rIns="0" bIns="0" rtlCol="0" anchor="t">
            <a:noAutofit/>
          </a:bodyPr>
          <a:lstStyle/>
          <a:p>
            <a:pPr algn="just"/>
            <a:r>
              <a:rPr lang="en-US" sz="1800" b="1" u="sng">
                <a:solidFill>
                  <a:srgbClr val="0070C0"/>
                </a:solidFill>
              </a:rPr>
              <a:t>Battery Charger:</a:t>
            </a:r>
            <a:r>
              <a:rPr lang="en-US" sz="3200">
                <a:solidFill>
                  <a:srgbClr val="0070C0"/>
                </a:solidFill>
              </a:rPr>
              <a:t> </a:t>
            </a:r>
          </a:p>
          <a:p>
            <a:pPr marL="203200" lvl="1" indent="0" algn="just">
              <a:buNone/>
            </a:pPr>
            <a:r>
              <a:rPr lang="en-US" sz="1600"/>
              <a:t>A Buck-Boost NVDC charger is used to support the overall system power needs and to charge the 3S3P battery pack. The battery charger works seamlessly with both standard AC adapter and Type-C adapter. </a:t>
            </a:r>
            <a:r>
              <a:rPr lang="en-US" sz="1600" b="1"/>
              <a:t>PTL Platform can support direct 28V Battery charging operation as well.</a:t>
            </a:r>
          </a:p>
          <a:p>
            <a:pPr marL="228600" lvl="1" indent="-228600" algn="just">
              <a:buFont typeface="Wingdings" pitchFamily="2" charset="2"/>
              <a:buChar char="§"/>
            </a:pPr>
            <a:r>
              <a:rPr lang="en-US" sz="1800" b="1" u="sng">
                <a:solidFill>
                  <a:srgbClr val="0070C0"/>
                </a:solidFill>
              </a:rPr>
              <a:t>Discrete VRs: </a:t>
            </a:r>
          </a:p>
          <a:p>
            <a:pPr marL="203200" lvl="1" indent="0" algn="just">
              <a:buNone/>
            </a:pPr>
            <a:r>
              <a:rPr lang="en-US" sz="1600"/>
              <a:t>PTL RVP has discrete on-board voltage regulators to generate the rails required for powering the Non-SVID  SoC and platform components. Further, Load switches and corresponding power sequencing for the RoP PD sub system.</a:t>
            </a:r>
          </a:p>
          <a:p>
            <a:pPr algn="just"/>
            <a:r>
              <a:rPr lang="en-US" sz="1800" b="1" u="sng">
                <a:solidFill>
                  <a:srgbClr val="0070C0"/>
                </a:solidFill>
              </a:rPr>
              <a:t>IMVP 9.3 VRs:</a:t>
            </a:r>
            <a:r>
              <a:rPr lang="en-US" sz="1800">
                <a:solidFill>
                  <a:srgbClr val="0070C0"/>
                </a:solidFill>
              </a:rPr>
              <a:t> </a:t>
            </a:r>
          </a:p>
          <a:p>
            <a:pPr marL="203200" lvl="1" indent="0" algn="just">
              <a:buNone/>
            </a:pPr>
            <a:r>
              <a:rPr lang="en-US" sz="1600"/>
              <a:t>PTL U/H CPU requires four different SVID rails (VCC_CORE, VCCGT, VCCSA and VCC_LP_ECORE). VCC_LP_ECORE is new VR compared to MTL-UH with IMVP9.3 SVID protocol compliant. An IMVP 9.3 controller from Richtek (RT3645BEN-01A-AAHR045-E3) is used in PTL UH design is used to generate the SVID rail. </a:t>
            </a:r>
          </a:p>
          <a:p>
            <a:pPr marL="203200" lvl="1" indent="0" algn="just">
              <a:buNone/>
            </a:pPr>
            <a:r>
              <a:rPr lang="en-US" sz="1600"/>
              <a:t>PTL UH RVPs will be design for super set configuration (H 45W) to support U15/H28/H45 silicon. If any changes needed in the tuning other than POR target values, these VR registers can be programmed via Engineering EC binary using AADVARK/Richtek Bridgeboard.  </a:t>
            </a:r>
            <a:endParaRPr lang="en-US" sz="1800"/>
          </a:p>
        </p:txBody>
      </p:sp>
    </p:spTree>
    <p:extLst>
      <p:ext uri="{BB962C8B-B14F-4D97-AF65-F5344CB8AC3E}">
        <p14:creationId xmlns:p14="http://schemas.microsoft.com/office/powerpoint/2010/main" val="7745628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7000"/>
            <a:ext cx="10972800" cy="429181"/>
          </a:xfrm>
        </p:spPr>
        <p:txBody>
          <a:bodyPr/>
          <a:lstStyle/>
          <a:p>
            <a:r>
              <a:rPr lang="en-US" sz="3467" b="1"/>
              <a:t>PTL-UH RVP – Power Map</a:t>
            </a:r>
          </a:p>
        </p:txBody>
      </p:sp>
      <p:sp>
        <p:nvSpPr>
          <p:cNvPr id="7" name="TextBox 6">
            <a:extLst>
              <a:ext uri="{FF2B5EF4-FFF2-40B4-BE49-F238E27FC236}">
                <a16:creationId xmlns:a16="http://schemas.microsoft.com/office/drawing/2014/main" id="{36ADD664-793A-41EB-A036-9DAB289AB6C2}"/>
              </a:ext>
            </a:extLst>
          </p:cNvPr>
          <p:cNvSpPr txBox="1"/>
          <p:nvPr/>
        </p:nvSpPr>
        <p:spPr>
          <a:xfrm>
            <a:off x="350462" y="5960270"/>
            <a:ext cx="10320000" cy="203133"/>
          </a:xfrm>
          <a:prstGeom prst="rect">
            <a:avLst/>
          </a:prstGeom>
          <a:noFill/>
        </p:spPr>
        <p:txBody>
          <a:bodyPr wrap="square" rtlCol="0">
            <a:spAutoFit/>
          </a:bodyPr>
          <a:lstStyle/>
          <a:p>
            <a:pPr defTabSz="1219170"/>
            <a:r>
              <a:rPr lang="en-US" sz="800" b="1" i="1">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Link:</a:t>
            </a:r>
            <a:r>
              <a:rPr kumimoji="0" lang="en-US" altLang="en-US" sz="800" b="0" i="0" u="none" strike="noStrike" cap="none" normalizeH="0" baseline="0">
                <a:ln>
                  <a:noFill/>
                </a:ln>
                <a:solidFill>
                  <a:schemeClr val="tx1"/>
                </a:solidFill>
                <a:effectLst/>
                <a:latin typeface="Arial" panose="020B0604020202020204" pitchFamily="34" charset="0"/>
                <a:hlinkClick r:id="rId3"/>
              </a:rPr>
              <a:t>PTL_UH_RVP1_Power_Map.xlsx</a:t>
            </a:r>
            <a:r>
              <a:rPr lang="en-US" sz="800" b="1" i="1">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  </a:t>
            </a:r>
            <a:endParaRPr lang="en-US" sz="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pic>
        <p:nvPicPr>
          <p:cNvPr id="6" name="Picture 5">
            <a:extLst>
              <a:ext uri="{FF2B5EF4-FFF2-40B4-BE49-F238E27FC236}">
                <a16:creationId xmlns:a16="http://schemas.microsoft.com/office/drawing/2014/main" id="{B706B7C7-A400-7284-B02E-AEA7E585A865}"/>
              </a:ext>
            </a:extLst>
          </p:cNvPr>
          <p:cNvPicPr>
            <a:picLocks noChangeAspect="1"/>
          </p:cNvPicPr>
          <p:nvPr/>
        </p:nvPicPr>
        <p:blipFill>
          <a:blip r:embed="rId4"/>
          <a:stretch>
            <a:fillRect/>
          </a:stretch>
        </p:blipFill>
        <p:spPr>
          <a:xfrm>
            <a:off x="173254" y="694148"/>
            <a:ext cx="11540691" cy="4975131"/>
          </a:xfrm>
          <a:prstGeom prst="rect">
            <a:avLst/>
          </a:prstGeom>
        </p:spPr>
      </p:pic>
    </p:spTree>
    <p:extLst>
      <p:ext uri="{BB962C8B-B14F-4D97-AF65-F5344CB8AC3E}">
        <p14:creationId xmlns:p14="http://schemas.microsoft.com/office/powerpoint/2010/main" val="37835985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7484" y="10391"/>
            <a:ext cx="10972800" cy="707364"/>
          </a:xfrm>
        </p:spPr>
        <p:txBody>
          <a:bodyPr anchor="ctr"/>
          <a:lstStyle/>
          <a:p>
            <a:r>
              <a:rPr lang="en-US" sz="3467" b="1"/>
              <a:t>PTL-UH RVP System State overview</a:t>
            </a:r>
          </a:p>
        </p:txBody>
      </p:sp>
      <p:pic>
        <p:nvPicPr>
          <p:cNvPr id="1026"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913479" y="2014031"/>
            <a:ext cx="9357783" cy="3543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607484" y="930273"/>
            <a:ext cx="10912243" cy="1083758"/>
          </a:xfrm>
          <a:prstGeom prst="rect">
            <a:avLst/>
          </a:prstGeom>
        </p:spPr>
        <p:txBody>
          <a:bodyPr wrap="square" lIns="121920" tIns="60960" rIns="121920" bIns="60960" anchor="t">
            <a:spAutoFit/>
          </a:bodyPr>
          <a:lstStyle/>
          <a:p>
            <a:pPr marL="228594" indent="-228594">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Panther Lake supports the following system states and detailed voltage rail information is presented in next slide. By default, all the SKU supports pseudo –G3 state </a:t>
            </a:r>
          </a:p>
          <a:p>
            <a:pPr marL="228594" indent="-228594">
              <a:buFont typeface="Arial" panose="020B0604020202020204" pitchFamily="34" charset="0"/>
              <a:buChar char="•"/>
            </a:pP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DSx</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is not supported.</a:t>
            </a:r>
          </a:p>
        </p:txBody>
      </p:sp>
    </p:spTree>
    <p:extLst>
      <p:ext uri="{BB962C8B-B14F-4D97-AF65-F5344CB8AC3E}">
        <p14:creationId xmlns:p14="http://schemas.microsoft.com/office/powerpoint/2010/main" val="34297889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9D842-1A6A-6FCF-23C1-2AA60CA42A49}"/>
              </a:ext>
            </a:extLst>
          </p:cNvPr>
          <p:cNvSpPr>
            <a:spLocks noGrp="1"/>
          </p:cNvSpPr>
          <p:nvPr>
            <p:ph type="title"/>
          </p:nvPr>
        </p:nvSpPr>
        <p:spPr>
          <a:xfrm>
            <a:off x="107814" y="-104195"/>
            <a:ext cx="11393520" cy="668296"/>
          </a:xfrm>
        </p:spPr>
        <p:txBody>
          <a:bodyPr vert="horz" lIns="0" tIns="0" rIns="0" bIns="0" rtlCol="0" anchor="ctr" anchorCtr="0">
            <a:noAutofit/>
          </a:bodyPr>
          <a:lstStyle/>
          <a:p>
            <a:r>
              <a:rPr lang="en-US" sz="2400"/>
              <a:t>PTL-UH RVP– Sequencing Block Diagram</a:t>
            </a:r>
          </a:p>
        </p:txBody>
      </p:sp>
      <p:grpSp>
        <p:nvGrpSpPr>
          <p:cNvPr id="7" name="Group 6">
            <a:extLst>
              <a:ext uri="{FF2B5EF4-FFF2-40B4-BE49-F238E27FC236}">
                <a16:creationId xmlns:a16="http://schemas.microsoft.com/office/drawing/2014/main" id="{0D297444-6556-87F4-BE2A-AD3955AD8B53}"/>
              </a:ext>
            </a:extLst>
          </p:cNvPr>
          <p:cNvGrpSpPr/>
          <p:nvPr/>
        </p:nvGrpSpPr>
        <p:grpSpPr>
          <a:xfrm>
            <a:off x="236523" y="386319"/>
            <a:ext cx="11154743" cy="5413350"/>
            <a:chOff x="270237" y="967881"/>
            <a:chExt cx="11154743" cy="5413350"/>
          </a:xfrm>
        </p:grpSpPr>
        <p:pic>
          <p:nvPicPr>
            <p:cNvPr id="14" name="Graphic 13" descr="Battery with solid fill">
              <a:extLst>
                <a:ext uri="{FF2B5EF4-FFF2-40B4-BE49-F238E27FC236}">
                  <a16:creationId xmlns:a16="http://schemas.microsoft.com/office/drawing/2014/main" id="{28EC02E1-24A0-45F0-AC13-66950190A3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56104" y="2044438"/>
              <a:ext cx="631606" cy="631606"/>
            </a:xfrm>
            <a:prstGeom prst="rect">
              <a:avLst/>
            </a:prstGeom>
          </p:spPr>
        </p:pic>
        <p:pic>
          <p:nvPicPr>
            <p:cNvPr id="47" name="Picture 46">
              <a:extLst>
                <a:ext uri="{FF2B5EF4-FFF2-40B4-BE49-F238E27FC236}">
                  <a16:creationId xmlns:a16="http://schemas.microsoft.com/office/drawing/2014/main" id="{E0F25386-5074-4295-AB7F-2F3A662402D6}"/>
                </a:ext>
              </a:extLst>
            </p:cNvPr>
            <p:cNvPicPr>
              <a:picLocks noChangeAspect="1"/>
            </p:cNvPicPr>
            <p:nvPr/>
          </p:nvPicPr>
          <p:blipFill>
            <a:blip r:embed="rId4"/>
            <a:stretch>
              <a:fillRect/>
            </a:stretch>
          </p:blipFill>
          <p:spPr>
            <a:xfrm rot="12306586" flipH="1">
              <a:off x="271052" y="967881"/>
              <a:ext cx="619315" cy="1028807"/>
            </a:xfrm>
            <a:prstGeom prst="rect">
              <a:avLst/>
            </a:prstGeom>
          </p:spPr>
        </p:pic>
        <p:sp>
          <p:nvSpPr>
            <p:cNvPr id="5" name="Rectangle 4">
              <a:extLst>
                <a:ext uri="{FF2B5EF4-FFF2-40B4-BE49-F238E27FC236}">
                  <a16:creationId xmlns:a16="http://schemas.microsoft.com/office/drawing/2014/main" id="{E810540F-6752-4E0B-9C47-AC41FB2EAD82}"/>
                </a:ext>
              </a:extLst>
            </p:cNvPr>
            <p:cNvSpPr/>
            <p:nvPr/>
          </p:nvSpPr>
          <p:spPr>
            <a:xfrm>
              <a:off x="10451297" y="1013991"/>
              <a:ext cx="973683" cy="5328127"/>
            </a:xfrm>
            <a:prstGeom prst="rect">
              <a:avLst/>
            </a:prstGeom>
            <a:solidFill>
              <a:srgbClr val="2872C5"/>
            </a:solidFill>
            <a:ln w="28575"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SoC</a:t>
              </a:r>
            </a:p>
          </p:txBody>
        </p:sp>
        <p:sp>
          <p:nvSpPr>
            <p:cNvPr id="6" name="Rectangle 5">
              <a:extLst>
                <a:ext uri="{FF2B5EF4-FFF2-40B4-BE49-F238E27FC236}">
                  <a16:creationId xmlns:a16="http://schemas.microsoft.com/office/drawing/2014/main" id="{B5C74749-A461-4833-8D8F-54F8957B6B8E}"/>
                </a:ext>
              </a:extLst>
            </p:cNvPr>
            <p:cNvSpPr/>
            <p:nvPr/>
          </p:nvSpPr>
          <p:spPr>
            <a:xfrm>
              <a:off x="817279" y="1056214"/>
              <a:ext cx="1306840" cy="745071"/>
            </a:xfrm>
            <a:prstGeom prst="rect">
              <a:avLst/>
            </a:prstGeom>
            <a:solidFill>
              <a:srgbClr val="0070C0"/>
            </a:solidFill>
            <a:ln w="28575" cap="flat">
              <a:solidFill>
                <a:schemeClr val="tx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Battery charger</a:t>
              </a:r>
            </a:p>
          </p:txBody>
        </p:sp>
        <p:cxnSp>
          <p:nvCxnSpPr>
            <p:cNvPr id="9" name="Straight Connector 8">
              <a:extLst>
                <a:ext uri="{FF2B5EF4-FFF2-40B4-BE49-F238E27FC236}">
                  <a16:creationId xmlns:a16="http://schemas.microsoft.com/office/drawing/2014/main" id="{9568B14D-A823-4D0B-9EC5-297F1141AEF4}"/>
                </a:ext>
              </a:extLst>
            </p:cNvPr>
            <p:cNvCxnSpPr>
              <a:cxnSpLocks/>
            </p:cNvCxnSpPr>
            <p:nvPr/>
          </p:nvCxnSpPr>
          <p:spPr>
            <a:xfrm>
              <a:off x="9168568" y="1088368"/>
              <a:ext cx="0" cy="5188709"/>
            </a:xfrm>
            <a:prstGeom prst="line">
              <a:avLst/>
            </a:prstGeom>
            <a:noFill/>
            <a:ln w="25400" cap="flat">
              <a:solidFill>
                <a:schemeClr val="accent4">
                  <a:lumMod val="60000"/>
                  <a:lumOff val="40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33C53A36-9528-4BE6-AE20-DD0DCB98188B}"/>
                </a:ext>
              </a:extLst>
            </p:cNvPr>
            <p:cNvSpPr/>
            <p:nvPr/>
          </p:nvSpPr>
          <p:spPr>
            <a:xfrm>
              <a:off x="2152143" y="2188150"/>
              <a:ext cx="1148144" cy="615761"/>
            </a:xfrm>
            <a:prstGeom prst="rect">
              <a:avLst/>
            </a:prstGeom>
            <a:solidFill>
              <a:srgbClr val="2872C5"/>
            </a:solidFill>
            <a:ln w="28575" cap="flat">
              <a:solidFill>
                <a:schemeClr val="tx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US" sz="1200">
                  <a:solidFill>
                    <a:srgbClr val="FFFFFF"/>
                  </a:solidFill>
                  <a:latin typeface="Helvetica Neue Medium"/>
                  <a:sym typeface="Helvetica Neue Medium"/>
                </a:rPr>
                <a:t>PG3 logic</a:t>
              </a:r>
            </a:p>
          </p:txBody>
        </p:sp>
        <p:sp>
          <p:nvSpPr>
            <p:cNvPr id="23" name="Rectangle 22">
              <a:extLst>
                <a:ext uri="{FF2B5EF4-FFF2-40B4-BE49-F238E27FC236}">
                  <a16:creationId xmlns:a16="http://schemas.microsoft.com/office/drawing/2014/main" id="{BDEE389A-14E3-4C91-9981-132E4653C66E}"/>
                </a:ext>
              </a:extLst>
            </p:cNvPr>
            <p:cNvSpPr/>
            <p:nvPr/>
          </p:nvSpPr>
          <p:spPr>
            <a:xfrm>
              <a:off x="5503814" y="1193591"/>
              <a:ext cx="1402334" cy="471924"/>
            </a:xfrm>
            <a:prstGeom prst="rect">
              <a:avLst/>
            </a:prstGeom>
            <a:solidFill>
              <a:srgbClr val="2872C5"/>
            </a:solidFill>
            <a:ln w="28575" cap="flat">
              <a:solidFill>
                <a:schemeClr val="tx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US" sz="1200">
                  <a:solidFill>
                    <a:srgbClr val="FFFFFF"/>
                  </a:solidFill>
                  <a:latin typeface="Helvetica Neue Medium"/>
                  <a:sym typeface="Helvetica Neue Medium"/>
                </a:rPr>
                <a:t>Primary rails</a:t>
              </a:r>
            </a:p>
            <a:p>
              <a:pPr algn="ctr" defTabSz="825500">
                <a:lnSpc>
                  <a:spcPct val="100000"/>
                </a:lnSpc>
                <a:spcBef>
                  <a:spcPts val="0"/>
                </a:spcBef>
              </a:pPr>
              <a:endParaRPr lang="en-US" sz="1200">
                <a:solidFill>
                  <a:srgbClr val="FFFFFF"/>
                </a:solidFill>
                <a:latin typeface="Helvetica Neue Medium"/>
                <a:sym typeface="Helvetica Neue Medium"/>
              </a:endParaRPr>
            </a:p>
          </p:txBody>
        </p:sp>
        <p:sp>
          <p:nvSpPr>
            <p:cNvPr id="24" name="Rectangle 23">
              <a:extLst>
                <a:ext uri="{FF2B5EF4-FFF2-40B4-BE49-F238E27FC236}">
                  <a16:creationId xmlns:a16="http://schemas.microsoft.com/office/drawing/2014/main" id="{48ECE1BD-06C6-4412-B909-5A1990DF77CA}"/>
                </a:ext>
              </a:extLst>
            </p:cNvPr>
            <p:cNvSpPr/>
            <p:nvPr/>
          </p:nvSpPr>
          <p:spPr>
            <a:xfrm>
              <a:off x="5632810" y="2643479"/>
              <a:ext cx="1148144" cy="745071"/>
            </a:xfrm>
            <a:prstGeom prst="rect">
              <a:avLst/>
            </a:prstGeom>
            <a:solidFill>
              <a:srgbClr val="2872C5"/>
            </a:solidFill>
            <a:ln w="28575" cap="flat">
              <a:solidFill>
                <a:schemeClr val="tx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US" sz="1200">
                  <a:solidFill>
                    <a:srgbClr val="FFFFFF"/>
                  </a:solidFill>
                  <a:latin typeface="Helvetica Neue Medium"/>
                  <a:sym typeface="Helvetica Neue Medium"/>
                </a:rPr>
                <a:t>EC</a:t>
              </a:r>
            </a:p>
          </p:txBody>
        </p:sp>
        <p:cxnSp>
          <p:nvCxnSpPr>
            <p:cNvPr id="25" name="Straight Arrow Connector 24">
              <a:extLst>
                <a:ext uri="{FF2B5EF4-FFF2-40B4-BE49-F238E27FC236}">
                  <a16:creationId xmlns:a16="http://schemas.microsoft.com/office/drawing/2014/main" id="{6F8F7545-3BBA-4B37-981C-817FF2294E70}"/>
                </a:ext>
              </a:extLst>
            </p:cNvPr>
            <p:cNvCxnSpPr>
              <a:cxnSpLocks/>
            </p:cNvCxnSpPr>
            <p:nvPr/>
          </p:nvCxnSpPr>
          <p:spPr>
            <a:xfrm flipV="1">
              <a:off x="6761303" y="2758971"/>
              <a:ext cx="3673858" cy="25081"/>
            </a:xfrm>
            <a:prstGeom prst="straightConnector1">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CAC2A468-C076-43D6-BD8B-FD650760CC65}"/>
                </a:ext>
              </a:extLst>
            </p:cNvPr>
            <p:cNvSpPr txBox="1"/>
            <p:nvPr/>
          </p:nvSpPr>
          <p:spPr>
            <a:xfrm>
              <a:off x="7460657" y="2574305"/>
              <a:ext cx="107882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IN" sz="1200" b="0" i="0" u="none" strike="noStrike" cap="none" spc="0" normalizeH="0" baseline="0">
                  <a:ln>
                    <a:noFill/>
                  </a:ln>
                  <a:solidFill>
                    <a:schemeClr val="tx2"/>
                  </a:solidFill>
                  <a:effectLst/>
                  <a:uFillTx/>
                  <a:latin typeface="+mn-lt"/>
                  <a:ea typeface="+mn-ea"/>
                  <a:cs typeface="+mn-cs"/>
                  <a:sym typeface="Helvetica Neue"/>
                </a:rPr>
                <a:t>PM_RSMRST_N</a:t>
              </a:r>
            </a:p>
          </p:txBody>
        </p:sp>
        <p:cxnSp>
          <p:nvCxnSpPr>
            <p:cNvPr id="30" name="Straight Arrow Connector 29">
              <a:extLst>
                <a:ext uri="{FF2B5EF4-FFF2-40B4-BE49-F238E27FC236}">
                  <a16:creationId xmlns:a16="http://schemas.microsoft.com/office/drawing/2014/main" id="{1E7625EB-A3B0-4812-91A9-BB08C2C390DB}"/>
                </a:ext>
              </a:extLst>
            </p:cNvPr>
            <p:cNvCxnSpPr>
              <a:cxnSpLocks/>
            </p:cNvCxnSpPr>
            <p:nvPr/>
          </p:nvCxnSpPr>
          <p:spPr>
            <a:xfrm flipH="1">
              <a:off x="6860025" y="5181736"/>
              <a:ext cx="3624068" cy="0"/>
            </a:xfrm>
            <a:prstGeom prst="straightConnector1">
              <a:avLst/>
            </a:prstGeom>
            <a:noFill/>
            <a:ln w="25400" cap="flat">
              <a:solidFill>
                <a:schemeClr val="accent4">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843ACF5C-5E0C-4571-AC64-37641EAD628E}"/>
                </a:ext>
              </a:extLst>
            </p:cNvPr>
            <p:cNvSpPr txBox="1"/>
            <p:nvPr/>
          </p:nvSpPr>
          <p:spPr>
            <a:xfrm>
              <a:off x="9483192" y="5012683"/>
              <a:ext cx="82715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IN" sz="1200" b="0" i="0" u="none" strike="noStrike" cap="none" spc="0" normalizeH="0" baseline="0">
                  <a:ln>
                    <a:noFill/>
                  </a:ln>
                  <a:solidFill>
                    <a:schemeClr val="tx2"/>
                  </a:solidFill>
                  <a:effectLst/>
                  <a:uFillTx/>
                  <a:latin typeface="+mn-lt"/>
                  <a:ea typeface="+mn-ea"/>
                  <a:cs typeface="+mn-cs"/>
                  <a:sym typeface="Helvetica Neue"/>
                </a:rPr>
                <a:t>PM_SLP_S3</a:t>
              </a:r>
            </a:p>
          </p:txBody>
        </p:sp>
        <p:cxnSp>
          <p:nvCxnSpPr>
            <p:cNvPr id="34" name="Straight Arrow Connector 33">
              <a:extLst>
                <a:ext uri="{FF2B5EF4-FFF2-40B4-BE49-F238E27FC236}">
                  <a16:creationId xmlns:a16="http://schemas.microsoft.com/office/drawing/2014/main" id="{8E549557-39F1-4936-B9C4-A95F1E11D3C3}"/>
                </a:ext>
              </a:extLst>
            </p:cNvPr>
            <p:cNvCxnSpPr>
              <a:cxnSpLocks/>
            </p:cNvCxnSpPr>
            <p:nvPr/>
          </p:nvCxnSpPr>
          <p:spPr>
            <a:xfrm flipH="1">
              <a:off x="6883174" y="5832807"/>
              <a:ext cx="3611162" cy="0"/>
            </a:xfrm>
            <a:prstGeom prst="straightConnector1">
              <a:avLst/>
            </a:prstGeom>
            <a:noFill/>
            <a:ln w="25400" cap="flat">
              <a:solidFill>
                <a:schemeClr val="accent4">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4F7873E7-5843-48AC-BDF3-6F1F0758D236}"/>
                </a:ext>
              </a:extLst>
            </p:cNvPr>
            <p:cNvSpPr txBox="1"/>
            <p:nvPr/>
          </p:nvSpPr>
          <p:spPr>
            <a:xfrm>
              <a:off x="9508386" y="5623408"/>
              <a:ext cx="82715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IN" sz="1200" b="0" i="0" u="none" strike="noStrike" cap="none" spc="0" normalizeH="0" baseline="0">
                  <a:ln>
                    <a:noFill/>
                  </a:ln>
                  <a:solidFill>
                    <a:schemeClr val="tx2"/>
                  </a:solidFill>
                  <a:effectLst/>
                  <a:uFillTx/>
                  <a:latin typeface="+mn-lt"/>
                  <a:ea typeface="+mn-ea"/>
                  <a:cs typeface="+mn-cs"/>
                  <a:sym typeface="Helvetica Neue"/>
                </a:rPr>
                <a:t>PM_SLP_S4</a:t>
              </a:r>
            </a:p>
          </p:txBody>
        </p:sp>
        <p:cxnSp>
          <p:nvCxnSpPr>
            <p:cNvPr id="36" name="Straight Arrow Connector 35">
              <a:extLst>
                <a:ext uri="{FF2B5EF4-FFF2-40B4-BE49-F238E27FC236}">
                  <a16:creationId xmlns:a16="http://schemas.microsoft.com/office/drawing/2014/main" id="{95FFAF0E-E566-4E70-BB81-2D200D544C39}"/>
                </a:ext>
              </a:extLst>
            </p:cNvPr>
            <p:cNvCxnSpPr>
              <a:cxnSpLocks/>
            </p:cNvCxnSpPr>
            <p:nvPr/>
          </p:nvCxnSpPr>
          <p:spPr>
            <a:xfrm flipH="1">
              <a:off x="7622701" y="6294941"/>
              <a:ext cx="2836549" cy="0"/>
            </a:xfrm>
            <a:prstGeom prst="straightConnector1">
              <a:avLst/>
            </a:prstGeom>
            <a:noFill/>
            <a:ln w="25400" cap="flat">
              <a:solidFill>
                <a:schemeClr val="accent4">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7" name="TextBox 36">
              <a:extLst>
                <a:ext uri="{FF2B5EF4-FFF2-40B4-BE49-F238E27FC236}">
                  <a16:creationId xmlns:a16="http://schemas.microsoft.com/office/drawing/2014/main" id="{7F29D0AC-9919-411C-9AB6-2A62CF3BC136}"/>
                </a:ext>
              </a:extLst>
            </p:cNvPr>
            <p:cNvSpPr txBox="1"/>
            <p:nvPr/>
          </p:nvSpPr>
          <p:spPr>
            <a:xfrm>
              <a:off x="9528991" y="6110275"/>
              <a:ext cx="82715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IN" sz="1200" b="0" i="0" u="none" strike="noStrike" cap="none" spc="0" normalizeH="0" baseline="0">
                  <a:ln>
                    <a:noFill/>
                  </a:ln>
                  <a:solidFill>
                    <a:schemeClr val="tx2"/>
                  </a:solidFill>
                  <a:effectLst/>
                  <a:uFillTx/>
                  <a:latin typeface="+mn-lt"/>
                  <a:ea typeface="+mn-ea"/>
                  <a:cs typeface="+mn-cs"/>
                  <a:sym typeface="Helvetica Neue"/>
                </a:rPr>
                <a:t>PM_SLP_S5</a:t>
              </a:r>
            </a:p>
          </p:txBody>
        </p:sp>
        <p:cxnSp>
          <p:nvCxnSpPr>
            <p:cNvPr id="51" name="Connector: Elbow 50">
              <a:extLst>
                <a:ext uri="{FF2B5EF4-FFF2-40B4-BE49-F238E27FC236}">
                  <a16:creationId xmlns:a16="http://schemas.microsoft.com/office/drawing/2014/main" id="{429EA256-FE14-4453-A744-2F8C0ED4AE4A}"/>
                </a:ext>
              </a:extLst>
            </p:cNvPr>
            <p:cNvCxnSpPr>
              <a:cxnSpLocks/>
              <a:stCxn id="10" idx="3"/>
            </p:cNvCxnSpPr>
            <p:nvPr/>
          </p:nvCxnSpPr>
          <p:spPr>
            <a:xfrm flipV="1">
              <a:off x="3300287" y="1587071"/>
              <a:ext cx="2203527" cy="908960"/>
            </a:xfrm>
            <a:prstGeom prst="bentConnector3">
              <a:avLst>
                <a:gd name="adj1" fmla="val 50000"/>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DDF6FB7F-3840-418B-8727-3D2513BF96C3}"/>
                </a:ext>
              </a:extLst>
            </p:cNvPr>
            <p:cNvCxnSpPr>
              <a:cxnSpLocks/>
              <a:stCxn id="23" idx="2"/>
              <a:endCxn id="24" idx="0"/>
            </p:cNvCxnSpPr>
            <p:nvPr/>
          </p:nvCxnSpPr>
          <p:spPr>
            <a:xfrm>
              <a:off x="6204981" y="1665515"/>
              <a:ext cx="1901" cy="977964"/>
            </a:xfrm>
            <a:prstGeom prst="straightConnector1">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2" name="TextBox 61">
              <a:extLst>
                <a:ext uri="{FF2B5EF4-FFF2-40B4-BE49-F238E27FC236}">
                  <a16:creationId xmlns:a16="http://schemas.microsoft.com/office/drawing/2014/main" id="{3268B9D7-D045-4ADC-A33E-A47D59AE5F75}"/>
                </a:ext>
              </a:extLst>
            </p:cNvPr>
            <p:cNvSpPr txBox="1"/>
            <p:nvPr/>
          </p:nvSpPr>
          <p:spPr>
            <a:xfrm>
              <a:off x="6285952" y="1989951"/>
              <a:ext cx="1402628"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IN" sz="1200" b="0" i="0" u="none" strike="noStrike" cap="none" spc="0" normalizeH="0" baseline="0">
                  <a:ln>
                    <a:noFill/>
                  </a:ln>
                  <a:solidFill>
                    <a:schemeClr val="tx2"/>
                  </a:solidFill>
                  <a:effectLst/>
                  <a:uFillTx/>
                  <a:latin typeface="+mn-lt"/>
                  <a:ea typeface="+mn-ea"/>
                  <a:cs typeface="+mn-cs"/>
                  <a:sym typeface="Helvetica Neue"/>
                </a:rPr>
                <a:t>RSMRST_PWRGD_N</a:t>
              </a:r>
            </a:p>
          </p:txBody>
        </p:sp>
        <p:cxnSp>
          <p:nvCxnSpPr>
            <p:cNvPr id="66" name="Straight Arrow Connector 65">
              <a:extLst>
                <a:ext uri="{FF2B5EF4-FFF2-40B4-BE49-F238E27FC236}">
                  <a16:creationId xmlns:a16="http://schemas.microsoft.com/office/drawing/2014/main" id="{7DB69C06-357C-4305-A9AF-EBE47F88CDE2}"/>
                </a:ext>
              </a:extLst>
            </p:cNvPr>
            <p:cNvCxnSpPr>
              <a:cxnSpLocks/>
              <a:stCxn id="6" idx="3"/>
              <a:endCxn id="23" idx="1"/>
            </p:cNvCxnSpPr>
            <p:nvPr/>
          </p:nvCxnSpPr>
          <p:spPr>
            <a:xfrm>
              <a:off x="2124119" y="1428750"/>
              <a:ext cx="3379695" cy="803"/>
            </a:xfrm>
            <a:prstGeom prst="straightConnector1">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1" name="Rectangle 70">
              <a:extLst>
                <a:ext uri="{FF2B5EF4-FFF2-40B4-BE49-F238E27FC236}">
                  <a16:creationId xmlns:a16="http://schemas.microsoft.com/office/drawing/2014/main" id="{85B1DF23-8C7E-420F-812A-317CADA6044C}"/>
                </a:ext>
              </a:extLst>
            </p:cNvPr>
            <p:cNvSpPr/>
            <p:nvPr/>
          </p:nvSpPr>
          <p:spPr>
            <a:xfrm>
              <a:off x="5711880" y="5109417"/>
              <a:ext cx="1148144" cy="287258"/>
            </a:xfrm>
            <a:prstGeom prst="rect">
              <a:avLst/>
            </a:prstGeom>
            <a:solidFill>
              <a:srgbClr val="2872C5"/>
            </a:solidFill>
            <a:ln w="28575" cap="flat">
              <a:solidFill>
                <a:schemeClr val="tx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US" sz="1200">
                  <a:solidFill>
                    <a:srgbClr val="FFFFFF"/>
                  </a:solidFill>
                  <a:latin typeface="Helvetica Neue Medium"/>
                  <a:sym typeface="Helvetica Neue Medium"/>
                </a:rPr>
                <a:t>Platform S rails</a:t>
              </a:r>
            </a:p>
          </p:txBody>
        </p:sp>
        <p:sp>
          <p:nvSpPr>
            <p:cNvPr id="73" name="Rectangle 72">
              <a:extLst>
                <a:ext uri="{FF2B5EF4-FFF2-40B4-BE49-F238E27FC236}">
                  <a16:creationId xmlns:a16="http://schemas.microsoft.com/office/drawing/2014/main" id="{9613F08B-56C6-49EF-91AB-EF85A2D842EB}"/>
                </a:ext>
              </a:extLst>
            </p:cNvPr>
            <p:cNvSpPr/>
            <p:nvPr/>
          </p:nvSpPr>
          <p:spPr>
            <a:xfrm>
              <a:off x="5750968" y="5700282"/>
              <a:ext cx="1148144" cy="508894"/>
            </a:xfrm>
            <a:prstGeom prst="rect">
              <a:avLst/>
            </a:prstGeom>
            <a:solidFill>
              <a:srgbClr val="2872C5"/>
            </a:solidFill>
            <a:ln w="28575" cap="flat">
              <a:solidFill>
                <a:schemeClr val="tx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US" sz="1200">
                  <a:solidFill>
                    <a:srgbClr val="FFFFFF"/>
                  </a:solidFill>
                  <a:latin typeface="Helvetica Neue Medium"/>
                  <a:sym typeface="Helvetica Neue Medium"/>
                </a:rPr>
                <a:t>Memory rail</a:t>
              </a:r>
            </a:p>
          </p:txBody>
        </p:sp>
        <p:sp>
          <p:nvSpPr>
            <p:cNvPr id="75" name="Rectangle 74">
              <a:extLst>
                <a:ext uri="{FF2B5EF4-FFF2-40B4-BE49-F238E27FC236}">
                  <a16:creationId xmlns:a16="http://schemas.microsoft.com/office/drawing/2014/main" id="{142E9A62-D969-494C-90A8-28452669368C}"/>
                </a:ext>
              </a:extLst>
            </p:cNvPr>
            <p:cNvSpPr/>
            <p:nvPr/>
          </p:nvSpPr>
          <p:spPr>
            <a:xfrm>
              <a:off x="1836581" y="4507905"/>
              <a:ext cx="1148144" cy="1873326"/>
            </a:xfrm>
            <a:prstGeom prst="rect">
              <a:avLst/>
            </a:prstGeom>
            <a:solidFill>
              <a:srgbClr val="2872C5"/>
            </a:solidFill>
            <a:ln w="28575" cap="flat">
              <a:solidFill>
                <a:schemeClr val="tx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US" sz="1200">
                  <a:solidFill>
                    <a:srgbClr val="FFFFFF"/>
                  </a:solidFill>
                  <a:latin typeface="Helvetica Neue Medium"/>
                  <a:sym typeface="Helvetica Neue Medium"/>
                </a:rPr>
                <a:t>Power sequencing logic</a:t>
              </a:r>
            </a:p>
          </p:txBody>
        </p:sp>
        <p:cxnSp>
          <p:nvCxnSpPr>
            <p:cNvPr id="79" name="Straight Arrow Connector 78">
              <a:extLst>
                <a:ext uri="{FF2B5EF4-FFF2-40B4-BE49-F238E27FC236}">
                  <a16:creationId xmlns:a16="http://schemas.microsoft.com/office/drawing/2014/main" id="{5E21A6BC-03B0-4B8D-BBC8-8EC20A3AD99C}"/>
                </a:ext>
              </a:extLst>
            </p:cNvPr>
            <p:cNvCxnSpPr>
              <a:cxnSpLocks/>
            </p:cNvCxnSpPr>
            <p:nvPr/>
          </p:nvCxnSpPr>
          <p:spPr>
            <a:xfrm flipH="1">
              <a:off x="2984725" y="6042393"/>
              <a:ext cx="2766243" cy="0"/>
            </a:xfrm>
            <a:prstGeom prst="straightConnector1">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0" name="Rectangle 79">
              <a:extLst>
                <a:ext uri="{FF2B5EF4-FFF2-40B4-BE49-F238E27FC236}">
                  <a16:creationId xmlns:a16="http://schemas.microsoft.com/office/drawing/2014/main" id="{9D4B5DD7-12D9-4076-9BA2-C88F2F8CEFC1}"/>
                </a:ext>
              </a:extLst>
            </p:cNvPr>
            <p:cNvSpPr/>
            <p:nvPr/>
          </p:nvSpPr>
          <p:spPr>
            <a:xfrm>
              <a:off x="1786297" y="3827179"/>
              <a:ext cx="1148144" cy="462631"/>
            </a:xfrm>
            <a:prstGeom prst="rect">
              <a:avLst/>
            </a:prstGeom>
            <a:solidFill>
              <a:srgbClr val="2872C5"/>
            </a:solidFill>
            <a:ln w="28575" cap="flat">
              <a:solidFill>
                <a:schemeClr val="tx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US" sz="1200">
                  <a:solidFill>
                    <a:srgbClr val="FFFFFF"/>
                  </a:solidFill>
                  <a:latin typeface="Helvetica Neue Medium"/>
                  <a:sym typeface="Helvetica Neue Medium"/>
                </a:rPr>
                <a:t>IMVP VR </a:t>
              </a:r>
            </a:p>
          </p:txBody>
        </p:sp>
        <p:cxnSp>
          <p:nvCxnSpPr>
            <p:cNvPr id="82" name="Connector: Elbow 81">
              <a:extLst>
                <a:ext uri="{FF2B5EF4-FFF2-40B4-BE49-F238E27FC236}">
                  <a16:creationId xmlns:a16="http://schemas.microsoft.com/office/drawing/2014/main" id="{6579FF95-0E2B-4607-BDEA-1FABE69E1E8B}"/>
                </a:ext>
              </a:extLst>
            </p:cNvPr>
            <p:cNvCxnSpPr>
              <a:cxnSpLocks/>
            </p:cNvCxnSpPr>
            <p:nvPr/>
          </p:nvCxnSpPr>
          <p:spPr>
            <a:xfrm flipV="1">
              <a:off x="1836581" y="3002023"/>
              <a:ext cx="3825015" cy="2702855"/>
            </a:xfrm>
            <a:prstGeom prst="bentConnector3">
              <a:avLst>
                <a:gd name="adj1" fmla="val -16427"/>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2" name="Straight Arrow Connector 91">
              <a:extLst>
                <a:ext uri="{FF2B5EF4-FFF2-40B4-BE49-F238E27FC236}">
                  <a16:creationId xmlns:a16="http://schemas.microsoft.com/office/drawing/2014/main" id="{04A425D0-B3E5-486C-97AE-4A9489141B0F}"/>
                </a:ext>
              </a:extLst>
            </p:cNvPr>
            <p:cNvCxnSpPr>
              <a:cxnSpLocks/>
              <a:endCxn id="80" idx="1"/>
            </p:cNvCxnSpPr>
            <p:nvPr/>
          </p:nvCxnSpPr>
          <p:spPr>
            <a:xfrm>
              <a:off x="1196173" y="4058495"/>
              <a:ext cx="590124" cy="0"/>
            </a:xfrm>
            <a:prstGeom prst="straightConnector1">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7" name="Straight Arrow Connector 96">
              <a:extLst>
                <a:ext uri="{FF2B5EF4-FFF2-40B4-BE49-F238E27FC236}">
                  <a16:creationId xmlns:a16="http://schemas.microsoft.com/office/drawing/2014/main" id="{A401AFFC-F355-43E5-BC1C-8992643CAA17}"/>
                </a:ext>
              </a:extLst>
            </p:cNvPr>
            <p:cNvCxnSpPr>
              <a:cxnSpLocks/>
            </p:cNvCxnSpPr>
            <p:nvPr/>
          </p:nvCxnSpPr>
          <p:spPr>
            <a:xfrm flipV="1">
              <a:off x="2934441" y="4117736"/>
              <a:ext cx="7516856" cy="39115"/>
            </a:xfrm>
            <a:prstGeom prst="straightConnector1">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2" name="TextBox 101">
              <a:extLst>
                <a:ext uri="{FF2B5EF4-FFF2-40B4-BE49-F238E27FC236}">
                  <a16:creationId xmlns:a16="http://schemas.microsoft.com/office/drawing/2014/main" id="{5AFE53EE-E335-4998-9FBA-EA26614D3EA8}"/>
                </a:ext>
              </a:extLst>
            </p:cNvPr>
            <p:cNvSpPr txBox="1"/>
            <p:nvPr/>
          </p:nvSpPr>
          <p:spPr>
            <a:xfrm>
              <a:off x="3079728" y="3924352"/>
              <a:ext cx="2882199"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IN" sz="1100" b="0" i="0" u="none" strike="noStrike" cap="none" spc="0" normalizeH="0" baseline="0">
                  <a:ln>
                    <a:noFill/>
                  </a:ln>
                  <a:solidFill>
                    <a:schemeClr val="tx2"/>
                  </a:solidFill>
                  <a:effectLst/>
                  <a:uFillTx/>
                  <a:latin typeface="+mn-lt"/>
                  <a:ea typeface="+mn-ea"/>
                  <a:cs typeface="+mn-cs"/>
                  <a:sym typeface="Helvetica Neue"/>
                </a:rPr>
                <a:t>IMVP_VR_READY/PCH_PWROK/SYS_PWROK</a:t>
              </a:r>
            </a:p>
          </p:txBody>
        </p:sp>
        <p:cxnSp>
          <p:nvCxnSpPr>
            <p:cNvPr id="103" name="Straight Arrow Connector 102">
              <a:extLst>
                <a:ext uri="{FF2B5EF4-FFF2-40B4-BE49-F238E27FC236}">
                  <a16:creationId xmlns:a16="http://schemas.microsoft.com/office/drawing/2014/main" id="{6786D2B9-B850-42CB-B776-226555D1CCFF}"/>
                </a:ext>
              </a:extLst>
            </p:cNvPr>
            <p:cNvCxnSpPr>
              <a:cxnSpLocks/>
            </p:cNvCxnSpPr>
            <p:nvPr/>
          </p:nvCxnSpPr>
          <p:spPr>
            <a:xfrm flipH="1">
              <a:off x="7896699" y="4549590"/>
              <a:ext cx="2538462" cy="0"/>
            </a:xfrm>
            <a:prstGeom prst="straightConnector1">
              <a:avLst/>
            </a:prstGeom>
            <a:noFill/>
            <a:ln w="25400" cap="flat">
              <a:solidFill>
                <a:schemeClr val="accent4">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556100F6-D445-4AA4-B8F5-0B6FD5492E67}"/>
                </a:ext>
              </a:extLst>
            </p:cNvPr>
            <p:cNvSpPr txBox="1"/>
            <p:nvPr/>
          </p:nvSpPr>
          <p:spPr>
            <a:xfrm>
              <a:off x="9567441" y="4327942"/>
              <a:ext cx="587862"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IN" sz="1200" b="0" i="0" u="none" strike="noStrike" cap="none" spc="0" normalizeH="0" baseline="0">
                  <a:ln>
                    <a:noFill/>
                  </a:ln>
                  <a:solidFill>
                    <a:schemeClr val="tx2"/>
                  </a:solidFill>
                  <a:effectLst/>
                  <a:uFillTx/>
                  <a:latin typeface="+mn-lt"/>
                  <a:ea typeface="+mn-ea"/>
                  <a:cs typeface="+mn-cs"/>
                  <a:sym typeface="Helvetica Neue"/>
                </a:rPr>
                <a:t>PLTRST</a:t>
              </a:r>
            </a:p>
          </p:txBody>
        </p:sp>
        <p:sp>
          <p:nvSpPr>
            <p:cNvPr id="128" name="TextBox 127">
              <a:extLst>
                <a:ext uri="{FF2B5EF4-FFF2-40B4-BE49-F238E27FC236}">
                  <a16:creationId xmlns:a16="http://schemas.microsoft.com/office/drawing/2014/main" id="{04E5AB73-CE5C-430E-AAA3-E888076BB3C8}"/>
                </a:ext>
              </a:extLst>
            </p:cNvPr>
            <p:cNvSpPr txBox="1"/>
            <p:nvPr/>
          </p:nvSpPr>
          <p:spPr>
            <a:xfrm>
              <a:off x="3879646" y="2783377"/>
              <a:ext cx="1240724"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IN" sz="1200" b="0" i="0" u="none" strike="noStrike" cap="none" spc="0" normalizeH="0" baseline="0">
                  <a:ln>
                    <a:noFill/>
                  </a:ln>
                  <a:solidFill>
                    <a:schemeClr val="tx2"/>
                  </a:solidFill>
                  <a:effectLst/>
                  <a:uFillTx/>
                  <a:latin typeface="+mn-lt"/>
                  <a:ea typeface="+mn-ea"/>
                  <a:cs typeface="+mn-cs"/>
                  <a:sym typeface="Helvetica Neue"/>
                </a:rPr>
                <a:t>ALL_SYS_PWRGD</a:t>
              </a:r>
            </a:p>
          </p:txBody>
        </p:sp>
        <p:sp>
          <p:nvSpPr>
            <p:cNvPr id="130" name="Flowchart: Connector 129">
              <a:extLst>
                <a:ext uri="{FF2B5EF4-FFF2-40B4-BE49-F238E27FC236}">
                  <a16:creationId xmlns:a16="http://schemas.microsoft.com/office/drawing/2014/main" id="{CA6C9992-3EDB-4210-BC3E-1D67D0E7048F}"/>
                </a:ext>
              </a:extLst>
            </p:cNvPr>
            <p:cNvSpPr/>
            <p:nvPr/>
          </p:nvSpPr>
          <p:spPr>
            <a:xfrm>
              <a:off x="5101151" y="4818262"/>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8</a:t>
              </a:r>
            </a:p>
          </p:txBody>
        </p:sp>
        <p:cxnSp>
          <p:nvCxnSpPr>
            <p:cNvPr id="148" name="Straight Arrow Connector 147">
              <a:extLst>
                <a:ext uri="{FF2B5EF4-FFF2-40B4-BE49-F238E27FC236}">
                  <a16:creationId xmlns:a16="http://schemas.microsoft.com/office/drawing/2014/main" id="{EADEEF8C-4B97-4277-9AA6-91B0BF9FBD3D}"/>
                </a:ext>
              </a:extLst>
            </p:cNvPr>
            <p:cNvCxnSpPr>
              <a:cxnSpLocks/>
              <a:stCxn id="24" idx="2"/>
            </p:cNvCxnSpPr>
            <p:nvPr/>
          </p:nvCxnSpPr>
          <p:spPr>
            <a:xfrm>
              <a:off x="6206882" y="3388550"/>
              <a:ext cx="1115" cy="759583"/>
            </a:xfrm>
            <a:prstGeom prst="straightConnector1">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54" name="Graphic 153" descr="Power with solid fill">
              <a:extLst>
                <a:ext uri="{FF2B5EF4-FFF2-40B4-BE49-F238E27FC236}">
                  <a16:creationId xmlns:a16="http://schemas.microsoft.com/office/drawing/2014/main" id="{1CD091C4-0F03-4BB3-AB71-76754202544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861642" y="2347434"/>
              <a:ext cx="303917" cy="303917"/>
            </a:xfrm>
            <a:prstGeom prst="rect">
              <a:avLst/>
            </a:prstGeom>
          </p:spPr>
        </p:pic>
        <p:sp>
          <p:nvSpPr>
            <p:cNvPr id="88" name="TextBox 87">
              <a:extLst>
                <a:ext uri="{FF2B5EF4-FFF2-40B4-BE49-F238E27FC236}">
                  <a16:creationId xmlns:a16="http://schemas.microsoft.com/office/drawing/2014/main" id="{8B565C24-F584-434C-8F51-FA4E09A5CF58}"/>
                </a:ext>
              </a:extLst>
            </p:cNvPr>
            <p:cNvSpPr txBox="1"/>
            <p:nvPr/>
          </p:nvSpPr>
          <p:spPr>
            <a:xfrm>
              <a:off x="2376404" y="1037865"/>
              <a:ext cx="92333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IN" sz="1200" b="0" i="0" u="none" strike="noStrike" cap="none" spc="0" normalizeH="0" baseline="0">
                  <a:ln>
                    <a:noFill/>
                  </a:ln>
                  <a:solidFill>
                    <a:schemeClr val="tx2"/>
                  </a:solidFill>
                  <a:effectLst/>
                  <a:uFillTx/>
                  <a:latin typeface="+mn-lt"/>
                  <a:ea typeface="+mn-ea"/>
                  <a:cs typeface="+mn-cs"/>
                  <a:sym typeface="Helvetica Neue"/>
                </a:rPr>
                <a:t>VSYS/VBATA</a:t>
              </a:r>
            </a:p>
          </p:txBody>
        </p:sp>
        <p:sp>
          <p:nvSpPr>
            <p:cNvPr id="89" name="TextBox 88">
              <a:extLst>
                <a:ext uri="{FF2B5EF4-FFF2-40B4-BE49-F238E27FC236}">
                  <a16:creationId xmlns:a16="http://schemas.microsoft.com/office/drawing/2014/main" id="{401059D8-70AC-4622-9139-A75A8FD9F8A7}"/>
                </a:ext>
              </a:extLst>
            </p:cNvPr>
            <p:cNvSpPr txBox="1"/>
            <p:nvPr/>
          </p:nvSpPr>
          <p:spPr>
            <a:xfrm>
              <a:off x="3465532" y="2297222"/>
              <a:ext cx="904094"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IN" sz="1200">
                  <a:solidFill>
                    <a:schemeClr val="tx2"/>
                  </a:solidFill>
                </a:rPr>
                <a:t>PRIM_VR</a:t>
              </a:r>
              <a:r>
                <a:rPr kumimoji="0" lang="en-IN" sz="1200" b="0" i="0" u="none" strike="noStrike" cap="none" spc="0" normalizeH="0" baseline="0">
                  <a:ln>
                    <a:noFill/>
                  </a:ln>
                  <a:solidFill>
                    <a:schemeClr val="tx2"/>
                  </a:solidFill>
                  <a:effectLst/>
                  <a:uFillTx/>
                  <a:latin typeface="+mn-lt"/>
                  <a:ea typeface="+mn-ea"/>
                  <a:cs typeface="+mn-cs"/>
                  <a:sym typeface="Helvetica Neue"/>
                </a:rPr>
                <a:t>_EN</a:t>
              </a:r>
            </a:p>
          </p:txBody>
        </p:sp>
        <p:cxnSp>
          <p:nvCxnSpPr>
            <p:cNvPr id="93" name="Straight Arrow Connector 92">
              <a:extLst>
                <a:ext uri="{FF2B5EF4-FFF2-40B4-BE49-F238E27FC236}">
                  <a16:creationId xmlns:a16="http://schemas.microsoft.com/office/drawing/2014/main" id="{DE4C6A39-B0B8-45FE-A32B-C7DBF390FECF}"/>
                </a:ext>
              </a:extLst>
            </p:cNvPr>
            <p:cNvCxnSpPr>
              <a:cxnSpLocks/>
            </p:cNvCxnSpPr>
            <p:nvPr/>
          </p:nvCxnSpPr>
          <p:spPr>
            <a:xfrm flipV="1">
              <a:off x="1371907" y="1769316"/>
              <a:ext cx="0" cy="307331"/>
            </a:xfrm>
            <a:prstGeom prst="straightConnector1">
              <a:avLst/>
            </a:prstGeom>
            <a:noFill/>
            <a:ln w="38100" cap="flat">
              <a:solidFill>
                <a:schemeClr val="tx2">
                  <a:lumMod val="60000"/>
                  <a:lumOff val="40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sp>
          <p:nvSpPr>
            <p:cNvPr id="143" name="Flowchart: Connector 142">
              <a:extLst>
                <a:ext uri="{FF2B5EF4-FFF2-40B4-BE49-F238E27FC236}">
                  <a16:creationId xmlns:a16="http://schemas.microsoft.com/office/drawing/2014/main" id="{23046CFC-64BF-4325-9117-010332BE5B30}"/>
                </a:ext>
              </a:extLst>
            </p:cNvPr>
            <p:cNvSpPr/>
            <p:nvPr/>
          </p:nvSpPr>
          <p:spPr>
            <a:xfrm>
              <a:off x="8769696" y="5911741"/>
              <a:ext cx="351795"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6a</a:t>
              </a:r>
            </a:p>
          </p:txBody>
        </p:sp>
        <p:sp>
          <p:nvSpPr>
            <p:cNvPr id="145" name="Flowchart: Connector 144">
              <a:extLst>
                <a:ext uri="{FF2B5EF4-FFF2-40B4-BE49-F238E27FC236}">
                  <a16:creationId xmlns:a16="http://schemas.microsoft.com/office/drawing/2014/main" id="{F380D27A-316E-46F3-B35F-A84A111A35DE}"/>
                </a:ext>
              </a:extLst>
            </p:cNvPr>
            <p:cNvSpPr/>
            <p:nvPr/>
          </p:nvSpPr>
          <p:spPr>
            <a:xfrm>
              <a:off x="5105378" y="5623408"/>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7</a:t>
              </a:r>
            </a:p>
          </p:txBody>
        </p:sp>
        <p:sp>
          <p:nvSpPr>
            <p:cNvPr id="147" name="TextBox 146">
              <a:extLst>
                <a:ext uri="{FF2B5EF4-FFF2-40B4-BE49-F238E27FC236}">
                  <a16:creationId xmlns:a16="http://schemas.microsoft.com/office/drawing/2014/main" id="{569BF7F5-13DD-4236-9ECA-F07D38FA656A}"/>
                </a:ext>
              </a:extLst>
            </p:cNvPr>
            <p:cNvSpPr txBox="1"/>
            <p:nvPr/>
          </p:nvSpPr>
          <p:spPr>
            <a:xfrm>
              <a:off x="3280592" y="5862396"/>
              <a:ext cx="1274388"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IN" sz="1200" b="0" i="0" u="none" strike="noStrike" cap="none" spc="0" normalizeH="0" baseline="0">
                  <a:ln>
                    <a:noFill/>
                  </a:ln>
                  <a:solidFill>
                    <a:schemeClr val="tx2"/>
                  </a:solidFill>
                  <a:effectLst/>
                  <a:uFillTx/>
                  <a:latin typeface="+mn-lt"/>
                  <a:ea typeface="+mn-ea"/>
                  <a:cs typeface="+mn-cs"/>
                  <a:sym typeface="Helvetica Neue"/>
                </a:rPr>
                <a:t>MEMORY_PWRGD</a:t>
              </a:r>
            </a:p>
          </p:txBody>
        </p:sp>
        <p:sp>
          <p:nvSpPr>
            <p:cNvPr id="149" name="Flowchart: Connector 148">
              <a:extLst>
                <a:ext uri="{FF2B5EF4-FFF2-40B4-BE49-F238E27FC236}">
                  <a16:creationId xmlns:a16="http://schemas.microsoft.com/office/drawing/2014/main" id="{D2B9489C-7265-49E2-9A51-689FC92A9CE8}"/>
                </a:ext>
              </a:extLst>
            </p:cNvPr>
            <p:cNvSpPr/>
            <p:nvPr/>
          </p:nvSpPr>
          <p:spPr>
            <a:xfrm>
              <a:off x="1341265" y="5308678"/>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9</a:t>
              </a:r>
            </a:p>
          </p:txBody>
        </p:sp>
        <p:sp>
          <p:nvSpPr>
            <p:cNvPr id="151" name="Flowchart: Connector 150">
              <a:extLst>
                <a:ext uri="{FF2B5EF4-FFF2-40B4-BE49-F238E27FC236}">
                  <a16:creationId xmlns:a16="http://schemas.microsoft.com/office/drawing/2014/main" id="{9E8E6FD5-97B9-4C34-95D3-01CB65E5DEF7}"/>
                </a:ext>
              </a:extLst>
            </p:cNvPr>
            <p:cNvSpPr/>
            <p:nvPr/>
          </p:nvSpPr>
          <p:spPr>
            <a:xfrm>
              <a:off x="8757752" y="3742542"/>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10</a:t>
              </a:r>
            </a:p>
          </p:txBody>
        </p:sp>
        <p:sp>
          <p:nvSpPr>
            <p:cNvPr id="153" name="Flowchart: Connector 152">
              <a:extLst>
                <a:ext uri="{FF2B5EF4-FFF2-40B4-BE49-F238E27FC236}">
                  <a16:creationId xmlns:a16="http://schemas.microsoft.com/office/drawing/2014/main" id="{2D9181CE-997F-40E9-8A96-D0B30B37B7A2}"/>
                </a:ext>
              </a:extLst>
            </p:cNvPr>
            <p:cNvSpPr/>
            <p:nvPr/>
          </p:nvSpPr>
          <p:spPr>
            <a:xfrm>
              <a:off x="8742823" y="4188746"/>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11</a:t>
              </a:r>
            </a:p>
          </p:txBody>
        </p:sp>
        <p:sp>
          <p:nvSpPr>
            <p:cNvPr id="155" name="Flowchart: Connector 154">
              <a:extLst>
                <a:ext uri="{FF2B5EF4-FFF2-40B4-BE49-F238E27FC236}">
                  <a16:creationId xmlns:a16="http://schemas.microsoft.com/office/drawing/2014/main" id="{6A82CF08-CEBA-4395-9C24-476A590B5DD4}"/>
                </a:ext>
              </a:extLst>
            </p:cNvPr>
            <p:cNvSpPr/>
            <p:nvPr/>
          </p:nvSpPr>
          <p:spPr>
            <a:xfrm>
              <a:off x="8737084" y="2353945"/>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IN" sz="1000">
                  <a:solidFill>
                    <a:schemeClr val="tx1"/>
                  </a:solidFill>
                  <a:latin typeface="Helvetica Neue Medium"/>
                  <a:ea typeface="Helvetica Neue Medium"/>
                  <a:cs typeface="Helvetica Neue Medium"/>
                  <a:sym typeface="Helvetica Neue Medium"/>
                </a:rPr>
                <a:t>5</a:t>
              </a:r>
              <a:endPar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157" name="Flowchart: Connector 156">
              <a:extLst>
                <a:ext uri="{FF2B5EF4-FFF2-40B4-BE49-F238E27FC236}">
                  <a16:creationId xmlns:a16="http://schemas.microsoft.com/office/drawing/2014/main" id="{C67685C9-3FAC-45C9-9C89-79F087D7BAEB}"/>
                </a:ext>
              </a:extLst>
            </p:cNvPr>
            <p:cNvSpPr/>
            <p:nvPr/>
          </p:nvSpPr>
          <p:spPr>
            <a:xfrm>
              <a:off x="5814302" y="2098439"/>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4</a:t>
              </a:r>
            </a:p>
          </p:txBody>
        </p:sp>
        <p:sp>
          <p:nvSpPr>
            <p:cNvPr id="159" name="Flowchart: Connector 158">
              <a:extLst>
                <a:ext uri="{FF2B5EF4-FFF2-40B4-BE49-F238E27FC236}">
                  <a16:creationId xmlns:a16="http://schemas.microsoft.com/office/drawing/2014/main" id="{A7791E73-5AE3-47F1-8788-7A4ECB32E56B}"/>
                </a:ext>
              </a:extLst>
            </p:cNvPr>
            <p:cNvSpPr/>
            <p:nvPr/>
          </p:nvSpPr>
          <p:spPr>
            <a:xfrm>
              <a:off x="3533189" y="1051075"/>
              <a:ext cx="335026"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2</a:t>
              </a:r>
            </a:p>
          </p:txBody>
        </p:sp>
        <p:sp>
          <p:nvSpPr>
            <p:cNvPr id="160" name="Flowchart: Connector 159">
              <a:extLst>
                <a:ext uri="{FF2B5EF4-FFF2-40B4-BE49-F238E27FC236}">
                  <a16:creationId xmlns:a16="http://schemas.microsoft.com/office/drawing/2014/main" id="{957E434E-F96E-4425-B0C5-145BFB3888DD}"/>
                </a:ext>
              </a:extLst>
            </p:cNvPr>
            <p:cNvSpPr/>
            <p:nvPr/>
          </p:nvSpPr>
          <p:spPr>
            <a:xfrm>
              <a:off x="270237" y="986271"/>
              <a:ext cx="310472"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1</a:t>
              </a:r>
            </a:p>
          </p:txBody>
        </p:sp>
        <p:sp>
          <p:nvSpPr>
            <p:cNvPr id="161" name="Flowchart: Connector 160">
              <a:extLst>
                <a:ext uri="{FF2B5EF4-FFF2-40B4-BE49-F238E27FC236}">
                  <a16:creationId xmlns:a16="http://schemas.microsoft.com/office/drawing/2014/main" id="{60D49E88-96B8-4C6C-8FB5-920CDC778084}"/>
                </a:ext>
              </a:extLst>
            </p:cNvPr>
            <p:cNvSpPr/>
            <p:nvPr/>
          </p:nvSpPr>
          <p:spPr>
            <a:xfrm>
              <a:off x="8763334" y="4816864"/>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IN" sz="1000">
                  <a:solidFill>
                    <a:schemeClr val="tx1"/>
                  </a:solidFill>
                  <a:latin typeface="Helvetica Neue Medium"/>
                  <a:ea typeface="Helvetica Neue Medium"/>
                  <a:cs typeface="Helvetica Neue Medium"/>
                  <a:sym typeface="Helvetica Neue Medium"/>
                </a:rPr>
                <a:t>6c</a:t>
              </a:r>
              <a:endPar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162" name="Flowchart: Connector 161">
              <a:extLst>
                <a:ext uri="{FF2B5EF4-FFF2-40B4-BE49-F238E27FC236}">
                  <a16:creationId xmlns:a16="http://schemas.microsoft.com/office/drawing/2014/main" id="{0BE6A7EC-09A0-43DB-82E3-7FA055E00FAE}"/>
                </a:ext>
              </a:extLst>
            </p:cNvPr>
            <p:cNvSpPr/>
            <p:nvPr/>
          </p:nvSpPr>
          <p:spPr>
            <a:xfrm>
              <a:off x="8757753" y="5443078"/>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6b</a:t>
              </a:r>
            </a:p>
          </p:txBody>
        </p:sp>
        <p:sp>
          <p:nvSpPr>
            <p:cNvPr id="163" name="Flowchart: Connector 162">
              <a:extLst>
                <a:ext uri="{FF2B5EF4-FFF2-40B4-BE49-F238E27FC236}">
                  <a16:creationId xmlns:a16="http://schemas.microsoft.com/office/drawing/2014/main" id="{486097A0-76BC-4977-9E34-62C7B53547DE}"/>
                </a:ext>
              </a:extLst>
            </p:cNvPr>
            <p:cNvSpPr/>
            <p:nvPr/>
          </p:nvSpPr>
          <p:spPr>
            <a:xfrm>
              <a:off x="3745507" y="1912455"/>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IN" sz="1000">
                  <a:solidFill>
                    <a:schemeClr val="tx1"/>
                  </a:solidFill>
                  <a:latin typeface="Helvetica Neue Medium"/>
                  <a:ea typeface="Helvetica Neue Medium"/>
                  <a:cs typeface="Helvetica Neue Medium"/>
                  <a:sym typeface="Helvetica Neue Medium"/>
                </a:rPr>
                <a:t>2b</a:t>
              </a:r>
              <a:endPar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76" name="Flowchart: Connector 75">
              <a:extLst>
                <a:ext uri="{FF2B5EF4-FFF2-40B4-BE49-F238E27FC236}">
                  <a16:creationId xmlns:a16="http://schemas.microsoft.com/office/drawing/2014/main" id="{B653D2F4-1CF9-488A-9421-001678B2717C}"/>
                </a:ext>
              </a:extLst>
            </p:cNvPr>
            <p:cNvSpPr/>
            <p:nvPr/>
          </p:nvSpPr>
          <p:spPr>
            <a:xfrm>
              <a:off x="822634" y="1922981"/>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1a</a:t>
              </a:r>
            </a:p>
          </p:txBody>
        </p:sp>
        <p:cxnSp>
          <p:nvCxnSpPr>
            <p:cNvPr id="78" name="Straight Arrow Connector 77">
              <a:extLst>
                <a:ext uri="{FF2B5EF4-FFF2-40B4-BE49-F238E27FC236}">
                  <a16:creationId xmlns:a16="http://schemas.microsoft.com/office/drawing/2014/main" id="{7288A4AE-D201-4917-BD9C-24905D1241EC}"/>
                </a:ext>
              </a:extLst>
            </p:cNvPr>
            <p:cNvCxnSpPr>
              <a:cxnSpLocks/>
            </p:cNvCxnSpPr>
            <p:nvPr/>
          </p:nvCxnSpPr>
          <p:spPr>
            <a:xfrm>
              <a:off x="2113855" y="1723247"/>
              <a:ext cx="1353152" cy="4008"/>
            </a:xfrm>
            <a:prstGeom prst="straightConnector1">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CD495BAA-42D4-4E47-B783-754428608924}"/>
                </a:ext>
              </a:extLst>
            </p:cNvPr>
            <p:cNvSpPr txBox="1"/>
            <p:nvPr/>
          </p:nvSpPr>
          <p:spPr>
            <a:xfrm>
              <a:off x="2201378" y="1564866"/>
              <a:ext cx="681277"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IN" sz="1200">
                  <a:solidFill>
                    <a:schemeClr val="tx2"/>
                  </a:solidFill>
                </a:rPr>
                <a:t>BC_ACOK</a:t>
              </a:r>
              <a:endParaRPr kumimoji="0" lang="en-IN" sz="1200" b="0" i="0" u="none" strike="noStrike" cap="none" spc="0" normalizeH="0" baseline="0">
                <a:ln>
                  <a:noFill/>
                </a:ln>
                <a:solidFill>
                  <a:schemeClr val="tx2"/>
                </a:solidFill>
                <a:effectLst/>
                <a:uFillTx/>
                <a:latin typeface="+mn-lt"/>
                <a:ea typeface="+mn-ea"/>
                <a:cs typeface="+mn-cs"/>
                <a:sym typeface="Helvetica Neue"/>
              </a:endParaRPr>
            </a:p>
          </p:txBody>
        </p:sp>
        <p:cxnSp>
          <p:nvCxnSpPr>
            <p:cNvPr id="85" name="Straight Arrow Connector 84">
              <a:extLst>
                <a:ext uri="{FF2B5EF4-FFF2-40B4-BE49-F238E27FC236}">
                  <a16:creationId xmlns:a16="http://schemas.microsoft.com/office/drawing/2014/main" id="{96D1E0FD-B347-4289-AF54-755105DAA0E7}"/>
                </a:ext>
              </a:extLst>
            </p:cNvPr>
            <p:cNvCxnSpPr>
              <a:cxnSpLocks/>
            </p:cNvCxnSpPr>
            <p:nvPr/>
          </p:nvCxnSpPr>
          <p:spPr>
            <a:xfrm>
              <a:off x="6780954" y="3193184"/>
              <a:ext cx="3703139" cy="12329"/>
            </a:xfrm>
            <a:prstGeom prst="straightConnector1">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6" name="TextBox 85">
              <a:extLst>
                <a:ext uri="{FF2B5EF4-FFF2-40B4-BE49-F238E27FC236}">
                  <a16:creationId xmlns:a16="http://schemas.microsoft.com/office/drawing/2014/main" id="{3FB6DA22-C062-400F-8202-0CF3BDF0CEF5}"/>
                </a:ext>
              </a:extLst>
            </p:cNvPr>
            <p:cNvSpPr txBox="1"/>
            <p:nvPr/>
          </p:nvSpPr>
          <p:spPr>
            <a:xfrm>
              <a:off x="7494990" y="3003714"/>
              <a:ext cx="71013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IN" sz="1200" b="0" i="0" u="none" strike="noStrike" cap="none" spc="0" normalizeH="0" baseline="0">
                  <a:ln>
                    <a:noFill/>
                  </a:ln>
                  <a:solidFill>
                    <a:schemeClr val="tx2"/>
                  </a:solidFill>
                  <a:effectLst/>
                  <a:uFillTx/>
                  <a:latin typeface="+mn-lt"/>
                  <a:ea typeface="+mn-ea"/>
                  <a:cs typeface="+mn-cs"/>
                  <a:sym typeface="Helvetica Neue"/>
                </a:rPr>
                <a:t>BAT_LOW</a:t>
              </a:r>
            </a:p>
          </p:txBody>
        </p:sp>
        <p:sp>
          <p:nvSpPr>
            <p:cNvPr id="87" name="Flowchart: Connector 86">
              <a:extLst>
                <a:ext uri="{FF2B5EF4-FFF2-40B4-BE49-F238E27FC236}">
                  <a16:creationId xmlns:a16="http://schemas.microsoft.com/office/drawing/2014/main" id="{A45C622D-FDE0-4F6D-A0CA-D4BF295DC0FF}"/>
                </a:ext>
              </a:extLst>
            </p:cNvPr>
            <p:cNvSpPr/>
            <p:nvPr/>
          </p:nvSpPr>
          <p:spPr>
            <a:xfrm>
              <a:off x="2928645" y="1351132"/>
              <a:ext cx="343219"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2a</a:t>
              </a:r>
            </a:p>
          </p:txBody>
        </p:sp>
        <p:sp>
          <p:nvSpPr>
            <p:cNvPr id="90" name="Flowchart: Connector 89">
              <a:extLst>
                <a:ext uri="{FF2B5EF4-FFF2-40B4-BE49-F238E27FC236}">
                  <a16:creationId xmlns:a16="http://schemas.microsoft.com/office/drawing/2014/main" id="{4C7558B8-0832-49BF-81F5-07A55B5DE3C0}"/>
                </a:ext>
              </a:extLst>
            </p:cNvPr>
            <p:cNvSpPr/>
            <p:nvPr/>
          </p:nvSpPr>
          <p:spPr>
            <a:xfrm>
              <a:off x="8714841" y="2813286"/>
              <a:ext cx="377625" cy="360660"/>
            </a:xfrm>
            <a:prstGeom prst="flowChartConnector">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IN" sz="1000">
                  <a:solidFill>
                    <a:schemeClr val="tx1"/>
                  </a:solidFill>
                  <a:latin typeface="Helvetica Neue Medium"/>
                  <a:ea typeface="Helvetica Neue Medium"/>
                  <a:cs typeface="Helvetica Neue Medium"/>
                  <a:sym typeface="Helvetica Neue Medium"/>
                </a:rPr>
                <a:t>3</a:t>
              </a:r>
              <a:endParaRPr kumimoji="0" lang="en-IN"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cxnSp>
          <p:nvCxnSpPr>
            <p:cNvPr id="22" name="Straight Connector 21">
              <a:extLst>
                <a:ext uri="{FF2B5EF4-FFF2-40B4-BE49-F238E27FC236}">
                  <a16:creationId xmlns:a16="http://schemas.microsoft.com/office/drawing/2014/main" id="{62E938A7-A650-5E10-1BA2-519371258208}"/>
                </a:ext>
              </a:extLst>
            </p:cNvPr>
            <p:cNvCxnSpPr>
              <a:stCxn id="71" idx="1"/>
            </p:cNvCxnSpPr>
            <p:nvPr/>
          </p:nvCxnSpPr>
          <p:spPr>
            <a:xfrm flipH="1" flipV="1">
              <a:off x="4803006" y="5248426"/>
              <a:ext cx="908874" cy="4620"/>
            </a:xfrm>
            <a:prstGeom prst="line">
              <a:avLst/>
            </a:prstGeom>
            <a:noFill/>
            <a:ln w="25400" cap="flat">
              <a:solidFill>
                <a:schemeClr val="tx2">
                  <a:lumMod val="60000"/>
                  <a:lumOff val="40000"/>
                </a:schemeClr>
              </a:solidFill>
              <a:prstDash val="solid"/>
              <a:miter lim="400000"/>
              <a:tailEnd type="none"/>
            </a:ln>
            <a:effectLst/>
            <a:sp3d/>
          </p:spPr>
          <p:style>
            <a:lnRef idx="0">
              <a:scrgbClr r="0" g="0" b="0"/>
            </a:lnRef>
            <a:fillRef idx="0">
              <a:scrgbClr r="0" g="0" b="0"/>
            </a:fillRef>
            <a:effectRef idx="0">
              <a:scrgbClr r="0" g="0" b="0"/>
            </a:effectRef>
            <a:fontRef idx="none"/>
          </p:style>
        </p:cxnSp>
        <p:cxnSp>
          <p:nvCxnSpPr>
            <p:cNvPr id="3" name="Straight Arrow Connector 2">
              <a:extLst>
                <a:ext uri="{FF2B5EF4-FFF2-40B4-BE49-F238E27FC236}">
                  <a16:creationId xmlns:a16="http://schemas.microsoft.com/office/drawing/2014/main" id="{F8F030F3-B75F-C1E9-4E22-96F14FC11086}"/>
                </a:ext>
              </a:extLst>
            </p:cNvPr>
            <p:cNvCxnSpPr>
              <a:cxnSpLocks/>
            </p:cNvCxnSpPr>
            <p:nvPr/>
          </p:nvCxnSpPr>
          <p:spPr>
            <a:xfrm flipH="1">
              <a:off x="2984725" y="5248426"/>
              <a:ext cx="1818281" cy="0"/>
            </a:xfrm>
            <a:prstGeom prst="straightConnector1">
              <a:avLst/>
            </a:prstGeom>
            <a:noFill/>
            <a:ln w="25400"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11" name="Rectangle 1">
            <a:extLst>
              <a:ext uri="{FF2B5EF4-FFF2-40B4-BE49-F238E27FC236}">
                <a16:creationId xmlns:a16="http://schemas.microsoft.com/office/drawing/2014/main" id="{3C63BF49-80C5-710C-6546-17E2AD6DA197}"/>
              </a:ext>
            </a:extLst>
          </p:cNvPr>
          <p:cNvSpPr>
            <a:spLocks noChangeArrowheads="1"/>
          </p:cNvSpPr>
          <p:nvPr/>
        </p:nvSpPr>
        <p:spPr bwMode="auto">
          <a:xfrm>
            <a:off x="195326" y="5929527"/>
            <a:ext cx="12192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C00000"/>
                </a:solidFill>
                <a:effectLst/>
                <a:latin typeface="Arial" panose="020B0604020202020204" pitchFamily="34" charset="0"/>
                <a:hlinkClick r:id="rId7">
                  <a:extLst>
                    <a:ext uri="{A12FA001-AC4F-418D-AE19-62706E023703}">
                      <ahyp:hlinkClr xmlns:ahyp="http://schemas.microsoft.com/office/drawing/2018/hyperlinkcolor" val="tx"/>
                    </a:ext>
                  </a:extLst>
                </a:hlinkClick>
              </a:rPr>
              <a:t>LINK</a:t>
            </a:r>
            <a:r>
              <a:rPr kumimoji="0" lang="en-US" altLang="en-US" sz="1400" b="0" i="0" u="none" strike="noStrike" cap="none" normalizeH="0" baseline="0">
                <a:ln>
                  <a:noFill/>
                </a:ln>
                <a:solidFill>
                  <a:srgbClr val="0068B5"/>
                </a:solidFill>
                <a:effectLst/>
                <a:latin typeface="Arial" panose="020B0604020202020204" pitchFamily="34" charset="0"/>
                <a:hlinkClick r:id="rId7">
                  <a:extLst>
                    <a:ext uri="{A12FA001-AC4F-418D-AE19-62706E023703}">
                      <ahyp:hlinkClr xmlns:ahyp="http://schemas.microsoft.com/office/drawing/2018/hyperlinkcolor" val="tx"/>
                    </a:ext>
                  </a:extLst>
                </a:hlinkClick>
              </a:rPr>
              <a:t>: </a:t>
            </a:r>
            <a:r>
              <a:rPr kumimoji="0" lang="en-US" altLang="en-US" sz="1400" b="0" i="0" u="none" strike="noStrike" cap="none" normalizeH="0" baseline="0" err="1">
                <a:ln>
                  <a:noFill/>
                </a:ln>
                <a:solidFill>
                  <a:srgbClr val="0068B5"/>
                </a:solidFill>
                <a:effectLst/>
                <a:latin typeface="Arial" panose="020B0604020202020204" pitchFamily="34" charset="0"/>
                <a:hlinkClick r:id="rId7">
                  <a:extLst>
                    <a:ext uri="{A12FA001-AC4F-418D-AE19-62706E023703}">
                      <ahyp:hlinkClr xmlns:ahyp="http://schemas.microsoft.com/office/drawing/2018/hyperlinkcolor" val="tx"/>
                    </a:ext>
                  </a:extLst>
                </a:hlinkClick>
              </a:rPr>
              <a:t>PTL_UH_RVP_Detailed_Power_Sequence_Diagram</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157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9230AA4-C336-028C-59BD-ACD2A70A6F9C}"/>
              </a:ext>
            </a:extLst>
          </p:cNvPr>
          <p:cNvSpPr>
            <a:spLocks noGrp="1"/>
          </p:cNvSpPr>
          <p:nvPr>
            <p:ph type="title"/>
          </p:nvPr>
        </p:nvSpPr>
        <p:spPr>
          <a:xfrm>
            <a:off x="195713" y="159034"/>
            <a:ext cx="11393520" cy="668296"/>
          </a:xfrm>
        </p:spPr>
        <p:txBody>
          <a:bodyPr vert="horz" lIns="0" tIns="0" rIns="0" bIns="0" rtlCol="0" anchor="ctr" anchorCtr="0">
            <a:noAutofit/>
          </a:bodyPr>
          <a:lstStyle/>
          <a:p>
            <a:r>
              <a:rPr lang="en-US" sz="3600"/>
              <a:t>PTL-UH RVP– Power Sequence</a:t>
            </a:r>
          </a:p>
        </p:txBody>
      </p:sp>
      <p:graphicFrame>
        <p:nvGraphicFramePr>
          <p:cNvPr id="2" name="Diagram 1">
            <a:extLst>
              <a:ext uri="{FF2B5EF4-FFF2-40B4-BE49-F238E27FC236}">
                <a16:creationId xmlns:a16="http://schemas.microsoft.com/office/drawing/2014/main" id="{0340C5C5-7288-3DD6-98E8-6D411B6D1204}"/>
              </a:ext>
            </a:extLst>
          </p:cNvPr>
          <p:cNvGraphicFramePr/>
          <p:nvPr/>
        </p:nvGraphicFramePr>
        <p:xfrm>
          <a:off x="414955" y="1512655"/>
          <a:ext cx="10702223" cy="1431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E1346B1-929F-5979-153E-FB8A22AA7D0D}"/>
              </a:ext>
            </a:extLst>
          </p:cNvPr>
          <p:cNvSpPr txBox="1"/>
          <p:nvPr/>
        </p:nvSpPr>
        <p:spPr>
          <a:xfrm>
            <a:off x="195713" y="1058779"/>
            <a:ext cx="530993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Primary Rail Order (Fixed Rails)</a:t>
            </a:r>
          </a:p>
        </p:txBody>
      </p:sp>
      <p:sp>
        <p:nvSpPr>
          <p:cNvPr id="4" name="TextBox 3">
            <a:extLst>
              <a:ext uri="{FF2B5EF4-FFF2-40B4-BE49-F238E27FC236}">
                <a16:creationId xmlns:a16="http://schemas.microsoft.com/office/drawing/2014/main" id="{13426EBB-9209-B42D-C025-DDAFD467157F}"/>
              </a:ext>
            </a:extLst>
          </p:cNvPr>
          <p:cNvSpPr txBox="1"/>
          <p:nvPr/>
        </p:nvSpPr>
        <p:spPr>
          <a:xfrm>
            <a:off x="328863" y="2943726"/>
            <a:ext cx="530993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Memory Rail Order (Fixed Rails)</a:t>
            </a:r>
          </a:p>
        </p:txBody>
      </p:sp>
      <p:graphicFrame>
        <p:nvGraphicFramePr>
          <p:cNvPr id="5" name="Diagram 4">
            <a:extLst>
              <a:ext uri="{FF2B5EF4-FFF2-40B4-BE49-F238E27FC236}">
                <a16:creationId xmlns:a16="http://schemas.microsoft.com/office/drawing/2014/main" id="{CE222F0B-E409-0D93-95FA-4CF377E94E89}"/>
              </a:ext>
            </a:extLst>
          </p:cNvPr>
          <p:cNvGraphicFramePr/>
          <p:nvPr/>
        </p:nvGraphicFramePr>
        <p:xfrm>
          <a:off x="405867" y="3629052"/>
          <a:ext cx="8128000" cy="11996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8170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753812" y="6086383"/>
            <a:ext cx="1135888" cy="369332"/>
          </a:xfrm>
          <a:prstGeom prst="rect">
            <a:avLst/>
          </a:prstGeom>
          <a:noFill/>
        </p:spPr>
        <p:txBody>
          <a:bodyPr wrap="square" rtlCol="0">
            <a:spAutoFit/>
          </a:bodyPr>
          <a:lstStyle/>
          <a:p>
            <a:pPr defTabSz="1219170">
              <a:spcBef>
                <a:spcPts val="0"/>
              </a:spcBef>
            </a:pPr>
            <a:r>
              <a:rPr lang="en-US" sz="933" b="1" i="1">
                <a:solidFill>
                  <a:srgbClr val="C00000"/>
                </a:solidFill>
                <a:latin typeface="Verdana" panose="020B0604030504040204" pitchFamily="34" charset="0"/>
              </a:rPr>
              <a:t>Link: </a:t>
            </a:r>
          </a:p>
          <a:p>
            <a:pPr defTabSz="1219170">
              <a:spcBef>
                <a:spcPts val="0"/>
              </a:spcBef>
            </a:pPr>
            <a:r>
              <a:rPr lang="en-US" sz="1067">
                <a:solidFill>
                  <a:schemeClr val="tx2"/>
                </a:solidFill>
                <a:hlinkClick r:id="rId2"/>
              </a:rPr>
              <a:t>Block Diagram</a:t>
            </a:r>
            <a:endParaRPr lang="en-US" sz="1067">
              <a:solidFill>
                <a:schemeClr val="tx2"/>
              </a:solidFill>
              <a:latin typeface="Verdana" panose="020B0604030504040204" pitchFamily="34" charset="0"/>
            </a:endParaRPr>
          </a:p>
        </p:txBody>
      </p:sp>
      <p:sp>
        <p:nvSpPr>
          <p:cNvPr id="9" name="Rectangle 2"/>
          <p:cNvSpPr>
            <a:spLocks noChangeArrowheads="1"/>
          </p:cNvSpPr>
          <p:nvPr/>
        </p:nvSpPr>
        <p:spPr bwMode="auto">
          <a:xfrm>
            <a:off x="0" y="-253573"/>
            <a:ext cx="15999269"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7" name="Title 2">
            <a:extLst>
              <a:ext uri="{FF2B5EF4-FFF2-40B4-BE49-F238E27FC236}">
                <a16:creationId xmlns:a16="http://schemas.microsoft.com/office/drawing/2014/main" id="{532A3EC8-F28A-4DED-9B90-26B3EA9AA5F2}"/>
              </a:ext>
            </a:extLst>
          </p:cNvPr>
          <p:cNvSpPr txBox="1">
            <a:spLocks/>
          </p:cNvSpPr>
          <p:nvPr/>
        </p:nvSpPr>
        <p:spPr>
          <a:xfrm>
            <a:off x="460000" y="117012"/>
            <a:ext cx="3167455" cy="57210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US">
                <a:solidFill>
                  <a:schemeClr val="bg2"/>
                </a:solidFill>
              </a:rPr>
              <a:t>PTL-UH RVP (LP5x T3) Block Diagram</a:t>
            </a:r>
          </a:p>
          <a:p>
            <a:pPr rtl="0" hangingPunct="1"/>
            <a:r>
              <a:rPr lang="en-US">
                <a:solidFill>
                  <a:schemeClr val="bg2"/>
                </a:solidFill>
              </a:rPr>
              <a:t>- Golden Config</a:t>
            </a:r>
          </a:p>
        </p:txBody>
      </p:sp>
      <p:sp>
        <p:nvSpPr>
          <p:cNvPr id="2" name="Rectangle 2">
            <a:extLst>
              <a:ext uri="{FF2B5EF4-FFF2-40B4-BE49-F238E27FC236}">
                <a16:creationId xmlns:a16="http://schemas.microsoft.com/office/drawing/2014/main" id="{5B7895B6-53A0-5A66-EDED-FD16FC1A6132}"/>
              </a:ext>
            </a:extLst>
          </p:cNvPr>
          <p:cNvSpPr>
            <a:spLocks noChangeArrowheads="1"/>
          </p:cNvSpPr>
          <p:nvPr/>
        </p:nvSpPr>
        <p:spPr bwMode="auto">
          <a:xfrm>
            <a:off x="3863190" y="-106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E8EF994F-D36B-5994-9FC9-D0090698D1EE}"/>
              </a:ext>
            </a:extLst>
          </p:cNvPr>
          <p:cNvPicPr>
            <a:picLocks noChangeAspect="1"/>
          </p:cNvPicPr>
          <p:nvPr/>
        </p:nvPicPr>
        <p:blipFill>
          <a:blip r:embed="rId3"/>
          <a:stretch>
            <a:fillRect/>
          </a:stretch>
        </p:blipFill>
        <p:spPr>
          <a:xfrm>
            <a:off x="3863190" y="-82088"/>
            <a:ext cx="7041573" cy="6858000"/>
          </a:xfrm>
          <a:prstGeom prst="rect">
            <a:avLst/>
          </a:prstGeom>
        </p:spPr>
      </p:pic>
    </p:spTree>
    <p:extLst>
      <p:ext uri="{BB962C8B-B14F-4D97-AF65-F5344CB8AC3E}">
        <p14:creationId xmlns:p14="http://schemas.microsoft.com/office/powerpoint/2010/main" val="138113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1D7F592-8CEF-D916-E335-B3A5E331565D}"/>
              </a:ext>
            </a:extLst>
          </p:cNvPr>
          <p:cNvSpPr txBox="1">
            <a:spLocks/>
          </p:cNvSpPr>
          <p:nvPr/>
        </p:nvSpPr>
        <p:spPr>
          <a:xfrm>
            <a:off x="169404" y="109487"/>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IN" sz="3200"/>
              <a:t>PG3 Logic Overview</a:t>
            </a:r>
            <a:endParaRPr lang="en-US" sz="3200"/>
          </a:p>
        </p:txBody>
      </p:sp>
      <p:sp>
        <p:nvSpPr>
          <p:cNvPr id="9" name="Content Placeholder 3">
            <a:extLst>
              <a:ext uri="{FF2B5EF4-FFF2-40B4-BE49-F238E27FC236}">
                <a16:creationId xmlns:a16="http://schemas.microsoft.com/office/drawing/2014/main" id="{FEBF993E-D0BD-B2EE-949A-54DEE6D9E4FC}"/>
              </a:ext>
            </a:extLst>
          </p:cNvPr>
          <p:cNvSpPr txBox="1">
            <a:spLocks/>
          </p:cNvSpPr>
          <p:nvPr/>
        </p:nvSpPr>
        <p:spPr>
          <a:xfrm>
            <a:off x="7283938" y="1136585"/>
            <a:ext cx="4298248" cy="45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600"/>
              </a:spcBef>
              <a:buFont typeface="Wingdings" panose="05000000000000000000" pitchFamily="2" charset="2"/>
              <a:buChar char="Ø"/>
            </a:pPr>
            <a:r>
              <a:rPr lang="en-IN" sz="1800"/>
              <a:t>Pseudo G3 state wake events:</a:t>
            </a:r>
          </a:p>
          <a:p>
            <a:pPr lvl="1">
              <a:spcBef>
                <a:spcPts val="600"/>
              </a:spcBef>
              <a:buFont typeface="Wingdings" panose="05000000000000000000" pitchFamily="2" charset="2"/>
              <a:buChar char="Ø"/>
            </a:pPr>
            <a:r>
              <a:rPr lang="en-IN" sz="1400"/>
              <a:t> Adapter insertion </a:t>
            </a:r>
          </a:p>
          <a:p>
            <a:pPr lvl="1">
              <a:spcBef>
                <a:spcPts val="600"/>
              </a:spcBef>
              <a:buFont typeface="Wingdings" panose="05000000000000000000" pitchFamily="2" charset="2"/>
              <a:buChar char="Ø"/>
            </a:pPr>
            <a:r>
              <a:rPr lang="en-IN" sz="1400"/>
              <a:t>Power button press</a:t>
            </a:r>
          </a:p>
          <a:p>
            <a:pPr lvl="1">
              <a:spcBef>
                <a:spcPts val="600"/>
              </a:spcBef>
              <a:buFont typeface="Wingdings" panose="05000000000000000000" pitchFamily="2" charset="2"/>
              <a:buChar char="Ø"/>
            </a:pPr>
            <a:r>
              <a:rPr lang="en-IN" sz="1400"/>
              <a:t>RTC wake event from EC</a:t>
            </a:r>
            <a:endParaRPr lang="en-IN" sz="1000"/>
          </a:p>
          <a:p>
            <a:pPr>
              <a:spcBef>
                <a:spcPts val="600"/>
              </a:spcBef>
              <a:buFont typeface="Wingdings" panose="05000000000000000000" pitchFamily="2" charset="2"/>
              <a:buChar char="Ø"/>
            </a:pPr>
            <a:r>
              <a:rPr lang="en-IN" sz="1800"/>
              <a:t>System enter PG3 state:</a:t>
            </a:r>
          </a:p>
          <a:p>
            <a:pPr lvl="1">
              <a:spcBef>
                <a:spcPts val="600"/>
              </a:spcBef>
              <a:buFont typeface="Wingdings" panose="05000000000000000000" pitchFamily="2" charset="2"/>
              <a:buChar char="Ø"/>
            </a:pPr>
            <a:r>
              <a:rPr lang="en-IN" sz="1400"/>
              <a:t>System enters PG3 state only with Battery pack/Virtual battery</a:t>
            </a:r>
          </a:p>
          <a:p>
            <a:pPr lvl="1">
              <a:spcBef>
                <a:spcPts val="600"/>
              </a:spcBef>
              <a:buFont typeface="Wingdings" panose="05000000000000000000" pitchFamily="2" charset="2"/>
              <a:buChar char="Ø"/>
            </a:pPr>
            <a:r>
              <a:rPr lang="en-IN" sz="1400"/>
              <a:t>EC drives EC_PG3 signal enables the PG3 mode, which intern drives PRIM_VR_EN Low </a:t>
            </a:r>
          </a:p>
          <a:p>
            <a:pPr marL="228600" lvl="1" indent="0">
              <a:spcBef>
                <a:spcPts val="600"/>
              </a:spcBef>
              <a:buNone/>
            </a:pPr>
            <a:endParaRPr lang="en-IN" sz="1400"/>
          </a:p>
        </p:txBody>
      </p:sp>
      <p:pic>
        <p:nvPicPr>
          <p:cNvPr id="4" name="Picture 3">
            <a:extLst>
              <a:ext uri="{FF2B5EF4-FFF2-40B4-BE49-F238E27FC236}">
                <a16:creationId xmlns:a16="http://schemas.microsoft.com/office/drawing/2014/main" id="{4F55C1D0-4FB6-2387-C3FC-D84985586007}"/>
              </a:ext>
            </a:extLst>
          </p:cNvPr>
          <p:cNvPicPr>
            <a:picLocks noChangeAspect="1"/>
          </p:cNvPicPr>
          <p:nvPr/>
        </p:nvPicPr>
        <p:blipFill>
          <a:blip r:embed="rId2"/>
          <a:stretch>
            <a:fillRect/>
          </a:stretch>
        </p:blipFill>
        <p:spPr>
          <a:xfrm>
            <a:off x="807730" y="804745"/>
            <a:ext cx="5288270" cy="5248509"/>
          </a:xfrm>
          <a:prstGeom prst="rect">
            <a:avLst/>
          </a:prstGeom>
        </p:spPr>
      </p:pic>
    </p:spTree>
    <p:extLst>
      <p:ext uri="{BB962C8B-B14F-4D97-AF65-F5344CB8AC3E}">
        <p14:creationId xmlns:p14="http://schemas.microsoft.com/office/powerpoint/2010/main" val="2832379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8329"/>
            <a:ext cx="10972800" cy="579120"/>
          </a:xfrm>
        </p:spPr>
        <p:txBody>
          <a:bodyPr anchor="t">
            <a:normAutofit/>
          </a:bodyPr>
          <a:lstStyle/>
          <a:p>
            <a:r>
              <a:rPr lang="en-US" sz="3200" b="1"/>
              <a:t>PTL-UH RVP– Power States Map</a:t>
            </a:r>
          </a:p>
        </p:txBody>
      </p:sp>
      <p:graphicFrame>
        <p:nvGraphicFramePr>
          <p:cNvPr id="3" name="Table 2">
            <a:extLst>
              <a:ext uri="{FF2B5EF4-FFF2-40B4-BE49-F238E27FC236}">
                <a16:creationId xmlns:a16="http://schemas.microsoft.com/office/drawing/2014/main" id="{DA2FBFC6-B94D-52D8-0996-72916A5FC4E0}"/>
              </a:ext>
            </a:extLst>
          </p:cNvPr>
          <p:cNvGraphicFramePr>
            <a:graphicFrameLocks noGrp="1"/>
          </p:cNvGraphicFramePr>
          <p:nvPr>
            <p:extLst>
              <p:ext uri="{D42A27DB-BD31-4B8C-83A1-F6EECF244321}">
                <p14:modId xmlns:p14="http://schemas.microsoft.com/office/powerpoint/2010/main" val="57183925"/>
              </p:ext>
            </p:extLst>
          </p:nvPr>
        </p:nvGraphicFramePr>
        <p:xfrm>
          <a:off x="381000" y="707449"/>
          <a:ext cx="10629903" cy="5620165"/>
        </p:xfrm>
        <a:graphic>
          <a:graphicData uri="http://schemas.openxmlformats.org/drawingml/2006/table">
            <a:tbl>
              <a:tblPr/>
              <a:tblGrid>
                <a:gridCol w="1692101">
                  <a:extLst>
                    <a:ext uri="{9D8B030D-6E8A-4147-A177-3AD203B41FA5}">
                      <a16:colId xmlns:a16="http://schemas.microsoft.com/office/drawing/2014/main" val="1854944052"/>
                    </a:ext>
                  </a:extLst>
                </a:gridCol>
                <a:gridCol w="2006451">
                  <a:extLst>
                    <a:ext uri="{9D8B030D-6E8A-4147-A177-3AD203B41FA5}">
                      <a16:colId xmlns:a16="http://schemas.microsoft.com/office/drawing/2014/main" val="3759329219"/>
                    </a:ext>
                  </a:extLst>
                </a:gridCol>
                <a:gridCol w="1077239">
                  <a:extLst>
                    <a:ext uri="{9D8B030D-6E8A-4147-A177-3AD203B41FA5}">
                      <a16:colId xmlns:a16="http://schemas.microsoft.com/office/drawing/2014/main" val="4270130475"/>
                    </a:ext>
                  </a:extLst>
                </a:gridCol>
                <a:gridCol w="606700">
                  <a:extLst>
                    <a:ext uri="{9D8B030D-6E8A-4147-A177-3AD203B41FA5}">
                      <a16:colId xmlns:a16="http://schemas.microsoft.com/office/drawing/2014/main" val="1801724040"/>
                    </a:ext>
                  </a:extLst>
                </a:gridCol>
                <a:gridCol w="774750">
                  <a:extLst>
                    <a:ext uri="{9D8B030D-6E8A-4147-A177-3AD203B41FA5}">
                      <a16:colId xmlns:a16="http://schemas.microsoft.com/office/drawing/2014/main" val="2661897763"/>
                    </a:ext>
                  </a:extLst>
                </a:gridCol>
                <a:gridCol w="774750">
                  <a:extLst>
                    <a:ext uri="{9D8B030D-6E8A-4147-A177-3AD203B41FA5}">
                      <a16:colId xmlns:a16="http://schemas.microsoft.com/office/drawing/2014/main" val="3999721996"/>
                    </a:ext>
                  </a:extLst>
                </a:gridCol>
                <a:gridCol w="1753389">
                  <a:extLst>
                    <a:ext uri="{9D8B030D-6E8A-4147-A177-3AD203B41FA5}">
                      <a16:colId xmlns:a16="http://schemas.microsoft.com/office/drawing/2014/main" val="821956316"/>
                    </a:ext>
                  </a:extLst>
                </a:gridCol>
                <a:gridCol w="586990">
                  <a:extLst>
                    <a:ext uri="{9D8B030D-6E8A-4147-A177-3AD203B41FA5}">
                      <a16:colId xmlns:a16="http://schemas.microsoft.com/office/drawing/2014/main" val="592960488"/>
                    </a:ext>
                  </a:extLst>
                </a:gridCol>
                <a:gridCol w="381318">
                  <a:extLst>
                    <a:ext uri="{9D8B030D-6E8A-4147-A177-3AD203B41FA5}">
                      <a16:colId xmlns:a16="http://schemas.microsoft.com/office/drawing/2014/main" val="1456596122"/>
                    </a:ext>
                  </a:extLst>
                </a:gridCol>
                <a:gridCol w="389225">
                  <a:extLst>
                    <a:ext uri="{9D8B030D-6E8A-4147-A177-3AD203B41FA5}">
                      <a16:colId xmlns:a16="http://schemas.microsoft.com/office/drawing/2014/main" val="1581362541"/>
                    </a:ext>
                  </a:extLst>
                </a:gridCol>
                <a:gridCol w="586990">
                  <a:extLst>
                    <a:ext uri="{9D8B030D-6E8A-4147-A177-3AD203B41FA5}">
                      <a16:colId xmlns:a16="http://schemas.microsoft.com/office/drawing/2014/main" val="1952933707"/>
                    </a:ext>
                  </a:extLst>
                </a:gridCol>
              </a:tblGrid>
              <a:tr h="481895">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VR / Gated Rail name</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Enable</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Voltage</a:t>
                      </a:r>
                      <a:b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(in 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S0</a:t>
                      </a:r>
                      <a:b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(active)</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S0</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S0iX</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S3</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S4</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S5</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PG3</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tc>
                  <a:txBody>
                    <a:bodyPr/>
                    <a:lstStyle/>
                    <a:p>
                      <a:pPr algn="ctr" rtl="0" fontAlgn="ctr">
                        <a:spcBef>
                          <a:spcPts val="0"/>
                        </a:spcBef>
                        <a:spcAft>
                          <a:spcPts val="0"/>
                        </a:spcAft>
                      </a:pPr>
                      <a:r>
                        <a:rPr lang="en-US" sz="1100" b="1" i="0" u="none" strike="noStrike">
                          <a:solidFill>
                            <a:srgbClr val="FFFFFF"/>
                          </a:solidFill>
                          <a:effectLst/>
                          <a:latin typeface="Intel Clear Light" panose="020B0404020203020204" pitchFamily="34" charset="0"/>
                          <a:ea typeface="Intel Clear Light" panose="020B0404020203020204" pitchFamily="34" charset="0"/>
                          <a:cs typeface="Intel Clear Light" panose="020B0404020203020204" pitchFamily="34" charset="0"/>
                        </a:rPr>
                        <a:t>G3</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1C5"/>
                    </a:solidFill>
                  </a:tcPr>
                </a:tc>
                <a:extLst>
                  <a:ext uri="{0D108BD9-81ED-4DB2-BD59-A6C34878D82A}">
                    <a16:rowId xmlns:a16="http://schemas.microsoft.com/office/drawing/2014/main" val="2592122714"/>
                  </a:ext>
                </a:extLst>
              </a:tr>
              <a:tr h="323369">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+V1P5_RTC</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+VRTC_BATT </a:t>
                      </a:r>
                      <a:b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(coin cell battery)</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1.50</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extLst>
                  <a:ext uri="{0D108BD9-81ED-4DB2-BD59-A6C34878D82A}">
                    <a16:rowId xmlns:a16="http://schemas.microsoft.com/office/drawing/2014/main" val="3358634467"/>
                  </a:ext>
                </a:extLst>
              </a:tr>
              <a:tr h="582291">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+VBATA</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PRIM_VR_EN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3S topology, </a:t>
                      </a:r>
                    </a:p>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9V-13.05V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3066018471"/>
                  </a:ext>
                </a:extLst>
              </a:tr>
              <a:tr h="164842">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+V3P3A</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PRIM_VR_EN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3.30</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031394678"/>
                  </a:ext>
                </a:extLst>
              </a:tr>
              <a:tr h="164842">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+V5A</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PRIM_VR_EN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5.15</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360731391"/>
                  </a:ext>
                </a:extLst>
              </a:tr>
              <a:tr h="164842">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+V1P8A </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V5A_V3P3A_VR_PWRGD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1.80</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089111423"/>
                  </a:ext>
                </a:extLst>
              </a:tr>
              <a:tr h="164842">
                <a:tc>
                  <a:txBody>
                    <a:bodyPr/>
                    <a:lstStyle/>
                    <a:p>
                      <a:pPr algn="ctr"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+VCCPRIM_3P3</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V1P8A_PWRGD</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3.30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753583775"/>
                  </a:ext>
                </a:extLst>
              </a:tr>
              <a:tr h="323369">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+VNNAON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rPr>
                        <a:t>VCCPRIM_3P3</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0.77</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3305101263"/>
                  </a:ext>
                </a:extLst>
              </a:tr>
              <a:tr h="323369">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+VCCIO</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VNNAON_VR_PWRGD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1.25</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3127377638"/>
                  </a:ext>
                </a:extLst>
              </a:tr>
              <a:tr h="164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+VDD1_MEM</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PM_SLP_S4_N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1.80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263086340"/>
                  </a:ext>
                </a:extLst>
              </a:tr>
              <a:tr h="164842">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+VDD2H_CPU</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VDD1_VR_PWRGD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1.065</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198609975"/>
                  </a:ext>
                </a:extLst>
              </a:tr>
              <a:tr h="164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+VDD2L_MEM</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VDD2H_VR_PWRGD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0.92</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318662602"/>
                  </a:ext>
                </a:extLst>
              </a:tr>
              <a:tr h="164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+VDDQ_CPU</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VDD2L_VR_PWRGD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0.52</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629629821"/>
                  </a:ext>
                </a:extLst>
              </a:tr>
              <a:tr h="164842">
                <a:tc>
                  <a:txBody>
                    <a:bodyPr/>
                    <a:lstStyle/>
                    <a:p>
                      <a:pPr algn="ctr"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+V5S</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5.18</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924774267"/>
                  </a:ext>
                </a:extLst>
              </a:tr>
              <a:tr h="164842">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+V1P8S</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1.80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813315386"/>
                  </a:ext>
                </a:extLst>
              </a:tr>
              <a:tr h="164842">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+V3P3S</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3.30</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514188617"/>
                  </a:ext>
                </a:extLst>
              </a:tr>
              <a:tr h="323369">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+VCCST</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VCCST_EN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0.77</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OFF(Except Crash log)</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853342638"/>
                  </a:ext>
                </a:extLst>
              </a:tr>
              <a:tr h="323369">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+VCCCORE</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SVID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906609023"/>
                  </a:ext>
                </a:extLst>
              </a:tr>
              <a:tr h="323369">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+VCCGT</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850026343"/>
                  </a:ext>
                </a:extLst>
              </a:tr>
              <a:tr h="323369">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+VCCSA</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206260502"/>
                  </a:ext>
                </a:extLst>
              </a:tr>
              <a:tr h="323369">
                <a:tc>
                  <a:txBody>
                    <a:bodyPr/>
                    <a:lstStyle/>
                    <a:p>
                      <a:pPr marL="0" algn="ctr" defTabSz="914400" rtl="0" eaLnBrk="1" fontAlgn="ctr" latinLnBrk="0" hangingPunct="1">
                        <a:spcBef>
                          <a:spcPts val="0"/>
                        </a:spcBef>
                        <a:spcAft>
                          <a:spcPts val="0"/>
                        </a:spcAft>
                      </a:pPr>
                      <a:r>
                        <a:rPr lang="en-US" sz="1100" b="0" i="0" u="none" strike="noStrike"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+VCC_LP_ECORE</a:t>
                      </a: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rtl="0" fontAlgn="ctr">
                        <a:spcBef>
                          <a:spcPts val="0"/>
                        </a:spcBef>
                        <a:spcAft>
                          <a:spcPts val="0"/>
                        </a:spcAft>
                      </a:pPr>
                      <a:r>
                        <a:rPr lang="en-US" sz="11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0-1.52V</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61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SVID</a:t>
                      </a:r>
                      <a:endPar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006100"/>
                          </a:solidFill>
                          <a:effectLst/>
                          <a:latin typeface="Intel Clear Light" panose="020B0404020203020204" pitchFamily="34" charset="0"/>
                          <a:ea typeface="Intel Clear Light" panose="020B0404020203020204" pitchFamily="34" charset="0"/>
                          <a:cs typeface="Intel Clear Light" panose="020B0404020203020204" pitchFamily="34" charset="0"/>
                        </a:rPr>
                        <a:t>0V (boot)</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rtl="0" fontAlgn="ctr">
                        <a:spcBef>
                          <a:spcPts val="0"/>
                        </a:spcBef>
                        <a:spcAft>
                          <a:spcPts val="0"/>
                        </a:spcAft>
                      </a:pPr>
                      <a:r>
                        <a:rPr lang="en-US" sz="1100" b="0" i="0" u="none" strike="noStrike">
                          <a:solidFill>
                            <a:srgbClr val="9C5700"/>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endParaRPr lang="en-US" sz="1100" b="0" i="0" u="none" strike="noStrike">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423" marR="9423" marT="94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763809067"/>
                  </a:ext>
                </a:extLst>
              </a:tr>
            </a:tbl>
          </a:graphicData>
        </a:graphic>
      </p:graphicFrame>
    </p:spTree>
    <p:extLst>
      <p:ext uri="{BB962C8B-B14F-4D97-AF65-F5344CB8AC3E}">
        <p14:creationId xmlns:p14="http://schemas.microsoft.com/office/powerpoint/2010/main" val="6657636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71" y="140683"/>
            <a:ext cx="10972800" cy="479728"/>
          </a:xfrm>
        </p:spPr>
        <p:txBody>
          <a:bodyPr vert="horz" lIns="0" tIns="0" rIns="0" bIns="0" rtlCol="0" anchor="ctr" anchorCtr="0">
            <a:noAutofit/>
          </a:bodyPr>
          <a:lstStyle/>
          <a:p>
            <a:r>
              <a:rPr lang="en-US" sz="2800" b="1"/>
              <a:t>PTL-UH RVP1– Voltage Margining Feature</a:t>
            </a:r>
          </a:p>
        </p:txBody>
      </p:sp>
      <p:graphicFrame>
        <p:nvGraphicFramePr>
          <p:cNvPr id="5" name="Table 4"/>
          <p:cNvGraphicFramePr>
            <a:graphicFrameLocks noGrp="1"/>
          </p:cNvGraphicFramePr>
          <p:nvPr/>
        </p:nvGraphicFramePr>
        <p:xfrm>
          <a:off x="329396" y="798060"/>
          <a:ext cx="11533208" cy="3934256"/>
        </p:xfrm>
        <a:graphic>
          <a:graphicData uri="http://schemas.openxmlformats.org/drawingml/2006/table">
            <a:tbl>
              <a:tblPr firstRow="1" bandRow="1">
                <a:tableStyleId>{5C22544A-7EE6-4342-B048-85BDC9FD1C3A}</a:tableStyleId>
              </a:tblPr>
              <a:tblGrid>
                <a:gridCol w="2281264">
                  <a:extLst>
                    <a:ext uri="{9D8B030D-6E8A-4147-A177-3AD203B41FA5}">
                      <a16:colId xmlns:a16="http://schemas.microsoft.com/office/drawing/2014/main" val="20000"/>
                    </a:ext>
                  </a:extLst>
                </a:gridCol>
                <a:gridCol w="1604759">
                  <a:extLst>
                    <a:ext uri="{9D8B030D-6E8A-4147-A177-3AD203B41FA5}">
                      <a16:colId xmlns:a16="http://schemas.microsoft.com/office/drawing/2014/main" val="20001"/>
                    </a:ext>
                  </a:extLst>
                </a:gridCol>
                <a:gridCol w="1505747">
                  <a:extLst>
                    <a:ext uri="{9D8B030D-6E8A-4147-A177-3AD203B41FA5}">
                      <a16:colId xmlns:a16="http://schemas.microsoft.com/office/drawing/2014/main" val="20002"/>
                    </a:ext>
                  </a:extLst>
                </a:gridCol>
                <a:gridCol w="1414928">
                  <a:extLst>
                    <a:ext uri="{9D8B030D-6E8A-4147-A177-3AD203B41FA5}">
                      <a16:colId xmlns:a16="http://schemas.microsoft.com/office/drawing/2014/main" val="20003"/>
                    </a:ext>
                  </a:extLst>
                </a:gridCol>
                <a:gridCol w="2041975">
                  <a:extLst>
                    <a:ext uri="{9D8B030D-6E8A-4147-A177-3AD203B41FA5}">
                      <a16:colId xmlns:a16="http://schemas.microsoft.com/office/drawing/2014/main" val="20004"/>
                    </a:ext>
                  </a:extLst>
                </a:gridCol>
                <a:gridCol w="2684535">
                  <a:extLst>
                    <a:ext uri="{9D8B030D-6E8A-4147-A177-3AD203B41FA5}">
                      <a16:colId xmlns:a16="http://schemas.microsoft.com/office/drawing/2014/main" val="20005"/>
                    </a:ext>
                  </a:extLst>
                </a:gridCol>
              </a:tblGrid>
              <a:tr h="598347">
                <a:tc>
                  <a:txBody>
                    <a:bodyPr/>
                    <a:lstStyle/>
                    <a:p>
                      <a:pPr algn="ctr"/>
                      <a:r>
                        <a:rPr lang="en-US" sz="1400"/>
                        <a:t>Voltage Rail</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400"/>
                        <a:t>VR Controller</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400" baseline="0"/>
                        <a:t>Nominal Voltage </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400"/>
                        <a:t>Supported Voltage Range</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gridSpan="2">
                  <a:txBody>
                    <a:bodyPr/>
                    <a:lstStyle/>
                    <a:p>
                      <a:pPr algn="ctr"/>
                      <a:r>
                        <a:rPr lang="en-US" sz="1400"/>
                        <a:t>Voltage</a:t>
                      </a:r>
                      <a:r>
                        <a:rPr lang="en-US" sz="1400" baseline="0"/>
                        <a:t> Margining Support</a:t>
                      </a:r>
                      <a:endParaRPr lang="en-US" sz="1400">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hMerge="1">
                  <a:txBody>
                    <a:bodyPr/>
                    <a:lstStyle/>
                    <a:p>
                      <a:endParaRPr lang="en-US"/>
                    </a:p>
                  </a:txBody>
                  <a:tcPr/>
                </a:tc>
                <a:extLst>
                  <a:ext uri="{0D108BD9-81ED-4DB2-BD59-A6C34878D82A}">
                    <a16:rowId xmlns:a16="http://schemas.microsoft.com/office/drawing/2014/main" val="10000"/>
                  </a:ext>
                </a:extLst>
              </a:tr>
              <a:tr h="466842">
                <a:tc>
                  <a:txBody>
                    <a:bodyPr/>
                    <a:lstStyle/>
                    <a:p>
                      <a:pPr algn="ctr"/>
                      <a:r>
                        <a:rPr lang="en-US" sz="1100" b="0">
                          <a:solidFill>
                            <a:schemeClr val="bg2"/>
                          </a:solidFill>
                        </a:rPr>
                        <a:t>+V3P3A</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TPS51285ARUKT</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3.3V</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i="0" u="none" strike="noStrike" cap="none" spc="0" baseline="0">
                          <a:solidFill>
                            <a:schemeClr val="bg2"/>
                          </a:solidFill>
                          <a:uFillTx/>
                          <a:latin typeface="+mn-lt"/>
                          <a:ea typeface="+mn-ea"/>
                          <a:cs typeface="+mn-cs"/>
                          <a:sym typeface="Intel Clear"/>
                        </a:rPr>
                        <a:t>2.7V to 4V</a:t>
                      </a:r>
                    </a:p>
                  </a:txBody>
                  <a:tcPr marL="76200" marR="76200" marT="38100" marB="38100" anchor="ctr"/>
                </a:tc>
                <a:tc>
                  <a:txBody>
                    <a:bodyPr/>
                    <a:lstStyle/>
                    <a:p>
                      <a:pPr algn="ctr"/>
                      <a:r>
                        <a:rPr lang="en-US" sz="1100" b="0">
                          <a:solidFill>
                            <a:schemeClr val="bg2"/>
                          </a:solidFill>
                        </a:rPr>
                        <a:t>Supported With AVMC</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Supported With Sinai2/Nevo</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extLst>
                  <a:ext uri="{0D108BD9-81ED-4DB2-BD59-A6C34878D82A}">
                    <a16:rowId xmlns:a16="http://schemas.microsoft.com/office/drawing/2014/main" val="10001"/>
                  </a:ext>
                </a:extLst>
              </a:tr>
              <a:tr h="466842">
                <a:tc>
                  <a:txBody>
                    <a:bodyPr/>
                    <a:lstStyle/>
                    <a:p>
                      <a:pPr algn="ctr"/>
                      <a:r>
                        <a:rPr lang="en-US" sz="1100" b="0">
                          <a:solidFill>
                            <a:schemeClr val="bg2"/>
                          </a:solidFill>
                        </a:rPr>
                        <a:t>+V5A</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TPS51285ARUKT</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5.15V</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i="0" u="none" strike="noStrike" cap="none" spc="0" baseline="0">
                          <a:solidFill>
                            <a:schemeClr val="bg2"/>
                          </a:solidFill>
                          <a:uFillTx/>
                          <a:latin typeface="+mn-lt"/>
                          <a:ea typeface="+mn-ea"/>
                          <a:cs typeface="+mn-cs"/>
                          <a:sym typeface="Intel Clear"/>
                        </a:rPr>
                        <a:t>4.5V to 5.5V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u="sng">
                          <a:solidFill>
                            <a:schemeClr val="bg2"/>
                          </a:solidFill>
                        </a:rPr>
                        <a:t>Not </a:t>
                      </a:r>
                      <a:r>
                        <a:rPr lang="en-US" sz="1100" b="0">
                          <a:solidFill>
                            <a:schemeClr val="bg2"/>
                          </a:solidFill>
                        </a:rPr>
                        <a:t>Supported</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marL="0" marR="0" indent="0" algn="ctr" rtl="0" eaLnBrk="1" fontAlgn="auto" latinLnBrk="0" hangingPunct="1">
                        <a:lnSpc>
                          <a:spcPct val="100000"/>
                        </a:lnSpc>
                        <a:spcBef>
                          <a:spcPts val="0"/>
                        </a:spcBef>
                        <a:spcAft>
                          <a:spcPts val="0"/>
                        </a:spcAft>
                        <a:buClrTx/>
                        <a:buSzTx/>
                        <a:buFontTx/>
                        <a:buNone/>
                      </a:pPr>
                      <a:r>
                        <a:rPr lang="en-US" sz="1100" b="0" u="sng">
                          <a:solidFill>
                            <a:schemeClr val="bg2"/>
                          </a:solidFill>
                        </a:rPr>
                        <a:t>Not </a:t>
                      </a:r>
                      <a:r>
                        <a:rPr lang="en-US" sz="1100" b="0">
                          <a:solidFill>
                            <a:schemeClr val="bg2"/>
                          </a:solidFill>
                        </a:rPr>
                        <a:t>Supported </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extLst>
                  <a:ext uri="{0D108BD9-81ED-4DB2-BD59-A6C34878D82A}">
                    <a16:rowId xmlns:a16="http://schemas.microsoft.com/office/drawing/2014/main" val="10002"/>
                  </a:ext>
                </a:extLst>
              </a:tr>
              <a:tr h="289000">
                <a:tc>
                  <a:txBody>
                    <a:bodyPr/>
                    <a:lstStyle/>
                    <a:p>
                      <a:pPr algn="ctr"/>
                      <a:r>
                        <a:rPr lang="en-US" sz="1100" b="0">
                          <a:solidFill>
                            <a:schemeClr val="bg2"/>
                          </a:solidFill>
                        </a:rPr>
                        <a:t>+V1P8A</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RT6220AGQUF</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1.8V</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i="0" u="none" strike="noStrike" cap="none" spc="0" baseline="0">
                          <a:solidFill>
                            <a:schemeClr val="bg2"/>
                          </a:solidFill>
                          <a:uFillTx/>
                          <a:latin typeface="+mn-lt"/>
                          <a:ea typeface="+mn-ea"/>
                          <a:cs typeface="+mn-cs"/>
                          <a:sym typeface="Intel Clear"/>
                        </a:rPr>
                        <a:t>0.6V to 3V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a:solidFill>
                            <a:schemeClr val="bg2"/>
                          </a:solidFill>
                        </a:rPr>
                        <a:t>Supported With AVMC</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a:solidFill>
                            <a:schemeClr val="bg2"/>
                          </a:solidFill>
                        </a:rPr>
                        <a:t>Supported With Sinai2/Nevo</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extLst>
                  <a:ext uri="{0D108BD9-81ED-4DB2-BD59-A6C34878D82A}">
                    <a16:rowId xmlns:a16="http://schemas.microsoft.com/office/drawing/2014/main" val="10003"/>
                  </a:ext>
                </a:extLst>
              </a:tr>
              <a:tr h="545745">
                <a:tc>
                  <a:txBody>
                    <a:bodyPr/>
                    <a:lstStyle/>
                    <a:p>
                      <a:pPr algn="ctr"/>
                      <a:r>
                        <a:rPr lang="en-US" sz="1100" b="0" kern="1200">
                          <a:solidFill>
                            <a:schemeClr val="bg2"/>
                          </a:solidFill>
                        </a:rPr>
                        <a:t>+VCCPRIM_VNNAON</a:t>
                      </a:r>
                    </a:p>
                    <a:p>
                      <a:pPr algn="ctr"/>
                      <a:r>
                        <a:rPr lang="en-US" sz="1100" b="0" kern="1200" noProof="0">
                          <a:solidFill>
                            <a:schemeClr val="bg2"/>
                          </a:solidFill>
                        </a:rPr>
                        <a:t>+VCCPRIM_VNNAON_FLTR</a:t>
                      </a:r>
                      <a:endParaRPr lang="en-US" sz="1100" b="0" kern="12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a:solidFill>
                            <a:schemeClr val="bg2"/>
                          </a:solidFill>
                        </a:rPr>
                        <a:t>TPS51219RTER</a:t>
                      </a:r>
                    </a:p>
                    <a:p>
                      <a:pPr lvl="0" algn="ctr">
                        <a:buNone/>
                      </a:pPr>
                      <a:endParaRPr lang="en-US" sz="1100" b="0">
                        <a:solidFill>
                          <a:schemeClr val="bg2"/>
                        </a:solidFill>
                      </a:endParaRPr>
                    </a:p>
                  </a:txBody>
                  <a:tcPr marL="76200" marR="76200" marT="38100" marB="38100" anchor="ctr"/>
                </a:tc>
                <a:tc>
                  <a:txBody>
                    <a:bodyPr/>
                    <a:lstStyle/>
                    <a:p>
                      <a:pPr algn="ctr"/>
                      <a:r>
                        <a:rPr lang="en-US" sz="1100" b="0">
                          <a:solidFill>
                            <a:schemeClr val="bg2"/>
                          </a:solidFill>
                        </a:rPr>
                        <a:t>0.77</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algn="ctr"/>
                      <a:r>
                        <a:rPr lang="en-US" sz="1100" b="0" i="0" u="none" strike="noStrike" cap="none" spc="0" baseline="0">
                          <a:solidFill>
                            <a:schemeClr val="bg2"/>
                          </a:solidFill>
                          <a:uFillTx/>
                          <a:latin typeface="+mn-lt"/>
                          <a:ea typeface="+mn-ea"/>
                          <a:cs typeface="+mn-cs"/>
                          <a:sym typeface="Intel Clear"/>
                        </a:rPr>
                        <a:t>0.5V to 1V</a:t>
                      </a:r>
                    </a:p>
                  </a:txBody>
                  <a:tcPr marL="76200" marR="76200" marT="38100" marB="38100" anchor="ctr"/>
                </a:tc>
                <a:tc>
                  <a:txBody>
                    <a:bodyPr/>
                    <a:lstStyle/>
                    <a:p>
                      <a:pPr marL="0" marR="0" lvl="0" indent="0" algn="ctr" rtl="0">
                        <a:lnSpc>
                          <a:spcPct val="100000"/>
                        </a:lnSpc>
                        <a:spcBef>
                          <a:spcPts val="0"/>
                        </a:spcBef>
                        <a:spcAft>
                          <a:spcPts val="0"/>
                        </a:spcAft>
                        <a:buClrTx/>
                        <a:buSzTx/>
                        <a:buFontTx/>
                        <a:buNone/>
                      </a:pPr>
                      <a:r>
                        <a:rPr lang="en-US" sz="1100" b="0">
                          <a:solidFill>
                            <a:schemeClr val="bg2"/>
                          </a:solidFill>
                        </a:rPr>
                        <a:t>Supported With AVMC</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tc>
                  <a:txBody>
                    <a:bodyPr/>
                    <a:lstStyle/>
                    <a:p>
                      <a:pPr marL="0" marR="0" lvl="0" indent="0" algn="ctr" rtl="0">
                        <a:lnSpc>
                          <a:spcPct val="100000"/>
                        </a:lnSpc>
                        <a:spcBef>
                          <a:spcPts val="0"/>
                        </a:spcBef>
                        <a:spcAft>
                          <a:spcPts val="0"/>
                        </a:spcAft>
                        <a:buClrTx/>
                        <a:buSzTx/>
                        <a:buFontTx/>
                        <a:buNone/>
                      </a:pPr>
                      <a:r>
                        <a:rPr lang="en-US" sz="1100" b="0">
                          <a:solidFill>
                            <a:schemeClr val="bg2"/>
                          </a:solidFill>
                        </a:rPr>
                        <a:t>Supported With Sinai2/Nevo</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nchor="ctr"/>
                </a:tc>
                <a:extLst>
                  <a:ext uri="{0D108BD9-81ED-4DB2-BD59-A6C34878D82A}">
                    <a16:rowId xmlns:a16="http://schemas.microsoft.com/office/drawing/2014/main" val="10004"/>
                  </a:ext>
                </a:extLst>
              </a:tr>
              <a:tr h="289000">
                <a:tc>
                  <a:txBody>
                    <a:bodyPr/>
                    <a:lstStyle/>
                    <a:p>
                      <a:pPr lvl="0" algn="ctr">
                        <a:buNone/>
                      </a:pPr>
                      <a:r>
                        <a:rPr lang="en-US" sz="1100" b="0" kern="1200" noProof="0">
                          <a:solidFill>
                            <a:schemeClr val="bg2"/>
                          </a:solidFill>
                        </a:rPr>
                        <a:t>+VCCPRIM_IO</a:t>
                      </a:r>
                      <a:endParaRPr lang="en-US" sz="1100" b="0" kern="1200" noProof="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tc>
                <a:tc>
                  <a:txBody>
                    <a:bodyPr/>
                    <a:lstStyle/>
                    <a:p>
                      <a:pPr marL="0" lvl="0" indent="0" algn="ctr" defTabSz="457200">
                        <a:lnSpc>
                          <a:spcPct val="100000"/>
                        </a:lnSpc>
                        <a:spcBef>
                          <a:spcPts val="0"/>
                        </a:spcBef>
                        <a:spcAft>
                          <a:spcPts val="0"/>
                        </a:spcAft>
                        <a:buNone/>
                        <a:tabLst/>
                        <a:defRPr/>
                      </a:pPr>
                      <a:r>
                        <a:rPr lang="en-US" sz="1100" b="0">
                          <a:solidFill>
                            <a:schemeClr val="bg2"/>
                          </a:solidFill>
                        </a:rPr>
                        <a:t>TPS51396A</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tc>
                <a:tc>
                  <a:txBody>
                    <a:bodyPr/>
                    <a:lstStyle/>
                    <a:p>
                      <a:pPr lvl="0" algn="ctr">
                        <a:buNone/>
                      </a:pPr>
                      <a:r>
                        <a:rPr lang="en-US" sz="1100" b="0">
                          <a:solidFill>
                            <a:schemeClr val="bg2"/>
                          </a:solidFill>
                        </a:rPr>
                        <a:t>1.25</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tc>
                <a:tc>
                  <a:txBody>
                    <a:bodyPr/>
                    <a:lstStyle/>
                    <a:p>
                      <a:pPr lvl="0" algn="ctr">
                        <a:buNone/>
                      </a:pPr>
                      <a:r>
                        <a:rPr lang="en-US" sz="1100" b="0" i="0" u="none" strike="noStrike" cap="none" spc="0" baseline="0">
                          <a:solidFill>
                            <a:schemeClr val="bg2"/>
                          </a:solidFill>
                          <a:uFillTx/>
                          <a:latin typeface="+mn-lt"/>
                          <a:ea typeface="+mn-ea"/>
                          <a:cs typeface="+mn-cs"/>
                          <a:sym typeface="Intel Clear"/>
                        </a:rPr>
                        <a:t>0.6V to 1.7V</a:t>
                      </a:r>
                    </a:p>
                  </a:txBody>
                  <a:tcPr marL="76200" marR="76200" marT="38100" marB="38100"/>
                </a:tc>
                <a:tc>
                  <a:txBody>
                    <a:bodyPr/>
                    <a:lstStyle/>
                    <a:p>
                      <a:pPr marL="0" marR="0" lvl="0" indent="0" algn="ctr" rtl="0">
                        <a:lnSpc>
                          <a:spcPct val="100000"/>
                        </a:lnSpc>
                        <a:spcBef>
                          <a:spcPts val="0"/>
                        </a:spcBef>
                        <a:spcAft>
                          <a:spcPts val="0"/>
                        </a:spcAft>
                        <a:buClrTx/>
                        <a:buSzTx/>
                        <a:buFontTx/>
                        <a:buNone/>
                      </a:pPr>
                      <a:r>
                        <a:rPr lang="en-US" sz="1100" b="0">
                          <a:solidFill>
                            <a:schemeClr val="bg2"/>
                          </a:solidFill>
                        </a:rPr>
                        <a:t>Supported With AVMC</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tc>
                <a:tc>
                  <a:txBody>
                    <a:bodyPr/>
                    <a:lstStyle/>
                    <a:p>
                      <a:pPr marL="0" marR="0" lvl="0" indent="0" algn="ctr" rtl="0">
                        <a:lnSpc>
                          <a:spcPct val="100000"/>
                        </a:lnSpc>
                        <a:spcBef>
                          <a:spcPts val="0"/>
                        </a:spcBef>
                        <a:spcAft>
                          <a:spcPts val="0"/>
                        </a:spcAft>
                        <a:buClrTx/>
                        <a:buSzTx/>
                        <a:buFontTx/>
                        <a:buNone/>
                      </a:pPr>
                      <a:r>
                        <a:rPr lang="en-US" sz="1100" b="0">
                          <a:solidFill>
                            <a:schemeClr val="bg2"/>
                          </a:solidFill>
                        </a:rPr>
                        <a:t>Supported With Sinai2/Nevo</a:t>
                      </a:r>
                      <a:endParaRPr lang="en-US" sz="1100" b="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txBody>
                  <a:tcPr marL="76200" marR="76200" marT="38100" marB="38100"/>
                </a:tc>
                <a:extLst>
                  <a:ext uri="{0D108BD9-81ED-4DB2-BD59-A6C34878D82A}">
                    <a16:rowId xmlns:a16="http://schemas.microsoft.com/office/drawing/2014/main" val="874109892"/>
                  </a:ext>
                </a:extLst>
              </a:tr>
              <a:tr h="289000">
                <a:tc>
                  <a:txBody>
                    <a:bodyPr/>
                    <a:lstStyle/>
                    <a:p>
                      <a:pPr marL="0" marR="0" lvl="0" indent="0" algn="ctr" defTabSz="609600" latinLnBrk="0">
                        <a:lnSpc>
                          <a:spcPct val="100000"/>
                        </a:lnSpc>
                        <a:spcBef>
                          <a:spcPts val="0"/>
                        </a:spcBef>
                        <a:spcAft>
                          <a:spcPts val="0"/>
                        </a:spcAft>
                        <a:buClrTx/>
                        <a:buSzTx/>
                        <a:buFontTx/>
                        <a:buNone/>
                        <a:tabLst/>
                      </a:pPr>
                      <a:r>
                        <a:rPr lang="en-US" sz="1100" b="0" i="0" u="none" strike="noStrike" kern="1200" cap="none" spc="0" baseline="0">
                          <a:solidFill>
                            <a:schemeClr val="bg2"/>
                          </a:solidFill>
                          <a:uFillTx/>
                          <a:latin typeface="+mn-lt"/>
                          <a:ea typeface="+mn-ea"/>
                          <a:cs typeface="+mn-cs"/>
                          <a:sym typeface="Intel Clear"/>
                        </a:rPr>
                        <a:t>+VDD1_MEM</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RT5795AG</a:t>
                      </a:r>
                    </a:p>
                  </a:txBody>
                  <a:tcPr marL="76200" marR="76200" marT="38100" marB="38100" anchor="ctr"/>
                </a:tc>
                <a:tc>
                  <a:txBody>
                    <a:bodyPr/>
                    <a:lstStyle/>
                    <a:p>
                      <a:pPr algn="ctr"/>
                      <a:r>
                        <a:rPr lang="en-US" sz="1100" b="0" i="0" u="none" strike="noStrike" kern="1200" cap="none" spc="0" baseline="0">
                          <a:solidFill>
                            <a:schemeClr val="bg2"/>
                          </a:solidFill>
                          <a:uFillTx/>
                          <a:latin typeface="+mn-lt"/>
                          <a:ea typeface="+mn-ea"/>
                          <a:cs typeface="+mn-cs"/>
                          <a:sym typeface="Intel Clear"/>
                        </a:rPr>
                        <a:t>1.8V</a:t>
                      </a:r>
                    </a:p>
                  </a:txBody>
                  <a:tcPr marL="76200" marR="76200" marT="38100" marB="38100" anchor="ctr"/>
                </a:tc>
                <a:tc>
                  <a:txBody>
                    <a:bodyPr/>
                    <a:lstStyle/>
                    <a:p>
                      <a:pPr marL="0" marR="0" indent="0" algn="ctr" defTabSz="609600" latinLnBrk="0">
                        <a:lnSpc>
                          <a:spcPct val="100000"/>
                        </a:lnSpc>
                        <a:spcBef>
                          <a:spcPts val="0"/>
                        </a:spcBef>
                        <a:spcAft>
                          <a:spcPts val="0"/>
                        </a:spcAft>
                        <a:buClrTx/>
                        <a:buSzTx/>
                        <a:buFontTx/>
                        <a:buNone/>
                        <a:tabLst/>
                      </a:pPr>
                      <a:r>
                        <a:rPr lang="en-US" sz="1100" b="0" i="0" u="none" strike="noStrike" cap="none" spc="0" baseline="0">
                          <a:solidFill>
                            <a:schemeClr val="bg2"/>
                          </a:solidFill>
                          <a:uFillTx/>
                          <a:latin typeface="+mn-lt"/>
                          <a:ea typeface="+mn-ea"/>
                          <a:cs typeface="+mn-cs"/>
                          <a:sym typeface="Intel Clear"/>
                        </a:rPr>
                        <a:t>0.5V to 3V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AVMC</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Sinai2/Nevo</a:t>
                      </a:r>
                    </a:p>
                  </a:txBody>
                  <a:tcPr marL="76200" marR="76200" marT="38100" marB="38100" anchor="ctr"/>
                </a:tc>
                <a:extLst>
                  <a:ext uri="{0D108BD9-81ED-4DB2-BD59-A6C34878D82A}">
                    <a16:rowId xmlns:a16="http://schemas.microsoft.com/office/drawing/2014/main" val="522980285"/>
                  </a:ext>
                </a:extLst>
              </a:tr>
              <a:tr h="289000">
                <a:tc>
                  <a:txBody>
                    <a:bodyPr/>
                    <a:lstStyle/>
                    <a:p>
                      <a:pPr algn="ctr"/>
                      <a:r>
                        <a:rPr lang="en-US" sz="1100" b="0" i="0" u="none" strike="noStrike" kern="1200" cap="none" spc="0" baseline="0">
                          <a:solidFill>
                            <a:schemeClr val="bg2"/>
                          </a:solidFill>
                          <a:uFillTx/>
                          <a:latin typeface="+mn-lt"/>
                          <a:ea typeface="+mn-ea"/>
                          <a:cs typeface="+mn-cs"/>
                          <a:sym typeface="Intel Clear"/>
                        </a:rPr>
                        <a:t>+VDD2_CPU</a:t>
                      </a:r>
                    </a:p>
                    <a:p>
                      <a:pPr algn="ctr"/>
                      <a:r>
                        <a:rPr lang="en-US" sz="1100" b="0" i="0" u="none" strike="noStrike" kern="1200" cap="none" spc="0" baseline="0">
                          <a:solidFill>
                            <a:schemeClr val="bg2"/>
                          </a:solidFill>
                          <a:uFillTx/>
                          <a:latin typeface="+mn-lt"/>
                          <a:ea typeface="+mn-ea"/>
                          <a:cs typeface="+mn-cs"/>
                          <a:sym typeface="Intel Clear"/>
                        </a:rPr>
                        <a:t> +VDD2H_MEM</a:t>
                      </a:r>
                    </a:p>
                  </a:txBody>
                  <a:tcPr marL="76200" marR="76200" marT="38100" marB="3810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RT8231</a:t>
                      </a:r>
                    </a:p>
                  </a:txBody>
                  <a:tcPr marL="76200" marR="76200" marT="38100" marB="38100" anchor="ctr"/>
                </a:tc>
                <a:tc>
                  <a:txBody>
                    <a:bodyPr/>
                    <a:lstStyle/>
                    <a:p>
                      <a:pPr algn="ctr"/>
                      <a:r>
                        <a:rPr lang="en-US" sz="1100" b="0" i="0" u="none" strike="noStrike" kern="1200" cap="none" spc="0" baseline="0">
                          <a:solidFill>
                            <a:schemeClr val="bg2"/>
                          </a:solidFill>
                          <a:uFillTx/>
                          <a:latin typeface="+mn-lt"/>
                          <a:ea typeface="+mn-ea"/>
                          <a:cs typeface="+mn-cs"/>
                          <a:sym typeface="Intel Clear"/>
                        </a:rPr>
                        <a:t>1.065V</a:t>
                      </a:r>
                    </a:p>
                  </a:txBody>
                  <a:tcPr marL="76200" marR="76200" marT="38100" marB="38100" anchor="ctr"/>
                </a:tc>
                <a:tc>
                  <a:txBody>
                    <a:bodyPr/>
                    <a:lstStyle/>
                    <a:p>
                      <a:pPr algn="ctr"/>
                      <a:r>
                        <a:rPr lang="en-US" sz="1100" b="0" i="0" u="none" strike="noStrike" cap="none" spc="0" baseline="0">
                          <a:solidFill>
                            <a:schemeClr val="bg2"/>
                          </a:solidFill>
                          <a:uFillTx/>
                          <a:latin typeface="+mn-lt"/>
                          <a:ea typeface="+mn-ea"/>
                          <a:cs typeface="+mn-cs"/>
                          <a:sym typeface="Intel Clear"/>
                        </a:rPr>
                        <a:t>0.75V to 3V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AVMC</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Sinai2/Nevo</a:t>
                      </a:r>
                    </a:p>
                  </a:txBody>
                  <a:tcPr marL="76200" marR="76200" marT="38100" marB="38100" anchor="ctr"/>
                </a:tc>
                <a:extLst>
                  <a:ext uri="{0D108BD9-81ED-4DB2-BD59-A6C34878D82A}">
                    <a16:rowId xmlns:a16="http://schemas.microsoft.com/office/drawing/2014/main" val="10006"/>
                  </a:ext>
                </a:extLst>
              </a:tr>
              <a:tr h="289000">
                <a:tc>
                  <a:txBody>
                    <a:bodyPr/>
                    <a:lstStyle/>
                    <a:p>
                      <a:pPr marL="0" marR="0" lvl="0" indent="0" algn="ctr" defTabSz="609600" latinLnBrk="0">
                        <a:lnSpc>
                          <a:spcPct val="100000"/>
                        </a:lnSpc>
                        <a:spcBef>
                          <a:spcPts val="0"/>
                        </a:spcBef>
                        <a:spcAft>
                          <a:spcPts val="0"/>
                        </a:spcAft>
                        <a:buClrTx/>
                        <a:buSzTx/>
                        <a:buFontTx/>
                        <a:buNone/>
                        <a:tabLst/>
                      </a:pPr>
                      <a:r>
                        <a:rPr lang="en-US" sz="1100" b="0" i="0" u="none" strike="noStrike" kern="1200" cap="none" spc="0" baseline="0">
                          <a:solidFill>
                            <a:schemeClr val="bg2"/>
                          </a:solidFill>
                          <a:uFillTx/>
                          <a:latin typeface="+mn-lt"/>
                          <a:ea typeface="+mn-ea"/>
                          <a:cs typeface="+mn-cs"/>
                          <a:sym typeface="Intel Clear"/>
                        </a:rPr>
                        <a:t>+VDD2L_MEM </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RT5795AG</a:t>
                      </a:r>
                    </a:p>
                  </a:txBody>
                  <a:tcPr marL="76200" marR="76200" marT="38100" marB="38100" anchor="ctr"/>
                </a:tc>
                <a:tc>
                  <a:txBody>
                    <a:bodyPr/>
                    <a:lstStyle/>
                    <a:p>
                      <a:pPr algn="ctr"/>
                      <a:r>
                        <a:rPr lang="en-US" sz="1100" b="0" i="0" u="none" strike="noStrike" kern="1200" cap="none" spc="0" baseline="0">
                          <a:solidFill>
                            <a:schemeClr val="bg2"/>
                          </a:solidFill>
                          <a:uFillTx/>
                          <a:latin typeface="+mn-lt"/>
                          <a:ea typeface="+mn-ea"/>
                          <a:cs typeface="+mn-cs"/>
                          <a:sym typeface="Intel Clear"/>
                        </a:rPr>
                        <a:t>0.92V</a:t>
                      </a:r>
                    </a:p>
                  </a:txBody>
                  <a:tcPr marL="76200" marR="76200" marT="38100" marB="3810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bg2"/>
                          </a:solidFill>
                          <a:uFillTx/>
                          <a:latin typeface="+mn-lt"/>
                          <a:ea typeface="+mn-ea"/>
                          <a:cs typeface="+mn-cs"/>
                          <a:sym typeface="Intel Clear"/>
                        </a:rPr>
                        <a:t>0.5V to 3V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AVMC</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Sinai2/Nevo</a:t>
                      </a:r>
                    </a:p>
                  </a:txBody>
                  <a:tcPr marL="76200" marR="76200" marT="38100" marB="38100" anchor="ctr"/>
                </a:tc>
                <a:extLst>
                  <a:ext uri="{0D108BD9-81ED-4DB2-BD59-A6C34878D82A}">
                    <a16:rowId xmlns:a16="http://schemas.microsoft.com/office/drawing/2014/main" val="3232359319"/>
                  </a:ext>
                </a:extLst>
              </a:tr>
              <a:tr h="289000">
                <a:tc>
                  <a:txBody>
                    <a:bodyPr/>
                    <a:lstStyle/>
                    <a:p>
                      <a:pPr marL="0" marR="0" lvl="0" indent="0" algn="ctr" defTabSz="609600" latinLnBrk="0">
                        <a:lnSpc>
                          <a:spcPct val="100000"/>
                        </a:lnSpc>
                        <a:spcBef>
                          <a:spcPts val="0"/>
                        </a:spcBef>
                        <a:spcAft>
                          <a:spcPts val="0"/>
                        </a:spcAft>
                        <a:buClrTx/>
                        <a:buSzTx/>
                        <a:buFontTx/>
                        <a:buNone/>
                        <a:tabLst/>
                      </a:pPr>
                      <a:r>
                        <a:rPr lang="en-US" sz="1100" b="0" i="0" u="none" strike="noStrike" kern="1200" cap="none" spc="0" baseline="0">
                          <a:solidFill>
                            <a:schemeClr val="bg2"/>
                          </a:solidFill>
                          <a:uFillTx/>
                          <a:latin typeface="+mn-lt"/>
                          <a:ea typeface="+mn-ea"/>
                          <a:cs typeface="+mn-cs"/>
                          <a:sym typeface="Intel Clear"/>
                        </a:rPr>
                        <a:t>+VDDQ_CPU / +VDDQ_MEM</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RT5795A </a:t>
                      </a:r>
                    </a:p>
                  </a:txBody>
                  <a:tcPr marL="76200" marR="76200" marT="38100" marB="38100" anchor="ctr"/>
                </a:tc>
                <a:tc>
                  <a:txBody>
                    <a:bodyPr/>
                    <a:lstStyle/>
                    <a:p>
                      <a:pPr algn="ctr"/>
                      <a:r>
                        <a:rPr lang="en-US" sz="1100" b="0" i="0" u="none" strike="noStrike" kern="1200" cap="none" spc="0" baseline="0">
                          <a:solidFill>
                            <a:schemeClr val="bg2"/>
                          </a:solidFill>
                          <a:uFillTx/>
                          <a:latin typeface="+mn-lt"/>
                          <a:ea typeface="+mn-ea"/>
                          <a:cs typeface="+mn-cs"/>
                          <a:sym typeface="Intel Clear"/>
                        </a:rPr>
                        <a:t>0.52V</a:t>
                      </a:r>
                    </a:p>
                  </a:txBody>
                  <a:tcPr marL="76200" marR="76200" marT="38100" marB="38100" anchor="ctr"/>
                </a:tc>
                <a:tc>
                  <a:txBody>
                    <a:bodyPr/>
                    <a:lstStyle/>
                    <a:p>
                      <a:pPr marL="0" marR="0" indent="0" algn="ctr" defTabSz="609600" latinLnBrk="0">
                        <a:lnSpc>
                          <a:spcPct val="100000"/>
                        </a:lnSpc>
                        <a:spcBef>
                          <a:spcPts val="0"/>
                        </a:spcBef>
                        <a:spcAft>
                          <a:spcPts val="0"/>
                        </a:spcAft>
                        <a:buClrTx/>
                        <a:buSzTx/>
                        <a:buFontTx/>
                        <a:buNone/>
                        <a:tabLst/>
                      </a:pPr>
                      <a:r>
                        <a:rPr lang="en-US" sz="1100" b="0" i="0" u="none" strike="noStrike" cap="none" spc="0" baseline="0">
                          <a:solidFill>
                            <a:schemeClr val="bg2"/>
                          </a:solidFill>
                          <a:uFillTx/>
                          <a:latin typeface="+mn-lt"/>
                          <a:ea typeface="+mn-ea"/>
                          <a:cs typeface="+mn-cs"/>
                          <a:sym typeface="Intel Clear"/>
                        </a:rPr>
                        <a:t>0.45V to 1V</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AVMC</a:t>
                      </a:r>
                    </a:p>
                  </a:txBody>
                  <a:tcPr marL="76200" marR="76200" marT="38100" marB="38100" anchor="ctr"/>
                </a:tc>
                <a:tc>
                  <a:txBody>
                    <a:bodyPr/>
                    <a:lstStyle/>
                    <a:p>
                      <a:pPr marL="0" marR="0" indent="0" algn="ctr" defTabSz="801848" rtl="0" eaLnBrk="1" fontAlgn="auto" latinLnBrk="0" hangingPunct="1">
                        <a:lnSpc>
                          <a:spcPct val="100000"/>
                        </a:lnSpc>
                        <a:spcBef>
                          <a:spcPts val="0"/>
                        </a:spcBef>
                        <a:spcAft>
                          <a:spcPts val="0"/>
                        </a:spcAft>
                        <a:buClrTx/>
                        <a:buSzTx/>
                        <a:buFontTx/>
                        <a:buNone/>
                        <a:tabLst/>
                        <a:defRPr/>
                      </a:pPr>
                      <a:r>
                        <a:rPr lang="en-US" sz="1100" b="0" i="0" u="none" strike="noStrike" kern="1200" cap="none" spc="0" baseline="0">
                          <a:solidFill>
                            <a:schemeClr val="bg2"/>
                          </a:solidFill>
                          <a:uFillTx/>
                          <a:latin typeface="+mn-lt"/>
                          <a:ea typeface="+mn-ea"/>
                          <a:cs typeface="+mn-cs"/>
                          <a:sym typeface="Intel Clear"/>
                        </a:rPr>
                        <a:t>Supported With Sinai2/Nevo</a:t>
                      </a:r>
                    </a:p>
                  </a:txBody>
                  <a:tcPr marL="76200" marR="76200" marT="38100" marB="38100" anchor="ctr"/>
                </a:tc>
                <a:extLst>
                  <a:ext uri="{0D108BD9-81ED-4DB2-BD59-A6C34878D82A}">
                    <a16:rowId xmlns:a16="http://schemas.microsoft.com/office/drawing/2014/main" val="1533170852"/>
                  </a:ext>
                </a:extLst>
              </a:tr>
            </a:tbl>
          </a:graphicData>
        </a:graphic>
      </p:graphicFrame>
      <p:sp>
        <p:nvSpPr>
          <p:cNvPr id="3" name="TextBox 2"/>
          <p:cNvSpPr txBox="1"/>
          <p:nvPr/>
        </p:nvSpPr>
        <p:spPr>
          <a:xfrm>
            <a:off x="216271" y="5675185"/>
            <a:ext cx="4120060" cy="327205"/>
          </a:xfrm>
          <a:prstGeom prst="rect">
            <a:avLst/>
          </a:prstGeom>
          <a:noFill/>
        </p:spPr>
        <p:txBody>
          <a:bodyPr wrap="square" lIns="121920" tIns="60960" rIns="121920" bIns="60960" rtlCol="0" anchor="t">
            <a:spAutoFit/>
          </a:bodyPr>
          <a:lstStyle/>
          <a:p>
            <a:r>
              <a:rPr lang="en-US" sz="14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IMVP rails can be margined through SVID</a:t>
            </a:r>
          </a:p>
        </p:txBody>
      </p:sp>
    </p:spTree>
    <p:extLst>
      <p:ext uri="{BB962C8B-B14F-4D97-AF65-F5344CB8AC3E}">
        <p14:creationId xmlns:p14="http://schemas.microsoft.com/office/powerpoint/2010/main" val="30858221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69038"/>
            <a:ext cx="10972800" cy="635377"/>
          </a:xfrm>
        </p:spPr>
        <p:txBody>
          <a:bodyPr vert="horz" lIns="0" tIns="0" rIns="0" bIns="0" rtlCol="0" anchor="ctr" anchorCtr="0">
            <a:noAutofit/>
          </a:bodyPr>
          <a:lstStyle/>
          <a:p>
            <a:r>
              <a:rPr lang="en-US" sz="3467" b="1"/>
              <a:t>PTL-UH RVP – Power Measurement</a:t>
            </a:r>
          </a:p>
        </p:txBody>
      </p:sp>
      <p:sp>
        <p:nvSpPr>
          <p:cNvPr id="5" name="Content Placeholder 5"/>
          <p:cNvSpPr>
            <a:spLocks noGrp="1"/>
          </p:cNvSpPr>
          <p:nvPr>
            <p:ph idx="4294967295"/>
          </p:nvPr>
        </p:nvSpPr>
        <p:spPr>
          <a:xfrm>
            <a:off x="607484" y="973787"/>
            <a:ext cx="10972800" cy="2868638"/>
          </a:xfrm>
          <a:prstGeom prst="rect">
            <a:avLst/>
          </a:prstGeom>
        </p:spPr>
        <p:txBody>
          <a:bodyPr vert="horz" lIns="0" tIns="0" rIns="0" bIns="0" rtlCol="0" anchor="t">
            <a:noAutofit/>
          </a:bodyPr>
          <a:lstStyle/>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PTL- UH design is single board approach for both PI and PnP board.</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Sense lines from sense resistors are routed to multiple 2x7 headers which are on the Bottom side of the board</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Spider card needs to be used along with RVP to do power measurement using NI DAQ setups.</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PTL-UH design has 7 system meter to measure critical SoC/Platform rails as per PnP requirement. Addition to this, 2 more system meter is incorporated for the core rail voltage measurement via Remote sense lines specifically for IVE PnP team through PAC Pro.</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Additionally, PTL RVP also supports Energy Telemetry measurement via System Meter. </a:t>
            </a:r>
          </a:p>
          <a:p>
            <a:pPr marL="380365" indent="-380365">
              <a:spcBef>
                <a:spcPts val="1067"/>
              </a:spcBef>
              <a:buClr>
                <a:schemeClr val="bg1">
                  <a:lumMod val="75000"/>
                </a:schemeClr>
              </a:buClr>
              <a:buFont typeface="Arial" panose="020B0604020202020204" pitchFamily="34" charset="0"/>
              <a:buChar char="•"/>
            </a:pPr>
            <a:endParaRPr lang="en-US" sz="1667"/>
          </a:p>
          <a:p>
            <a:pPr marL="380365" indent="-380365">
              <a:spcBef>
                <a:spcPts val="1067"/>
              </a:spcBef>
              <a:buClr>
                <a:schemeClr val="bg1">
                  <a:lumMod val="75000"/>
                </a:schemeClr>
              </a:buClr>
              <a:buFont typeface="Arial" panose="020B0604020202020204" pitchFamily="34" charset="0"/>
              <a:buChar char="•"/>
            </a:pPr>
            <a:endParaRPr lang="en-US" sz="1667"/>
          </a:p>
          <a:p>
            <a:pPr marL="380365" indent="-380365">
              <a:spcBef>
                <a:spcPts val="1067"/>
              </a:spcBef>
              <a:buClr>
                <a:schemeClr val="bg1">
                  <a:lumMod val="75000"/>
                </a:schemeClr>
              </a:buClr>
              <a:buFont typeface="Arial" panose="020B0604020202020204" pitchFamily="34" charset="0"/>
              <a:buChar char="•"/>
            </a:pPr>
            <a:endParaRPr lang="en-US" sz="1667"/>
          </a:p>
        </p:txBody>
      </p:sp>
      <p:sp>
        <p:nvSpPr>
          <p:cNvPr id="15" name="TextBox 14">
            <a:extLst>
              <a:ext uri="{FF2B5EF4-FFF2-40B4-BE49-F238E27FC236}">
                <a16:creationId xmlns:a16="http://schemas.microsoft.com/office/drawing/2014/main" id="{C5B919E5-3191-5FD7-CFC6-215306687A1F}"/>
              </a:ext>
            </a:extLst>
          </p:cNvPr>
          <p:cNvSpPr txBox="1"/>
          <p:nvPr/>
        </p:nvSpPr>
        <p:spPr>
          <a:xfrm>
            <a:off x="765072" y="3669734"/>
            <a:ext cx="10424160" cy="2600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C00000"/>
                </a:solidFill>
                <a:effectLst/>
                <a:uFillTx/>
                <a:latin typeface="+mn-lt"/>
                <a:ea typeface="+mn-ea"/>
                <a:cs typeface="+mn-cs"/>
                <a:sym typeface="Helvetica Neue"/>
              </a:rPr>
              <a:t>LINK</a:t>
            </a:r>
            <a:endParaRPr kumimoji="0" lang="en-US" altLang="en-US" sz="2000" b="0" i="0" u="none" strike="noStrike" cap="none" normalizeH="0" baseline="0">
              <a:ln>
                <a:noFill/>
              </a:ln>
              <a:solidFill>
                <a:schemeClr val="tx1"/>
              </a:solidFill>
              <a:effectLst/>
              <a:latin typeface="Arial" panose="020B0604020202020204" pitchFamily="34" charset="0"/>
              <a:hlinkClick r:id="rId2"/>
            </a:endParaRPr>
          </a:p>
          <a:p>
            <a:pPr marL="342900" indent="-342900" defTabSz="2438338">
              <a:lnSpc>
                <a:spcPct val="150000"/>
              </a:lnSpc>
              <a:spcBef>
                <a:spcPts val="0"/>
              </a:spcBef>
              <a:buFont typeface="Arial" panose="020B0604020202020204" pitchFamily="34" charset="0"/>
              <a:buChar char="•"/>
            </a:pPr>
            <a:r>
              <a:rPr kumimoji="0" lang="en-US" altLang="en-US" sz="1400" b="0" i="0" u="none" strike="noStrike" cap="none" normalizeH="0" baseline="0">
                <a:ln>
                  <a:noFill/>
                </a:ln>
                <a:solidFill>
                  <a:schemeClr val="tx1"/>
                </a:solidFill>
                <a:effectLst/>
                <a:latin typeface="Arial" panose="020B0604020202020204" pitchFamily="34" charset="0"/>
                <a:hlinkClick r:id="rId3"/>
              </a:rPr>
              <a:t>PTL_UH_RVP1_T3_2x7_HDR_MAPPING.xlsx</a:t>
            </a:r>
            <a:endParaRPr kumimoji="0" lang="en-US" altLang="en-US" sz="1400" b="0" i="0" u="none" strike="noStrike" cap="none" normalizeH="0" baseline="0">
              <a:ln>
                <a:noFill/>
              </a:ln>
              <a:solidFill>
                <a:schemeClr val="tx1"/>
              </a:solidFill>
              <a:effectLst/>
              <a:latin typeface="Arial" panose="020B0604020202020204" pitchFamily="34" charset="0"/>
            </a:endParaRPr>
          </a:p>
          <a:p>
            <a:pPr marL="342900" indent="-342900" defTabSz="2438338">
              <a:lnSpc>
                <a:spcPct val="150000"/>
              </a:lnSpc>
              <a:spcBef>
                <a:spcPts val="0"/>
              </a:spcBef>
              <a:buFont typeface="Arial" panose="020B0604020202020204" pitchFamily="34" charset="0"/>
              <a:buChar char="•"/>
            </a:pPr>
            <a:r>
              <a:rPr kumimoji="0" lang="en-US" altLang="en-US" sz="1400" b="0" i="0" u="none" strike="noStrike" cap="none" normalizeH="0" baseline="0">
                <a:ln>
                  <a:noFill/>
                </a:ln>
                <a:solidFill>
                  <a:schemeClr val="tx1"/>
                </a:solidFill>
                <a:effectLst/>
                <a:latin typeface="Arial" panose="020B0604020202020204" pitchFamily="34" charset="0"/>
                <a:hlinkClick r:id="rId4"/>
              </a:rPr>
              <a:t>PTL_UH_RVP3_LP5X_T4_2x7_HDR_MAPPING.xlsx</a:t>
            </a:r>
            <a:endParaRPr kumimoji="0" lang="en-US" altLang="en-US" sz="1400" b="0" i="0" u="none" strike="noStrike" cap="none" normalizeH="0" baseline="0">
              <a:ln>
                <a:noFill/>
              </a:ln>
              <a:solidFill>
                <a:schemeClr val="tx1"/>
              </a:solidFill>
              <a:effectLst/>
              <a:latin typeface="Arial" panose="020B0604020202020204" pitchFamily="34" charset="0"/>
            </a:endParaRPr>
          </a:p>
          <a:p>
            <a:pPr marL="342900" indent="-342900" defTabSz="2438338">
              <a:lnSpc>
                <a:spcPct val="150000"/>
              </a:lnSpc>
              <a:spcBef>
                <a:spcPts val="0"/>
              </a:spcBef>
              <a:buFont typeface="Arial" panose="020B0604020202020204" pitchFamily="34" charset="0"/>
              <a:buChar char="•"/>
            </a:pPr>
            <a:r>
              <a:rPr kumimoji="0" lang="en-US" altLang="en-US" sz="1400" b="0" i="0" u="none" strike="noStrike" cap="none" normalizeH="0" baseline="0">
                <a:ln>
                  <a:noFill/>
                </a:ln>
                <a:solidFill>
                  <a:schemeClr val="tx1"/>
                </a:solidFill>
                <a:effectLst/>
                <a:latin typeface="Arial" panose="020B0604020202020204" pitchFamily="34" charset="0"/>
                <a:hlinkClick r:id="rId2"/>
              </a:rPr>
              <a:t>PTL_UH_RVP4_DDR5_T3_SODIMM_2x7_HDR_MAPPING.xlsx</a:t>
            </a:r>
            <a:endParaRPr kumimoji="0" lang="en-US" altLang="en-US" sz="1400" b="0" i="0" u="none" strike="noStrike" cap="none" normalizeH="0" baseline="0">
              <a:ln>
                <a:noFill/>
              </a:ln>
              <a:solidFill>
                <a:schemeClr val="tx1"/>
              </a:solidFill>
              <a:effectLst/>
              <a:latin typeface="Arial" panose="020B0604020202020204" pitchFamily="34" charset="0"/>
            </a:endParaRPr>
          </a:p>
          <a:p>
            <a:pPr marL="342900" indent="-342900" defTabSz="2438338">
              <a:lnSpc>
                <a:spcPct val="150000"/>
              </a:lnSpc>
              <a:spcBef>
                <a:spcPts val="0"/>
              </a:spcBef>
              <a:buFont typeface="Arial" panose="020B0604020202020204" pitchFamily="34" charset="0"/>
              <a:buChar char="•"/>
            </a:pPr>
            <a:r>
              <a:rPr kumimoji="0" lang="en-US" altLang="en-US" sz="1400" b="0" i="0" u="none" strike="noStrike" cap="none" normalizeH="0" baseline="0">
                <a:ln>
                  <a:noFill/>
                </a:ln>
                <a:solidFill>
                  <a:schemeClr val="tx1"/>
                </a:solidFill>
                <a:effectLst/>
                <a:latin typeface="Arial" panose="020B0604020202020204" pitchFamily="34" charset="0"/>
                <a:hlinkClick r:id="rId5"/>
              </a:rPr>
              <a:t>Power Meter Mapping</a:t>
            </a:r>
            <a:endParaRPr lang="en-US" altLang="en-US" sz="1400">
              <a:solidFill>
                <a:schemeClr val="tx1"/>
              </a:solidFill>
              <a:latin typeface="Arial" panose="020B0604020202020204" pitchFamily="34" charset="0"/>
            </a:endParaRPr>
          </a:p>
          <a:p>
            <a:pPr marL="342900" indent="-342900" defTabSz="2438338">
              <a:lnSpc>
                <a:spcPct val="150000"/>
              </a:lnSpc>
              <a:spcBef>
                <a:spcPts val="0"/>
              </a:spcBef>
              <a:buFont typeface="Arial" panose="020B0604020202020204" pitchFamily="34" charset="0"/>
              <a:buChar char="•"/>
            </a:pPr>
            <a:endParaRPr kumimoji="0" lang="en-US" altLang="en-US" sz="1400" b="0" i="0" u="none" strike="noStrike" cap="none" normalizeH="0" baseline="0">
              <a:ln>
                <a:noFill/>
              </a:ln>
              <a:solidFill>
                <a:schemeClr val="tx1"/>
              </a:solidFill>
              <a:effectLst/>
              <a:latin typeface="Arial" panose="020B0604020202020204" pitchFamily="34" charset="0"/>
            </a:endParaRP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a:solidFill>
                <a:schemeClr val="tx2"/>
              </a:solidFill>
            </a:endParaRPr>
          </a:p>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5467401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69038"/>
            <a:ext cx="10972800" cy="635377"/>
          </a:xfrm>
        </p:spPr>
        <p:txBody>
          <a:bodyPr vert="horz" lIns="0" tIns="0" rIns="0" bIns="0" rtlCol="0" anchor="ctr" anchorCtr="0">
            <a:noAutofit/>
          </a:bodyPr>
          <a:lstStyle/>
          <a:p>
            <a:r>
              <a:rPr lang="en-US" sz="3467" b="1"/>
              <a:t>PTL-UH RVP – Cost Optimization</a:t>
            </a:r>
          </a:p>
        </p:txBody>
      </p:sp>
      <p:sp>
        <p:nvSpPr>
          <p:cNvPr id="5" name="Content Placeholder 5"/>
          <p:cNvSpPr>
            <a:spLocks noGrp="1"/>
          </p:cNvSpPr>
          <p:nvPr>
            <p:ph idx="4294967295"/>
          </p:nvPr>
        </p:nvSpPr>
        <p:spPr>
          <a:xfrm>
            <a:off x="607484" y="847329"/>
            <a:ext cx="10972800" cy="4889328"/>
          </a:xfrm>
          <a:prstGeom prst="rect">
            <a:avLst/>
          </a:prstGeom>
        </p:spPr>
        <p:txBody>
          <a:bodyPr vert="horz" lIns="0" tIns="0" rIns="0" bIns="0" rtlCol="0" anchor="t">
            <a:noAutofit/>
          </a:bodyPr>
          <a:lstStyle/>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For the cost optimization, in PTL-UH we have replaced the most of the Non-critical PMRs to Copper Shunts for the NON-PnP SKUs</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As an indication, in the schematics Text “PMR” is added as shown below to indicate that these PMRs will be replaced with Cu-Shunt resistors in NON-PnP SKUs</a:t>
            </a: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Details of the PMRs which are replaced with Cu Shunts for each RVP is provided below</a:t>
            </a:r>
          </a:p>
          <a:p>
            <a:pPr marL="0" indent="0">
              <a:spcBef>
                <a:spcPts val="1067"/>
              </a:spcBef>
              <a:buClr>
                <a:schemeClr val="bg1">
                  <a:lumMod val="75000"/>
                </a:schemeClr>
              </a:buClr>
              <a:buNone/>
            </a:pPr>
            <a:r>
              <a:rPr lang="en-US" sz="1650" b="1">
                <a:solidFill>
                  <a:srgbClr val="C00000"/>
                </a:solidFill>
                <a:latin typeface="Intel Clear Light"/>
              </a:rPr>
              <a:t>LINK</a:t>
            </a:r>
            <a:r>
              <a:rPr lang="en-US" sz="1650">
                <a:latin typeface="Intel Clear Light"/>
              </a:rPr>
              <a:t>:</a:t>
            </a:r>
          </a:p>
          <a:p>
            <a:pPr rtl="0">
              <a:spcBef>
                <a:spcPts val="1067"/>
              </a:spcBef>
              <a:buClr>
                <a:schemeClr val="bg1">
                  <a:lumMod val="75000"/>
                </a:schemeClr>
              </a:buClr>
            </a:pPr>
            <a:r>
              <a:rPr kumimoji="0" lang="en-US" altLang="en-US" sz="1200" b="0" i="0" u="none" strike="noStrike" cap="none" normalizeH="0" baseline="0">
                <a:ln>
                  <a:noFill/>
                </a:ln>
                <a:solidFill>
                  <a:schemeClr val="tx1"/>
                </a:solidFill>
                <a:effectLst/>
                <a:latin typeface="Arial" panose="020B0604020202020204" pitchFamily="34" charset="0"/>
                <a:hlinkClick r:id="rId3"/>
              </a:rPr>
              <a:t>PTL_UH_RVP1_T3_PMR_STUFFING.xlsx</a:t>
            </a:r>
            <a:endParaRPr kumimoji="0" lang="en-US" altLang="en-US" sz="1200" b="0" i="0" u="none" strike="noStrike" cap="none" normalizeH="0" baseline="0">
              <a:ln>
                <a:noFill/>
              </a:ln>
              <a:solidFill>
                <a:schemeClr val="tx1"/>
              </a:solidFill>
              <a:effectLst/>
              <a:latin typeface="Arial" panose="020B0604020202020204" pitchFamily="34" charset="0"/>
            </a:endParaRPr>
          </a:p>
          <a:p>
            <a:pPr rtl="0">
              <a:spcBef>
                <a:spcPts val="1067"/>
              </a:spcBef>
              <a:buClr>
                <a:schemeClr val="bg1">
                  <a:lumMod val="75000"/>
                </a:schemeClr>
              </a:buClr>
            </a:pPr>
            <a:r>
              <a:rPr kumimoji="0" lang="de-DE" altLang="en-US" sz="1200" b="0" i="0" u="none" strike="noStrike" cap="none" normalizeH="0" baseline="0">
                <a:ln>
                  <a:noFill/>
                </a:ln>
                <a:solidFill>
                  <a:schemeClr val="tx1"/>
                </a:solidFill>
                <a:effectLst/>
                <a:latin typeface="Arial" panose="020B0604020202020204" pitchFamily="34" charset="0"/>
                <a:hlinkClick r:id="rId4"/>
              </a:rPr>
              <a:t>PTL_UH_RVP3_T4_PMR_STUFFING.xlsx</a:t>
            </a:r>
            <a:endParaRPr kumimoji="0" lang="de-DE" altLang="en-US" sz="1200" b="0" i="0" u="none" strike="noStrike" cap="none" normalizeH="0" baseline="0">
              <a:ln>
                <a:noFill/>
              </a:ln>
              <a:solidFill>
                <a:schemeClr val="tx1"/>
              </a:solidFill>
              <a:effectLst/>
              <a:latin typeface="Arial" panose="020B0604020202020204" pitchFamily="34" charset="0"/>
            </a:endParaRPr>
          </a:p>
          <a:p>
            <a:pPr rtl="0">
              <a:spcBef>
                <a:spcPts val="1067"/>
              </a:spcBef>
              <a:buClr>
                <a:schemeClr val="bg1">
                  <a:lumMod val="75000"/>
                </a:schemeClr>
              </a:buClr>
            </a:pPr>
            <a:r>
              <a:rPr kumimoji="0" lang="en-US" altLang="en-US" sz="1200" b="0" i="0" u="none" strike="noStrike" cap="none" normalizeH="0" baseline="0">
                <a:ln>
                  <a:noFill/>
                </a:ln>
                <a:solidFill>
                  <a:schemeClr val="tx1"/>
                </a:solidFill>
                <a:effectLst/>
                <a:latin typeface="Arial" panose="020B0604020202020204" pitchFamily="34" charset="0"/>
                <a:hlinkClick r:id="rId5"/>
              </a:rPr>
              <a:t>PTL_UH_RVP4_T3_DDR5_PMR_STUFFING.xlsx</a:t>
            </a:r>
            <a:endParaRPr kumimoji="0" lang="en-US" altLang="en-US" sz="1200" b="0" i="0" u="none" strike="noStrike" cap="none" normalizeH="0" baseline="0">
              <a:ln>
                <a:noFill/>
              </a:ln>
              <a:solidFill>
                <a:schemeClr val="tx1"/>
              </a:solidFill>
              <a:effectLst/>
              <a:latin typeface="Arial" panose="020B0604020202020204" pitchFamily="34" charset="0"/>
            </a:endParaRPr>
          </a:p>
          <a:p>
            <a:pPr rtl="0">
              <a:spcBef>
                <a:spcPts val="1067"/>
              </a:spcBef>
              <a:buClr>
                <a:schemeClr val="bg1">
                  <a:lumMod val="75000"/>
                </a:schemeClr>
              </a:buClr>
            </a:pPr>
            <a:endParaRPr kumimoji="0" lang="en-US" altLang="en-US" sz="1600" b="0" i="0" u="none" strike="noStrike" cap="none" normalizeH="0" baseline="0">
              <a:ln>
                <a:noFill/>
              </a:ln>
              <a:solidFill>
                <a:schemeClr val="tx1"/>
              </a:solidFill>
              <a:effectLst/>
              <a:latin typeface="Arial" panose="020B0604020202020204" pitchFamily="34" charset="0"/>
            </a:endParaRPr>
          </a:p>
          <a:p>
            <a:pPr rtl="0">
              <a:spcBef>
                <a:spcPts val="1067"/>
              </a:spcBef>
              <a:buClr>
                <a:schemeClr val="bg1">
                  <a:lumMod val="75000"/>
                </a:schemeClr>
              </a:buClr>
            </a:pPr>
            <a:endParaRPr kumimoji="0" lang="en-US" altLang="en-US" sz="1600" b="0" i="0" u="none" strike="noStrike" cap="none" normalizeH="0" baseline="0">
              <a:ln>
                <a:noFill/>
              </a:ln>
              <a:solidFill>
                <a:schemeClr val="tx1"/>
              </a:solidFill>
              <a:effectLst/>
              <a:latin typeface="Arial" panose="020B0604020202020204" pitchFamily="34" charset="0"/>
            </a:endParaRPr>
          </a:p>
          <a:p>
            <a:pPr>
              <a:spcBef>
                <a:spcPts val="1067"/>
              </a:spcBef>
              <a:buClr>
                <a:schemeClr val="bg1">
                  <a:lumMod val="75000"/>
                </a:schemeClr>
              </a:buClr>
            </a:pPr>
            <a:endParaRPr lang="en-US" sz="1650">
              <a:solidFill>
                <a:srgbClr val="FF0000"/>
              </a:solidFill>
              <a:latin typeface="Intel Clear Light"/>
            </a:endParaRPr>
          </a:p>
          <a:p>
            <a:pPr>
              <a:spcBef>
                <a:spcPts val="1067"/>
              </a:spcBef>
              <a:buClr>
                <a:schemeClr val="bg1">
                  <a:lumMod val="75000"/>
                </a:schemeClr>
              </a:buClr>
            </a:pPr>
            <a:endParaRPr lang="en-US" sz="1667"/>
          </a:p>
          <a:p>
            <a:pPr marL="380365" indent="-380365">
              <a:spcBef>
                <a:spcPts val="1067"/>
              </a:spcBef>
              <a:buClr>
                <a:schemeClr val="bg1">
                  <a:lumMod val="75000"/>
                </a:schemeClr>
              </a:buClr>
              <a:buFont typeface="Arial" panose="020B0604020202020204" pitchFamily="34" charset="0"/>
              <a:buChar char="•"/>
            </a:pPr>
            <a:endParaRPr lang="en-US" sz="1667"/>
          </a:p>
          <a:p>
            <a:pPr marL="380365" indent="-380365">
              <a:spcBef>
                <a:spcPts val="1067"/>
              </a:spcBef>
              <a:buClr>
                <a:schemeClr val="bg1">
                  <a:lumMod val="75000"/>
                </a:schemeClr>
              </a:buClr>
              <a:buFont typeface="Arial" panose="020B0604020202020204" pitchFamily="34" charset="0"/>
              <a:buChar char="•"/>
            </a:pPr>
            <a:endParaRPr lang="en-US" sz="1667"/>
          </a:p>
        </p:txBody>
      </p:sp>
      <p:pic>
        <p:nvPicPr>
          <p:cNvPr id="4" name="Picture 3">
            <a:extLst>
              <a:ext uri="{FF2B5EF4-FFF2-40B4-BE49-F238E27FC236}">
                <a16:creationId xmlns:a16="http://schemas.microsoft.com/office/drawing/2014/main" id="{A5972132-209E-B254-12FC-36F9EA88B359}"/>
              </a:ext>
            </a:extLst>
          </p:cNvPr>
          <p:cNvPicPr>
            <a:picLocks noChangeAspect="1"/>
          </p:cNvPicPr>
          <p:nvPr/>
        </p:nvPicPr>
        <p:blipFill>
          <a:blip r:embed="rId6"/>
          <a:stretch>
            <a:fillRect/>
          </a:stretch>
        </p:blipFill>
        <p:spPr>
          <a:xfrm>
            <a:off x="4138862" y="2169735"/>
            <a:ext cx="3495560" cy="1529714"/>
          </a:xfrm>
          <a:prstGeom prst="rect">
            <a:avLst/>
          </a:prstGeom>
        </p:spPr>
      </p:pic>
    </p:spTree>
    <p:extLst>
      <p:ext uri="{BB962C8B-B14F-4D97-AF65-F5344CB8AC3E}">
        <p14:creationId xmlns:p14="http://schemas.microsoft.com/office/powerpoint/2010/main" val="29244710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50376"/>
            <a:ext cx="10972800" cy="635377"/>
          </a:xfrm>
        </p:spPr>
        <p:txBody>
          <a:bodyPr vert="horz" lIns="0" tIns="0" rIns="0" bIns="0" rtlCol="0" anchor="ctr" anchorCtr="0">
            <a:noAutofit/>
          </a:bodyPr>
          <a:lstStyle/>
          <a:p>
            <a:r>
              <a:rPr lang="en-US" sz="3467" b="1"/>
              <a:t>PTL UH RVP – debug hooks</a:t>
            </a:r>
          </a:p>
        </p:txBody>
      </p:sp>
      <p:sp>
        <p:nvSpPr>
          <p:cNvPr id="5" name="Content Placeholder 5"/>
          <p:cNvSpPr>
            <a:spLocks noGrp="1"/>
          </p:cNvSpPr>
          <p:nvPr>
            <p:ph idx="4294967295"/>
          </p:nvPr>
        </p:nvSpPr>
        <p:spPr>
          <a:xfrm>
            <a:off x="607484" y="767812"/>
            <a:ext cx="11094890" cy="5401072"/>
          </a:xfrm>
          <a:prstGeom prst="rect">
            <a:avLst/>
          </a:prstGeom>
        </p:spPr>
        <p:txBody>
          <a:bodyPr vert="horz" lIns="0" tIns="0" rIns="0" bIns="0" rtlCol="0" anchor="t">
            <a:noAutofit/>
          </a:bodyPr>
          <a:lstStyle/>
          <a:p>
            <a:pPr marL="380990" indent="-380990">
              <a:spcBef>
                <a:spcPts val="1067"/>
              </a:spcBef>
              <a:buClr>
                <a:schemeClr val="bg1">
                  <a:lumMod val="75000"/>
                </a:schemeClr>
              </a:buClr>
              <a:buFont typeface="Wingdings" panose="05000000000000000000" pitchFamily="2" charset="2"/>
              <a:buChar char="q"/>
            </a:pPr>
            <a:r>
              <a:rPr lang="en-US" sz="1667"/>
              <a:t>PTL-UH design supports virtual battery implementation via Switch setting</a:t>
            </a:r>
            <a:endParaRPr lang="en-US">
              <a:ea typeface="+mn-lt"/>
              <a:cs typeface="+mn-lt"/>
            </a:endParaRPr>
          </a:p>
          <a:p>
            <a:pPr marL="380990" indent="-380990">
              <a:spcBef>
                <a:spcPts val="1067"/>
              </a:spcBef>
              <a:buClr>
                <a:srgbClr val="BFBFBF"/>
              </a:buClr>
              <a:buFont typeface="Wingdings" panose="05000000000000000000" pitchFamily="2" charset="2"/>
              <a:buChar char="q"/>
            </a:pPr>
            <a:r>
              <a:rPr lang="en-US" sz="1667"/>
              <a:t>DLVR TP Signals are routed to 2x7 header for monitoring.</a:t>
            </a:r>
          </a:p>
          <a:p>
            <a:pPr marL="380990" indent="-380990">
              <a:spcBef>
                <a:spcPts val="1067"/>
              </a:spcBef>
              <a:buClr>
                <a:schemeClr val="bg1">
                  <a:lumMod val="75000"/>
                </a:schemeClr>
              </a:buClr>
              <a:buFont typeface="Wingdings" panose="05000000000000000000" pitchFamily="2" charset="2"/>
              <a:buChar char="q"/>
            </a:pPr>
            <a:r>
              <a:rPr lang="en-US" sz="1667"/>
              <a:t>PTL-UH design supports coin-cell less design implementation through rework, default configuration is coin cell-based implementation.</a:t>
            </a:r>
          </a:p>
          <a:p>
            <a:pPr marL="380990" indent="-380990">
              <a:spcBef>
                <a:spcPts val="1067"/>
              </a:spcBef>
              <a:buClr>
                <a:schemeClr val="bg1">
                  <a:lumMod val="75000"/>
                </a:schemeClr>
              </a:buClr>
              <a:buChar char="q"/>
            </a:pPr>
            <a:endParaRPr lang="en-US" sz="1667"/>
          </a:p>
          <a:p>
            <a:pPr marL="380990" indent="-380990">
              <a:spcBef>
                <a:spcPts val="1067"/>
              </a:spcBef>
              <a:buClr>
                <a:schemeClr val="bg1">
                  <a:lumMod val="75000"/>
                </a:schemeClr>
              </a:buClr>
              <a:buFont typeface="Wingdings" panose="05000000000000000000" pitchFamily="2" charset="2"/>
              <a:buChar char="q"/>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p:txBody>
      </p:sp>
    </p:spTree>
    <p:extLst>
      <p:ext uri="{BB962C8B-B14F-4D97-AF65-F5344CB8AC3E}">
        <p14:creationId xmlns:p14="http://schemas.microsoft.com/office/powerpoint/2010/main" val="10812129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920" y="2809559"/>
            <a:ext cx="4927600" cy="1143000"/>
          </a:xfrm>
        </p:spPr>
        <p:txBody>
          <a:bodyPr/>
          <a:lstStyle/>
          <a:p>
            <a:r>
              <a:rPr lang="en-US" sz="4500" b="1"/>
              <a:t>Quick Start</a:t>
            </a:r>
          </a:p>
        </p:txBody>
      </p:sp>
      <p:sp>
        <p:nvSpPr>
          <p:cNvPr id="3" name="TextBox 2">
            <a:extLst>
              <a:ext uri="{FF2B5EF4-FFF2-40B4-BE49-F238E27FC236}">
                <a16:creationId xmlns:a16="http://schemas.microsoft.com/office/drawing/2014/main" id="{C1A57608-05B4-2FEA-75F1-F51A0D11E07D}"/>
              </a:ext>
            </a:extLst>
          </p:cNvPr>
          <p:cNvSpPr txBox="1"/>
          <p:nvPr/>
        </p:nvSpPr>
        <p:spPr>
          <a:xfrm>
            <a:off x="9070358" y="5857276"/>
            <a:ext cx="2555585" cy="4315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V, Manjunatha </a:t>
            </a:r>
          </a:p>
        </p:txBody>
      </p:sp>
    </p:spTree>
    <p:extLst>
      <p:ext uri="{BB962C8B-B14F-4D97-AF65-F5344CB8AC3E}">
        <p14:creationId xmlns:p14="http://schemas.microsoft.com/office/powerpoint/2010/main" val="31352169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48F14-94D3-486E-B5C6-5DDD4D47044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Quick Start</a:t>
            </a:r>
          </a:p>
        </p:txBody>
      </p:sp>
      <p:sp>
        <p:nvSpPr>
          <p:cNvPr id="6" name="Content Placeholder 2">
            <a:extLst>
              <a:ext uri="{FF2B5EF4-FFF2-40B4-BE49-F238E27FC236}">
                <a16:creationId xmlns:a16="http://schemas.microsoft.com/office/drawing/2014/main" id="{54DCAF9F-7E15-4D38-8C00-8D17A31DB909}"/>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2000" b="1">
                <a:solidFill>
                  <a:schemeClr val="tx1"/>
                </a:solidFill>
                <a:latin typeface="Intel Clear" panose="020B0604020203020204" pitchFamily="34" charset="0"/>
                <a:ea typeface="Intel Clear" panose="020B0604020203020204" pitchFamily="34" charset="0"/>
                <a:cs typeface="Intel Clear" panose="020B0604020203020204" pitchFamily="34" charset="0"/>
              </a:rPr>
              <a:t>Required Peripherals: </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MCP socket and MCP</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Heat sink assembly for MCP</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Memory DRAM IC’s or Module (SKU dependent)</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Mobile 19V AC Brick</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Keyboard, Mouse (USB)</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M.2 SSD</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External display (</a:t>
            </a:r>
            <a:r>
              <a:rPr lang="en-US" sz="16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e.g</a:t>
            </a: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 eDP Panel) </a:t>
            </a:r>
          </a:p>
          <a:p>
            <a:pPr marL="228589" indent="-228589" defTabSz="609570" hangingPunct="1">
              <a:buFont typeface="Arial" panose="020B0604020202020204" pitchFamily="34" charset="0"/>
              <a:buChar char="•"/>
            </a:pP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SF600 programmer for BIOS programming</a:t>
            </a:r>
          </a:p>
          <a:p>
            <a:pPr marL="228589" indent="-228589" defTabSz="609570" hangingPunct="1">
              <a:buFont typeface="Arial" panose="020B0604020202020204" pitchFamily="34" charset="0"/>
              <a:buChar char="•"/>
            </a:pPr>
            <a:r>
              <a:rPr lang="en-US" sz="1600" err="1">
                <a:solidFill>
                  <a:schemeClr val="tx1"/>
                </a:solidFill>
                <a:latin typeface="Intel Clear" panose="020B0604020203020204" pitchFamily="34" charset="0"/>
                <a:ea typeface="Intel Clear" panose="020B0604020203020204" pitchFamily="34" charset="0"/>
                <a:cs typeface="Intel Clear" panose="020B0604020203020204" pitchFamily="34" charset="0"/>
              </a:rPr>
              <a:t>uAB</a:t>
            </a:r>
            <a:r>
              <a:rPr lang="en-US" sz="1600">
                <a:solidFill>
                  <a:schemeClr val="tx1"/>
                </a:solidFill>
                <a:latin typeface="Intel Clear" panose="020B0604020203020204" pitchFamily="34" charset="0"/>
                <a:ea typeface="Intel Clear" panose="020B0604020203020204" pitchFamily="34" charset="0"/>
                <a:cs typeface="Intel Clear" panose="020B0604020203020204" pitchFamily="34" charset="0"/>
              </a:rPr>
              <a:t> cable for debug log</a:t>
            </a:r>
          </a:p>
        </p:txBody>
      </p:sp>
    </p:spTree>
    <p:extLst>
      <p:ext uri="{BB962C8B-B14F-4D97-AF65-F5344CB8AC3E}">
        <p14:creationId xmlns:p14="http://schemas.microsoft.com/office/powerpoint/2010/main" val="440448478"/>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437688-44F4-400E-A8E7-608D09B05E66}"/>
              </a:ext>
            </a:extLst>
          </p:cNvPr>
          <p:cNvSpPr txBox="1">
            <a:spLocks/>
          </p:cNvSpPr>
          <p:nvPr/>
        </p:nvSpPr>
        <p:spPr>
          <a:xfrm>
            <a:off x="391632" y="10154"/>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Board Bring up Steps</a:t>
            </a:r>
          </a:p>
        </p:txBody>
      </p:sp>
      <p:sp>
        <p:nvSpPr>
          <p:cNvPr id="6" name="Content Placeholder 2">
            <a:extLst>
              <a:ext uri="{FF2B5EF4-FFF2-40B4-BE49-F238E27FC236}">
                <a16:creationId xmlns:a16="http://schemas.microsoft.com/office/drawing/2014/main" id="{46340927-7155-4157-BD95-75939CB9AD87}"/>
              </a:ext>
            </a:extLst>
          </p:cNvPr>
          <p:cNvSpPr txBox="1">
            <a:spLocks/>
          </p:cNvSpPr>
          <p:nvPr/>
        </p:nvSpPr>
        <p:spPr>
          <a:xfrm>
            <a:off x="500616" y="712448"/>
            <a:ext cx="11010900" cy="5505472"/>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1600">
                <a:latin typeface="Intel Clear"/>
                <a:ea typeface="Intel Clear" panose="020B0604020203020204" pitchFamily="34" charset="0"/>
                <a:cs typeface="Intel Clear" panose="020B0604020203020204" pitchFamily="34" charset="0"/>
              </a:rPr>
              <a:t>Make sure all peripheral’s mention in previous foil is available before starting board bring up. Considered LP5x T3 board reference designators are used in below steps provided.</a:t>
            </a:r>
          </a:p>
          <a:p>
            <a:pPr marL="0" indent="0" defTabSz="609570" hangingPunct="1">
              <a:buNone/>
            </a:pPr>
            <a:r>
              <a:rPr lang="en-US" sz="1600" b="1">
                <a:latin typeface="Intel Clear"/>
                <a:ea typeface="Intel Clear" panose="020B0604020203020204" pitchFamily="34" charset="0"/>
                <a:cs typeface="Intel Clear" panose="020B0604020203020204" pitchFamily="34" charset="0"/>
              </a:rPr>
              <a:t>Step 0: </a:t>
            </a:r>
            <a:endParaRPr lang="en-US" sz="1600" b="1">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Please go to the PTL RVP Rework tracker to know all applicable rework by searching based on RVP Work Order (WO).</a:t>
            </a: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Rework Portal Link : (</a:t>
            </a:r>
            <a:r>
              <a:rPr lang="en-US" sz="1800">
                <a:latin typeface="Arial"/>
                <a:ea typeface="Intel Clear" panose="020B0604020203020204" pitchFamily="34" charset="0"/>
                <a:cs typeface="Arial"/>
                <a:hlinkClick r:id="rId3"/>
              </a:rPr>
              <a:t>https://intellabs.service-now.com/rework</a:t>
            </a:r>
            <a:r>
              <a:rPr lang="en-US" sz="1600">
                <a:latin typeface="Intel Clear"/>
                <a:ea typeface="Intel Clear" panose="020B0604020203020204" pitchFamily="34" charset="0"/>
                <a:cs typeface="Intel Clear" panose="020B0604020203020204" pitchFamily="34" charset="0"/>
              </a:rPr>
              <a:t>)</a:t>
            </a:r>
          </a:p>
          <a:p>
            <a:pPr marL="0" indent="0" defTabSz="609570" hangingPunct="1">
              <a:buNone/>
            </a:pPr>
            <a:r>
              <a:rPr lang="en-US" sz="1600" b="1">
                <a:latin typeface="Intel Clear"/>
                <a:ea typeface="Intel Clear" panose="020B0604020203020204" pitchFamily="34" charset="0"/>
                <a:cs typeface="Intel Clear" panose="020B0604020203020204" pitchFamily="34" charset="0"/>
              </a:rPr>
              <a:t>Step 1: </a:t>
            </a:r>
            <a:endParaRPr lang="en-US" sz="1600" b="1">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Place the processor (RefDes:U4E1) with socket and the hardware assembly (make sure to align the chip to the pin 1 marking).</a:t>
            </a:r>
          </a:p>
          <a:p>
            <a:pPr marL="0" indent="0" defTabSz="609570" hangingPunct="1">
              <a:buNone/>
            </a:pPr>
            <a:r>
              <a:rPr lang="en-US" sz="1600" b="1">
                <a:latin typeface="Intel Clear"/>
                <a:ea typeface="Intel Clear" panose="020B0604020203020204" pitchFamily="34" charset="0"/>
                <a:cs typeface="Intel Clear" panose="020B0604020203020204" pitchFamily="34" charset="0"/>
              </a:rPr>
              <a:t>Step 2: </a:t>
            </a:r>
            <a:endParaRPr lang="en-US" sz="1600" b="1">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Assemble the </a:t>
            </a:r>
            <a:r>
              <a:rPr lang="en-US" sz="1600">
                <a:latin typeface="Intel Clear"/>
                <a:ea typeface="Intel Clear" panose="020B0604020203020204" pitchFamily="34" charset="0"/>
                <a:cs typeface="Intel Clear" panose="020B0604020203020204" pitchFamily="34" charset="0"/>
                <a:hlinkClick r:id="rId4" action="ppaction://hlinksldjump"/>
              </a:rPr>
              <a:t>LP5x memory </a:t>
            </a:r>
            <a:r>
              <a:rPr lang="en-US" sz="1600">
                <a:latin typeface="Intel Clear"/>
                <a:ea typeface="Intel Clear" panose="020B0604020203020204" pitchFamily="34" charset="0"/>
                <a:cs typeface="Intel Clear" panose="020B0604020203020204" pitchFamily="34" charset="0"/>
              </a:rPr>
              <a:t>or DDR5 SODIMM or </a:t>
            </a:r>
            <a:r>
              <a:rPr lang="en-US" sz="1600">
                <a:latin typeface="Intel Clear"/>
                <a:ea typeface="Intel Clear" panose="020B0604020203020204" pitchFamily="34" charset="0"/>
                <a:cs typeface="Intel Clear" panose="020B0604020203020204" pitchFamily="34" charset="0"/>
                <a:hlinkClick r:id="rId5"/>
              </a:rPr>
              <a:t>LPCAMM Module </a:t>
            </a:r>
            <a:r>
              <a:rPr lang="en-US" sz="1600">
                <a:latin typeface="Intel Clear"/>
                <a:ea typeface="Intel Clear" panose="020B0604020203020204" pitchFamily="34" charset="0"/>
                <a:cs typeface="Intel Clear" panose="020B0604020203020204" pitchFamily="34" charset="0"/>
              </a:rPr>
              <a:t>based on the RVP SKU.</a:t>
            </a:r>
          </a:p>
          <a:p>
            <a:pPr marL="0" indent="0" defTabSz="609570" hangingPunct="1">
              <a:buNone/>
            </a:pPr>
            <a:r>
              <a:rPr lang="en-US" sz="1600" b="1">
                <a:latin typeface="Intel Clear"/>
                <a:ea typeface="Intel Clear" panose="020B0604020203020204" pitchFamily="34" charset="0"/>
                <a:cs typeface="Intel Clear" panose="020B0604020203020204" pitchFamily="34" charset="0"/>
              </a:rPr>
              <a:t>Step 3: </a:t>
            </a:r>
            <a:endParaRPr lang="en-US" sz="1600" b="1">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Verify presence of RTC coin cell in Battery Holder (RefDes:XJ2B2).</a:t>
            </a:r>
          </a:p>
          <a:p>
            <a:pPr marL="0" indent="0" defTabSz="609570" hangingPunct="1">
              <a:buNone/>
            </a:pPr>
            <a:r>
              <a:rPr lang="en-US" sz="1600" b="1">
                <a:latin typeface="Intel Clear"/>
                <a:ea typeface="Intel Clear" panose="020B0604020203020204" pitchFamily="34" charset="0"/>
                <a:cs typeface="Intel Clear" panose="020B0604020203020204" pitchFamily="34" charset="0"/>
              </a:rPr>
              <a:t>Step 4: </a:t>
            </a:r>
            <a:endParaRPr lang="en-US" sz="1600" b="1">
              <a:latin typeface="Intel Clear" panose="020B0604020203020204" pitchFamily="34" charset="0"/>
              <a:ea typeface="Intel Clear" panose="020B0604020203020204" pitchFamily="34" charset="0"/>
              <a:cs typeface="Intel Clear" panose="020B0604020203020204" pitchFamily="34" charset="0"/>
            </a:endParaRPr>
          </a:p>
          <a:p>
            <a:pPr marL="227965" indent="-227965" defTabSz="609570" hangingPunct="1">
              <a:buFont typeface="Arial" panose="020B0604020202020204" pitchFamily="34" charset="0"/>
              <a:buChar char="•"/>
            </a:pPr>
            <a:r>
              <a:rPr lang="en-US" sz="1600">
                <a:latin typeface="Intel Clear"/>
                <a:ea typeface="Intel Clear" panose="020B0604020203020204" pitchFamily="34" charset="0"/>
                <a:cs typeface="Intel Clear" panose="020B0604020203020204" pitchFamily="34" charset="0"/>
              </a:rPr>
              <a:t>Insert SSD – PCIe based SSD in M.2 socket 3 (</a:t>
            </a:r>
            <a:r>
              <a:rPr lang="en-US" sz="1600" err="1">
                <a:latin typeface="Intel Clear"/>
                <a:ea typeface="Intel Clear" panose="020B0604020203020204" pitchFamily="34" charset="0"/>
                <a:cs typeface="Intel Clear" panose="020B0604020203020204" pitchFamily="34" charset="0"/>
              </a:rPr>
              <a:t>RefDes</a:t>
            </a:r>
            <a:r>
              <a:rPr lang="en-US" sz="1600">
                <a:latin typeface="Intel Clear"/>
                <a:ea typeface="Intel Clear" panose="020B0604020203020204" pitchFamily="34" charset="0"/>
                <a:cs typeface="Intel Clear" panose="020B0604020203020204" pitchFamily="34" charset="0"/>
              </a:rPr>
              <a:t>: J8E1 [M.2 SSD Gen4 - # 1] or J8P2 [M.2 SSD Gen5 - # 2 ]).</a:t>
            </a:r>
          </a:p>
          <a:p>
            <a:pPr marL="227965" indent="-227965" defTabSz="609570" hangingPunct="1">
              <a:buFont typeface="Arial" panose="020B0604020202020204" pitchFamily="34" charset="0"/>
              <a:buChar char="•"/>
            </a:pPr>
            <a:endParaRPr lang="en-US" sz="1600">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88072062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437688-44F4-400E-A8E7-608D09B05E66}"/>
              </a:ext>
            </a:extLst>
          </p:cNvPr>
          <p:cNvSpPr txBox="1">
            <a:spLocks/>
          </p:cNvSpPr>
          <p:nvPr/>
        </p:nvSpPr>
        <p:spPr>
          <a:xfrm>
            <a:off x="353402" y="0"/>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Board Bring up Steps</a:t>
            </a:r>
          </a:p>
        </p:txBody>
      </p:sp>
      <p:sp>
        <p:nvSpPr>
          <p:cNvPr id="6" name="Content Placeholder 2">
            <a:extLst>
              <a:ext uri="{FF2B5EF4-FFF2-40B4-BE49-F238E27FC236}">
                <a16:creationId xmlns:a16="http://schemas.microsoft.com/office/drawing/2014/main" id="{46340927-7155-4157-BD95-75939CB9AD87}"/>
              </a:ext>
            </a:extLst>
          </p:cNvPr>
          <p:cNvSpPr txBox="1">
            <a:spLocks/>
          </p:cNvSpPr>
          <p:nvPr/>
        </p:nvSpPr>
        <p:spPr>
          <a:xfrm>
            <a:off x="571370" y="749529"/>
            <a:ext cx="11010900" cy="5090203"/>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1600" b="1">
                <a:latin typeface="Intel Clear" panose="020B0604020203020204" pitchFamily="34" charset="0"/>
                <a:ea typeface="Intel Clear" panose="020B0604020203020204" pitchFamily="34" charset="0"/>
                <a:cs typeface="Intel Clear" panose="020B0604020203020204" pitchFamily="34" charset="0"/>
              </a:rPr>
              <a:t>Step 5: </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Connect eDP display (</a:t>
            </a:r>
            <a:r>
              <a:rPr lang="en-US" sz="1600" err="1">
                <a:latin typeface="Intel Clear" panose="020B0604020203020204" pitchFamily="34" charset="0"/>
                <a:ea typeface="Intel Clear" panose="020B0604020203020204" pitchFamily="34" charset="0"/>
                <a:cs typeface="Intel Clear" panose="020B0604020203020204" pitchFamily="34" charset="0"/>
              </a:rPr>
              <a:t>RefDes</a:t>
            </a:r>
            <a:r>
              <a:rPr lang="en-US" sz="1600">
                <a:latin typeface="Intel Clear" panose="020B0604020203020204" pitchFamily="34" charset="0"/>
                <a:ea typeface="Intel Clear" panose="020B0604020203020204" pitchFamily="34" charset="0"/>
                <a:cs typeface="Intel Clear" panose="020B0604020203020204" pitchFamily="34" charset="0"/>
              </a:rPr>
              <a:t>: J5A1)). If initial silicon does not support graphics, then use PCIe slot connector(</a:t>
            </a:r>
            <a:r>
              <a:rPr lang="en-US" sz="1600" err="1">
                <a:latin typeface="Intel Clear" panose="020B0604020203020204" pitchFamily="34" charset="0"/>
                <a:ea typeface="Intel Clear" panose="020B0604020203020204" pitchFamily="34" charset="0"/>
                <a:cs typeface="Intel Clear" panose="020B0604020203020204" pitchFamily="34" charset="0"/>
              </a:rPr>
              <a:t>RefDes</a:t>
            </a:r>
            <a:r>
              <a:rPr lang="en-US" sz="1600">
                <a:latin typeface="Intel Clear" panose="020B0604020203020204" pitchFamily="34" charset="0"/>
                <a:ea typeface="Intel Clear" panose="020B0604020203020204" pitchFamily="34" charset="0"/>
                <a:cs typeface="Intel Clear" panose="020B0604020203020204" pitchFamily="34" charset="0"/>
              </a:rPr>
              <a:t>: J6C1) with the help of external graphics card.</a:t>
            </a:r>
          </a:p>
          <a:p>
            <a:pPr marL="0" indent="0" defTabSz="609570" hangingPunct="1">
              <a:buNone/>
            </a:pPr>
            <a:r>
              <a:rPr lang="en-US" sz="1600" b="1">
                <a:latin typeface="Intel Clear" panose="020B0604020203020204" pitchFamily="34" charset="0"/>
                <a:ea typeface="Intel Clear" panose="020B0604020203020204" pitchFamily="34" charset="0"/>
                <a:cs typeface="Intel Clear" panose="020B0604020203020204" pitchFamily="34" charset="0"/>
              </a:rPr>
              <a:t>Step 6: </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Connect a USB keyboard and mouse on default USB ports (</a:t>
            </a:r>
            <a:r>
              <a:rPr lang="en-US" sz="1600" err="1">
                <a:latin typeface="Intel Clear" panose="020B0604020203020204" pitchFamily="34" charset="0"/>
                <a:ea typeface="Intel Clear" panose="020B0604020203020204" pitchFamily="34" charset="0"/>
                <a:cs typeface="Intel Clear" panose="020B0604020203020204" pitchFamily="34" charset="0"/>
              </a:rPr>
              <a:t>RefDes</a:t>
            </a:r>
            <a:r>
              <a:rPr lang="en-US" sz="1600">
                <a:latin typeface="Intel Clear" panose="020B0604020203020204" pitchFamily="34" charset="0"/>
                <a:ea typeface="Intel Clear" panose="020B0604020203020204" pitchFamily="34" charset="0"/>
                <a:cs typeface="Intel Clear" panose="020B0604020203020204" pitchFamily="34" charset="0"/>
              </a:rPr>
              <a:t>: J1E1 &amp; J1G1).</a:t>
            </a:r>
          </a:p>
          <a:p>
            <a:pPr marL="0" indent="0" defTabSz="609570" hangingPunct="1">
              <a:buNone/>
            </a:pPr>
            <a:r>
              <a:rPr lang="en-US" sz="1600" b="1">
                <a:latin typeface="Intel Clear" panose="020B0604020203020204" pitchFamily="34" charset="0"/>
                <a:ea typeface="Intel Clear" panose="020B0604020203020204" pitchFamily="34" charset="0"/>
                <a:cs typeface="Intel Clear" panose="020B0604020203020204" pitchFamily="34" charset="0"/>
              </a:rPr>
              <a:t>Step 7:</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Insert </a:t>
            </a:r>
            <a:r>
              <a:rPr lang="en-US" sz="1600" err="1">
                <a:latin typeface="Intel Clear" panose="020B0604020203020204" pitchFamily="34" charset="0"/>
                <a:ea typeface="Intel Clear" panose="020B0604020203020204" pitchFamily="34" charset="0"/>
                <a:cs typeface="Intel Clear" panose="020B0604020203020204" pitchFamily="34" charset="0"/>
              </a:rPr>
              <a:t>DediProg</a:t>
            </a: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err="1">
                <a:latin typeface="Intel Clear" panose="020B0604020203020204" pitchFamily="34" charset="0"/>
                <a:ea typeface="Intel Clear" panose="020B0604020203020204" pitchFamily="34" charset="0"/>
                <a:cs typeface="Intel Clear" panose="020B0604020203020204" pitchFamily="34" charset="0"/>
              </a:rPr>
              <a:t>RefDes</a:t>
            </a:r>
            <a:r>
              <a:rPr lang="en-US" sz="1600">
                <a:latin typeface="Intel Clear" panose="020B0604020203020204" pitchFamily="34" charset="0"/>
                <a:ea typeface="Intel Clear" panose="020B0604020203020204" pitchFamily="34" charset="0"/>
                <a:cs typeface="Intel Clear" panose="020B0604020203020204" pitchFamily="34" charset="0"/>
              </a:rPr>
              <a:t>: J1H1) and follow steps to flash IFWI image (EC+BIOS merged image).</a:t>
            </a:r>
          </a:p>
          <a:p>
            <a:pPr marL="0" indent="0" defTabSz="609570" hangingPunct="1">
              <a:buNone/>
            </a:pPr>
            <a:r>
              <a:rPr lang="en-US" sz="1600" b="1">
                <a:latin typeface="Intel Clear" panose="020B0604020203020204" pitchFamily="34" charset="0"/>
                <a:ea typeface="Intel Clear" panose="020B0604020203020204" pitchFamily="34" charset="0"/>
                <a:cs typeface="Intel Clear" panose="020B0604020203020204" pitchFamily="34" charset="0"/>
              </a:rPr>
              <a:t>Step 8:</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Connect the AC brick ((</a:t>
            </a:r>
            <a:r>
              <a:rPr lang="en-US" sz="1600" err="1">
                <a:latin typeface="Intel Clear" panose="020B0604020203020204" pitchFamily="34" charset="0"/>
                <a:ea typeface="Intel Clear" panose="020B0604020203020204" pitchFamily="34" charset="0"/>
                <a:cs typeface="Intel Clear" panose="020B0604020203020204" pitchFamily="34" charset="0"/>
              </a:rPr>
              <a:t>RefDes</a:t>
            </a:r>
            <a:r>
              <a:rPr lang="en-US" sz="1600">
                <a:latin typeface="Intel Clear" panose="020B0604020203020204" pitchFamily="34" charset="0"/>
                <a:ea typeface="Intel Clear" panose="020B0604020203020204" pitchFamily="34" charset="0"/>
                <a:cs typeface="Intel Clear" panose="020B0604020203020204" pitchFamily="34" charset="0"/>
              </a:rPr>
              <a:t>: J2A1) or battery pack or Type C adapter (Along with PD AIC) to provide power to board.</a:t>
            </a:r>
          </a:p>
          <a:p>
            <a:pPr marL="0" indent="0" defTabSz="609570" hangingPunct="1">
              <a:buNone/>
            </a:pPr>
            <a:r>
              <a:rPr lang="en-US" sz="1600" b="1">
                <a:latin typeface="Intel Clear" panose="020B0604020203020204" pitchFamily="34" charset="0"/>
                <a:ea typeface="Intel Clear" panose="020B0604020203020204" pitchFamily="34" charset="0"/>
                <a:cs typeface="Intel Clear" panose="020B0604020203020204" pitchFamily="34" charset="0"/>
              </a:rPr>
              <a:t>Step 9:</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As the system boots, press F2 to enter the BIOS setup screen.</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Check time, date, and configuration settings. The default settings should be sufficient for most users with the exception of Intel Speed Step Technology. This feature is disabled by default and can be enabled in setup.</a:t>
            </a:r>
          </a:p>
          <a:p>
            <a:pPr marL="228589" indent="-228589" defTabSz="609570" hangingPunct="1">
              <a:buFont typeface="Arial" panose="020B0604020202020204" pitchFamily="34" charset="0"/>
              <a:buChar char="•"/>
            </a:pPr>
            <a:r>
              <a:rPr lang="en-US" sz="1600">
                <a:latin typeface="Intel Clear" panose="020B0604020203020204" pitchFamily="34" charset="0"/>
                <a:ea typeface="Intel Clear" panose="020B0604020203020204" pitchFamily="34" charset="0"/>
                <a:cs typeface="Intel Clear" panose="020B0604020203020204" pitchFamily="34" charset="0"/>
              </a:rPr>
              <a:t>Save and exit the BIOS setup. The system boots and is ready for use.</a:t>
            </a:r>
          </a:p>
          <a:p>
            <a:pPr marL="228589" indent="-228589" defTabSz="609570" hangingPunct="1">
              <a:buFont typeface="Arial" panose="020B0604020202020204" pitchFamily="34" charset="0"/>
              <a:buChar char="•"/>
            </a:pPr>
            <a:endParaRPr lang="en-US" sz="1600">
              <a:latin typeface="Intel Clear" panose="020B0604020203020204" pitchFamily="34" charset="0"/>
              <a:ea typeface="Intel Clear" panose="020B0604020203020204" pitchFamily="34" charset="0"/>
              <a:cs typeface="Intel Clear" panose="020B0604020203020204" pitchFamily="34" charset="0"/>
            </a:endParaRPr>
          </a:p>
          <a:p>
            <a:pPr marL="228589" indent="-228589" defTabSz="609570" hangingPunct="1">
              <a:buFont typeface="Arial" panose="020B0604020202020204" pitchFamily="34" charset="0"/>
              <a:buChar char="•"/>
            </a:pPr>
            <a:endParaRPr lang="en-US" sz="1600">
              <a:latin typeface="Intel Clear" panose="020B0604020203020204" pitchFamily="34" charset="0"/>
              <a:ea typeface="Intel Clear" panose="020B0604020203020204" pitchFamily="34" charset="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spTree>
    <p:extLst>
      <p:ext uri="{BB962C8B-B14F-4D97-AF65-F5344CB8AC3E}">
        <p14:creationId xmlns:p14="http://schemas.microsoft.com/office/powerpoint/2010/main" val="249959933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Board Layout</a:t>
            </a:r>
          </a:p>
        </p:txBody>
      </p:sp>
      <p:sp>
        <p:nvSpPr>
          <p:cNvPr id="3" name="TextBox 2">
            <a:extLst>
              <a:ext uri="{FF2B5EF4-FFF2-40B4-BE49-F238E27FC236}">
                <a16:creationId xmlns:a16="http://schemas.microsoft.com/office/drawing/2014/main" id="{37EA57D0-4EEB-CE6E-5E1F-F75A4621B2A8}"/>
              </a:ext>
            </a:extLst>
          </p:cNvPr>
          <p:cNvSpPr txBox="1"/>
          <p:nvPr/>
        </p:nvSpPr>
        <p:spPr>
          <a:xfrm>
            <a:off x="7646954" y="5240020"/>
            <a:ext cx="4062965"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2438338">
              <a:lnSpc>
                <a:spcPct val="100000"/>
              </a:lnSpc>
              <a:spcBef>
                <a:spcPts val="0"/>
              </a:spcBef>
            </a:pPr>
            <a:r>
              <a:rPr lang="en-US">
                <a:solidFill>
                  <a:schemeClr val="tx2"/>
                </a:solidFill>
              </a:rPr>
              <a:t>Rao, </a:t>
            </a:r>
            <a:r>
              <a:rPr kumimoji="0" lang="en-US" b="0" i="0" u="none" strike="noStrike" cap="none" spc="0" normalizeH="0" baseline="0">
                <a:ln>
                  <a:noFill/>
                </a:ln>
                <a:solidFill>
                  <a:schemeClr val="tx2"/>
                </a:solidFill>
                <a:effectLst/>
                <a:uFillTx/>
                <a:latin typeface="+mn-lt"/>
                <a:ea typeface="+mn-ea"/>
                <a:cs typeface="+mn-cs"/>
                <a:sym typeface="Helvetica Neue"/>
              </a:rPr>
              <a:t>Archana</a:t>
            </a:r>
          </a:p>
          <a:p>
            <a:pPr defTabSz="2438338">
              <a:lnSpc>
                <a:spcPct val="100000"/>
              </a:lnSpc>
              <a:spcBef>
                <a:spcPts val="0"/>
              </a:spcBef>
            </a:pPr>
            <a:r>
              <a:rPr lang="fr-FR">
                <a:solidFill>
                  <a:schemeClr val="tx2"/>
                </a:solidFill>
              </a:rPr>
              <a:t>Dixit, Mayank</a:t>
            </a:r>
          </a:p>
          <a:p>
            <a:pPr defTabSz="2438338">
              <a:lnSpc>
                <a:spcPct val="100000"/>
              </a:lnSpc>
              <a:spcBef>
                <a:spcPts val="0"/>
              </a:spcBef>
            </a:pPr>
            <a:r>
              <a:rPr lang="en-US">
                <a:solidFill>
                  <a:schemeClr val="tx2"/>
                </a:solidFill>
              </a:rPr>
              <a:t>Ismail Sherif, Khader Shareef</a:t>
            </a:r>
          </a:p>
          <a:p>
            <a:pPr defTabSz="2438338">
              <a:lnSpc>
                <a:spcPct val="100000"/>
              </a:lnSpc>
              <a:spcBef>
                <a:spcPts val="0"/>
              </a:spcBef>
            </a:pPr>
            <a:endParaRPr lang="en-US" sz="2400">
              <a:solidFill>
                <a:schemeClr val="bg2"/>
              </a:solidFill>
              <a:cs typeface="Intel Clear" panose="020B0604020203020204" pitchFamily="34" charset="0"/>
            </a:endParaRPr>
          </a:p>
          <a:p>
            <a:pPr defTabSz="2438338">
              <a:lnSpc>
                <a:spcPct val="100000"/>
              </a:lnSpc>
              <a:spcBef>
                <a:spcPts val="0"/>
              </a:spcBef>
            </a:pPr>
            <a:endParaRPr lang="en-US"/>
          </a:p>
          <a:p>
            <a:pPr marL="0" marR="0" indent="0" algn="l" defTabSz="2438338" rtl="0" fontAlgn="auto" latinLnBrk="0" hangingPunct="0">
              <a:lnSpc>
                <a:spcPct val="100000"/>
              </a:lnSpc>
              <a:spcBef>
                <a:spcPts val="0"/>
              </a:spcBef>
              <a:spcAft>
                <a:spcPts val="0"/>
              </a:spcAft>
              <a:buClrTx/>
              <a:buSzTx/>
              <a:buFontTx/>
              <a:buNone/>
              <a:tabLst/>
            </a:pPr>
            <a:endParaRPr lang="en-US">
              <a:solidFill>
                <a:schemeClr val="tx2"/>
              </a:solidFill>
            </a:endParaRPr>
          </a:p>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30098515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0431CD-4D84-4D30-A530-71285A532EEF}"/>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SF600 programming</a:t>
            </a:r>
          </a:p>
        </p:txBody>
      </p:sp>
      <p:sp>
        <p:nvSpPr>
          <p:cNvPr id="6" name="Content Placeholder 2">
            <a:extLst>
              <a:ext uri="{FF2B5EF4-FFF2-40B4-BE49-F238E27FC236}">
                <a16:creationId xmlns:a16="http://schemas.microsoft.com/office/drawing/2014/main" id="{8E863BCB-E7B1-4EC1-A984-8EE7192EEBC7}"/>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Can be programmed in Single I/O mode as well as quad mode for more speed.</a:t>
            </a:r>
          </a:p>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Connect DediProg SF600 to header at RefDes: J1H1 on PTL-UH LP5x T3 RVP board</a:t>
            </a:r>
          </a:p>
          <a:p>
            <a:pPr marL="457200" indent="-457200" defTabSz="609570" hangingPunct="1">
              <a:buFont typeface="+mj-lt"/>
              <a:buAutoNum type="arabicPeriod"/>
            </a:pPr>
            <a:r>
              <a:rPr lang="en-US" sz="1600" b="1">
                <a:latin typeface="Intel Clear" panose="020B0604020203020204" pitchFamily="34" charset="0"/>
                <a:ea typeface="Intel Clear" panose="020B0604020203020204" pitchFamily="34" charset="0"/>
                <a:cs typeface="Intel Clear" panose="020B0604020203020204" pitchFamily="34" charset="0"/>
              </a:rPr>
              <a:t>SET IO MODE: </a:t>
            </a:r>
            <a:r>
              <a:rPr lang="en-US" sz="1600">
                <a:latin typeface="Intel Clear" panose="020B0604020203020204" pitchFamily="34" charset="0"/>
                <a:ea typeface="Intel Clear" panose="020B0604020203020204" pitchFamily="34" charset="0"/>
                <a:cs typeface="Intel Clear" panose="020B0604020203020204" pitchFamily="34" charset="0"/>
              </a:rPr>
              <a:t>Launch the DediProg tool and confirm the settings from config → miscellaneous settings → Single IO option → Enable single IO. Default is single I/O</a:t>
            </a:r>
          </a:p>
          <a:p>
            <a:pPr marL="457200" indent="-457200" defTabSz="609570" hangingPunct="1">
              <a:buFont typeface="+mj-lt"/>
              <a:buAutoNum type="arabicPeriod"/>
            </a:pPr>
            <a:r>
              <a:rPr lang="en-US" sz="1600" b="1">
                <a:latin typeface="Intel Clear" panose="020B0604020203020204" pitchFamily="34" charset="0"/>
                <a:ea typeface="Intel Clear" panose="020B0604020203020204" pitchFamily="34" charset="0"/>
                <a:cs typeface="Intel Clear" panose="020B0604020203020204" pitchFamily="34" charset="0"/>
              </a:rPr>
              <a:t>SET FREQUENCY: </a:t>
            </a:r>
            <a:r>
              <a:rPr lang="en-US" sz="1600">
                <a:latin typeface="Intel Clear" panose="020B0604020203020204" pitchFamily="34" charset="0"/>
                <a:ea typeface="Intel Clear" panose="020B0604020203020204" pitchFamily="34" charset="0"/>
                <a:cs typeface="Intel Clear" panose="020B0604020203020204" pitchFamily="34" charset="0"/>
              </a:rPr>
              <a:t>Launch the DediProg tool and confirm the settings from config → miscellaneous settings → Select Clock</a:t>
            </a:r>
            <a:r>
              <a:rPr lang="en-US" sz="1600">
                <a:latin typeface="Intel Clear" panose="020B0604020203020204" pitchFamily="34" charset="0"/>
                <a:ea typeface="Intel Clear" panose="020B0604020203020204" pitchFamily="34" charset="0"/>
                <a:cs typeface="Intel Clear" panose="020B0604020203020204" pitchFamily="34" charset="0"/>
                <a:sym typeface="Wingdings" panose="05000000000000000000" pitchFamily="2" charset="2"/>
              </a:rPr>
              <a:t> </a:t>
            </a:r>
            <a:r>
              <a:rPr lang="en-US" sz="1600">
                <a:latin typeface="Intel Clear" panose="020B0604020203020204" pitchFamily="34" charset="0"/>
                <a:ea typeface="Intel Clear" panose="020B0604020203020204" pitchFamily="34" charset="0"/>
                <a:cs typeface="Intel Clear" panose="020B0604020203020204" pitchFamily="34" charset="0"/>
              </a:rPr>
              <a:t>→  12MHz. </a:t>
            </a:r>
            <a:r>
              <a:rPr lang="en-US" sz="1600" b="1">
                <a:highlight>
                  <a:srgbClr val="FFFF00"/>
                </a:highlight>
                <a:latin typeface="Intel Clear" panose="020B0604020203020204" pitchFamily="34" charset="0"/>
                <a:ea typeface="Intel Clear" panose="020B0604020203020204" pitchFamily="34" charset="0"/>
                <a:cs typeface="Intel Clear" panose="020B0604020203020204" pitchFamily="34" charset="0"/>
              </a:rPr>
              <a:t>Ideal frequency for RVP programming is 12MHz.</a:t>
            </a:r>
          </a:p>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DediProg tool version details “SF7.4.20.12”.</a:t>
            </a:r>
          </a:p>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Tool Link : </a:t>
            </a:r>
          </a:p>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For PTL, no separate images for BIOS &amp; EC. It will be a single merged IFWI image.</a:t>
            </a:r>
          </a:p>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Go to “file” and select the .bin file.</a:t>
            </a:r>
          </a:p>
          <a:p>
            <a:pPr marL="457200" indent="-457200" defTabSz="609570" hangingPunct="1">
              <a:buFont typeface="+mj-lt"/>
              <a:buAutoNum type="arabicPeriod"/>
            </a:pPr>
            <a:r>
              <a:rPr lang="en-US" sz="1600">
                <a:latin typeface="Intel Clear" panose="020B0604020203020204" pitchFamily="34" charset="0"/>
                <a:ea typeface="Intel Clear" panose="020B0604020203020204" pitchFamily="34" charset="0"/>
                <a:cs typeface="Intel Clear" panose="020B0604020203020204" pitchFamily="34" charset="0"/>
              </a:rPr>
              <a:t>Execute the batch operation to erase and program the chip.</a:t>
            </a:r>
          </a:p>
        </p:txBody>
      </p:sp>
      <p:sp>
        <p:nvSpPr>
          <p:cNvPr id="2" name="Rectangle 1">
            <a:extLst>
              <a:ext uri="{FF2B5EF4-FFF2-40B4-BE49-F238E27FC236}">
                <a16:creationId xmlns:a16="http://schemas.microsoft.com/office/drawing/2014/main" id="{B79C171C-9DC8-CBB3-9CB9-A566952E90B2}"/>
              </a:ext>
            </a:extLst>
          </p:cNvPr>
          <p:cNvSpPr>
            <a:spLocks noChangeArrowheads="1"/>
          </p:cNvSpPr>
          <p:nvPr/>
        </p:nvSpPr>
        <p:spPr bwMode="auto">
          <a:xfrm>
            <a:off x="2035136" y="37449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3"/>
              </a:rPr>
              <a:t>DEDIPROG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3648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97076" y="1"/>
            <a:ext cx="8229600" cy="816592"/>
          </a:xfrm>
          <a:prstGeom prst="rect">
            <a:avLst/>
          </a:prstGeom>
        </p:spPr>
        <p:txBody>
          <a:bodyPr anchor="ctr"/>
          <a:lstStyle>
            <a:lvl1pPr algn="ctr" defTabSz="914400" rtl="0" eaLnBrk="1" fontAlgn="base" latinLnBrk="0" hangingPunct="1">
              <a:spcBef>
                <a:spcPct val="0"/>
              </a:spcBef>
              <a:spcAft>
                <a:spcPct val="0"/>
              </a:spcAft>
              <a:buNone/>
              <a:defRPr sz="4400" b="1" kern="1200">
                <a:solidFill>
                  <a:schemeClr val="tx1"/>
                </a:solidFill>
                <a:effectLst>
                  <a:outerShdw blurRad="38100" dist="38100" dir="2700000" algn="tl">
                    <a:srgbClr val="C0C0C0"/>
                  </a:outerShdw>
                </a:effectLst>
                <a:latin typeface="+mj-lt"/>
                <a:ea typeface="+mj-ea"/>
                <a:cs typeface="+mj-cs"/>
              </a:defRPr>
            </a:lvl1pPr>
            <a:lvl2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2pPr>
            <a:lvl3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3pPr>
            <a:lvl4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4pPr>
            <a:lvl5pPr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5pPr>
            <a:lvl6pPr marL="4572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6pPr>
            <a:lvl7pPr marL="9144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7pPr>
            <a:lvl8pPr marL="13716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8pPr>
            <a:lvl9pPr marL="1828800" algn="l" rtl="0" eaLnBrk="1" fontAlgn="base" hangingPunct="1">
              <a:spcBef>
                <a:spcPct val="0"/>
              </a:spcBef>
              <a:spcAft>
                <a:spcPct val="0"/>
              </a:spcAft>
              <a:defRPr sz="2600" b="1">
                <a:solidFill>
                  <a:schemeClr val="tx1"/>
                </a:solidFill>
                <a:effectLst>
                  <a:outerShdw blurRad="38100" dist="38100" dir="2700000" algn="tl">
                    <a:srgbClr val="C0C0C0"/>
                  </a:outerShdw>
                </a:effectLst>
                <a:latin typeface="Verdana" pitchFamily="34" charset="0"/>
              </a:defRPr>
            </a:lvl9pPr>
          </a:lstStyle>
          <a:p>
            <a:pPr marL="342891" indent="-342891">
              <a:lnSpc>
                <a:spcPct val="150000"/>
              </a:lnSpc>
              <a:defRPr/>
            </a:pPr>
            <a:r>
              <a:rPr lang="en-US" sz="3467">
                <a:solidFill>
                  <a:schemeClr val="tx2"/>
                </a:solidFill>
                <a:effectLst/>
                <a:latin typeface="Intel Clear"/>
                <a:ea typeface="Intel Clear"/>
                <a:cs typeface="Intel Clear"/>
              </a:rPr>
              <a:t>SPI through Dediprog SF600   ..</a:t>
            </a:r>
            <a:r>
              <a:rPr lang="en-US" sz="3467" err="1">
                <a:solidFill>
                  <a:schemeClr val="tx2"/>
                </a:solidFill>
                <a:effectLst/>
                <a:latin typeface="Intel Clear"/>
                <a:ea typeface="Intel Clear"/>
                <a:cs typeface="Intel Clear"/>
              </a:rPr>
              <a:t>cont</a:t>
            </a:r>
            <a:endParaRPr lang="en-US" sz="3467">
              <a:solidFill>
                <a:schemeClr val="tx2"/>
              </a:solidFill>
              <a:effectLst/>
              <a:latin typeface="Intel Clear"/>
              <a:ea typeface="Intel Clear"/>
              <a:cs typeface="Intel Clear"/>
            </a:endParaRPr>
          </a:p>
        </p:txBody>
      </p:sp>
      <p:pic>
        <p:nvPicPr>
          <p:cNvPr id="11" name="Picture 8"/>
          <p:cNvPicPr>
            <a:picLocks noChangeAspect="1" noChangeArrowheads="1"/>
          </p:cNvPicPr>
          <p:nvPr/>
        </p:nvPicPr>
        <p:blipFill>
          <a:blip r:embed="rId3"/>
          <a:srcRect/>
          <a:stretch>
            <a:fillRect/>
          </a:stretch>
        </p:blipFill>
        <p:spPr bwMode="auto">
          <a:xfrm>
            <a:off x="2349501" y="2825749"/>
            <a:ext cx="1173163" cy="197485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2" name="Right Arrow 11"/>
          <p:cNvSpPr/>
          <p:nvPr/>
        </p:nvSpPr>
        <p:spPr bwMode="auto">
          <a:xfrm>
            <a:off x="7219951" y="3657601"/>
            <a:ext cx="695325" cy="320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13" name="Plus 12"/>
          <p:cNvSpPr/>
          <p:nvPr/>
        </p:nvSpPr>
        <p:spPr bwMode="auto">
          <a:xfrm>
            <a:off x="3589339" y="3433764"/>
            <a:ext cx="609600" cy="6810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14" name="Picture 3"/>
          <p:cNvPicPr>
            <a:picLocks noChangeAspect="1" noChangeArrowheads="1"/>
          </p:cNvPicPr>
          <p:nvPr/>
        </p:nvPicPr>
        <p:blipFill>
          <a:blip r:embed="rId4"/>
          <a:srcRect/>
          <a:stretch>
            <a:fillRect/>
          </a:stretch>
        </p:blipFill>
        <p:spPr bwMode="auto">
          <a:xfrm>
            <a:off x="8367107" y="2865680"/>
            <a:ext cx="860901" cy="216804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5" name="TextBox 14"/>
          <p:cNvSpPr txBox="1"/>
          <p:nvPr/>
        </p:nvSpPr>
        <p:spPr bwMode="auto">
          <a:xfrm>
            <a:off x="4953000" y="2794000"/>
            <a:ext cx="1685925" cy="237886"/>
          </a:xfrm>
          <a:prstGeom prst="rect">
            <a:avLst/>
          </a:prstGeom>
          <a:noFill/>
        </p:spPr>
        <p:txBody>
          <a:bodyPr>
            <a:spAutoFit/>
          </a:bodyPr>
          <a:lstStyle/>
          <a:p>
            <a:pPr algn="ctr">
              <a:defRPr/>
            </a:pPr>
            <a:r>
              <a:rPr lang="en-US" sz="1051">
                <a:latin typeface="Arial" charset="0"/>
              </a:rPr>
              <a:t>Adaptor Card B &amp; Cable</a:t>
            </a:r>
          </a:p>
        </p:txBody>
      </p:sp>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1338" y="3327400"/>
            <a:ext cx="2724151"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p:cNvSpPr txBox="1">
            <a:spLocks noChangeArrowheads="1"/>
          </p:cNvSpPr>
          <p:nvPr/>
        </p:nvSpPr>
        <p:spPr bwMode="auto">
          <a:xfrm>
            <a:off x="8065559" y="5080001"/>
            <a:ext cx="1431925" cy="6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067">
                <a:solidFill>
                  <a:schemeClr val="tx2"/>
                </a:solidFill>
                <a:latin typeface="+mn-lt"/>
              </a:rPr>
              <a:t>   Top view of 2x10 connector on Motherboard </a:t>
            </a:r>
            <a:r>
              <a:rPr lang="en-US" sz="1067" b="1">
                <a:solidFill>
                  <a:schemeClr val="tx2"/>
                </a:solidFill>
                <a:latin typeface="+mn-lt"/>
              </a:rPr>
              <a:t>(J1H1</a:t>
            </a:r>
            <a:r>
              <a:rPr lang="en-US" sz="1000" b="1"/>
              <a:t>)</a:t>
            </a:r>
            <a:endParaRPr lang="en-US" sz="800"/>
          </a:p>
        </p:txBody>
      </p:sp>
      <p:sp>
        <p:nvSpPr>
          <p:cNvPr id="18" name="TextBox 6"/>
          <p:cNvSpPr txBox="1">
            <a:spLocks noChangeArrowheads="1"/>
          </p:cNvSpPr>
          <p:nvPr/>
        </p:nvSpPr>
        <p:spPr bwMode="auto">
          <a:xfrm>
            <a:off x="9711267" y="4513342"/>
            <a:ext cx="839788" cy="2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067">
                <a:solidFill>
                  <a:schemeClr val="tx2"/>
                </a:solidFill>
                <a:latin typeface="+mn-lt"/>
              </a:rPr>
              <a:t>Pin 1</a:t>
            </a:r>
          </a:p>
        </p:txBody>
      </p:sp>
      <p:cxnSp>
        <p:nvCxnSpPr>
          <p:cNvPr id="19" name="Straight Arrow Connector 18"/>
          <p:cNvCxnSpPr>
            <a:stCxn id="18" idx="1"/>
          </p:cNvCxnSpPr>
          <p:nvPr/>
        </p:nvCxnSpPr>
        <p:spPr bwMode="auto">
          <a:xfrm flipH="1">
            <a:off x="8917520" y="4633728"/>
            <a:ext cx="793747" cy="1296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5"/>
          <p:cNvSpPr>
            <a:spLocks noChangeArrowheads="1"/>
          </p:cNvSpPr>
          <p:nvPr/>
        </p:nvSpPr>
        <p:spPr bwMode="auto">
          <a:xfrm>
            <a:off x="442421" y="1490088"/>
            <a:ext cx="11236960" cy="134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06400" eaLnBrk="0" hangingPunct="0">
              <a:defRPr>
                <a:solidFill>
                  <a:schemeClr val="tx1"/>
                </a:solidFill>
                <a:latin typeface="Arial" panose="020B0604020202020204" pitchFamily="34" charset="0"/>
                <a:cs typeface="Arial" panose="020B0604020202020204" pitchFamily="34" charset="0"/>
              </a:defRPr>
            </a:lvl1pPr>
            <a:lvl2pPr marL="742950" indent="-285750" defTabSz="406400" eaLnBrk="0" hangingPunct="0">
              <a:defRPr>
                <a:solidFill>
                  <a:schemeClr val="tx1"/>
                </a:solidFill>
                <a:latin typeface="Arial" panose="020B0604020202020204" pitchFamily="34" charset="0"/>
                <a:cs typeface="Arial" panose="020B0604020202020204" pitchFamily="34" charset="0"/>
              </a:defRPr>
            </a:lvl2pPr>
            <a:lvl3pPr marL="1143000" indent="-228600" defTabSz="406400" eaLnBrk="0" hangingPunct="0">
              <a:defRPr>
                <a:solidFill>
                  <a:schemeClr val="tx1"/>
                </a:solidFill>
                <a:latin typeface="Arial" panose="020B0604020202020204" pitchFamily="34" charset="0"/>
                <a:cs typeface="Arial" panose="020B0604020202020204" pitchFamily="34" charset="0"/>
              </a:defRPr>
            </a:lvl3pPr>
            <a:lvl4pPr marL="1600200" indent="-228600" defTabSz="406400" eaLnBrk="0" hangingPunct="0">
              <a:defRPr>
                <a:solidFill>
                  <a:schemeClr val="tx1"/>
                </a:solidFill>
                <a:latin typeface="Arial" panose="020B0604020202020204" pitchFamily="34" charset="0"/>
                <a:cs typeface="Arial" panose="020B0604020202020204" pitchFamily="34" charset="0"/>
              </a:defRPr>
            </a:lvl4pPr>
            <a:lvl5pPr marL="2057400" indent="-228600" defTabSz="406400" eaLnBrk="0" hangingPunct="0">
              <a:defRPr>
                <a:solidFill>
                  <a:schemeClr val="tx1"/>
                </a:solidFill>
                <a:latin typeface="Arial" panose="020B0604020202020204" pitchFamily="34" charset="0"/>
                <a:cs typeface="Arial" panose="020B0604020202020204" pitchFamily="34" charset="0"/>
              </a:defRPr>
            </a:lvl5pPr>
            <a:lvl6pPr marL="25146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600" b="1">
                <a:solidFill>
                  <a:schemeClr val="tx2"/>
                </a:solidFill>
                <a:latin typeface="+mn-lt"/>
                <a:ea typeface="Verdana" pitchFamily="34" charset="0"/>
                <a:cs typeface="Calibri" pitchFamily="34" charset="0"/>
              </a:rPr>
              <a:t>Note: 	</a:t>
            </a:r>
          </a:p>
          <a:p>
            <a:pPr eaLnBrk="1" hangingPunct="1">
              <a:buFontTx/>
              <a:buChar char="•"/>
            </a:pPr>
            <a:r>
              <a:rPr lang="en-US" sz="1600">
                <a:solidFill>
                  <a:schemeClr val="tx2"/>
                </a:solidFill>
                <a:latin typeface="+mn-lt"/>
                <a:ea typeface="Verdana" pitchFamily="34" charset="0"/>
                <a:cs typeface="Calibri" pitchFamily="34" charset="0"/>
              </a:rPr>
              <a:t> For SF600 programmer and top side connector of Adaptor Card which connect to programmer: Pin 1 at top left. </a:t>
            </a:r>
          </a:p>
          <a:p>
            <a:pPr eaLnBrk="1" hangingPunct="1">
              <a:buFontTx/>
              <a:buChar char="•"/>
            </a:pPr>
            <a:endParaRPr lang="en-US" sz="1600">
              <a:latin typeface="Arial" charset="0"/>
              <a:ea typeface="Verdana" pitchFamily="34" charset="0"/>
              <a:cs typeface="Calibri" pitchFamily="34" charset="0"/>
            </a:endParaRPr>
          </a:p>
        </p:txBody>
      </p:sp>
      <p:sp>
        <p:nvSpPr>
          <p:cNvPr id="21" name="TextBox 64"/>
          <p:cNvSpPr txBox="1">
            <a:spLocks noChangeArrowheads="1"/>
          </p:cNvSpPr>
          <p:nvPr/>
        </p:nvSpPr>
        <p:spPr bwMode="auto">
          <a:xfrm>
            <a:off x="3084514" y="3609975"/>
            <a:ext cx="438151"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800">
                <a:solidFill>
                  <a:srgbClr val="FF0000"/>
                </a:solidFill>
              </a:rPr>
              <a:t>Pin 1</a:t>
            </a:r>
          </a:p>
        </p:txBody>
      </p:sp>
      <p:sp>
        <p:nvSpPr>
          <p:cNvPr id="23" name="Right Arrow 22">
            <a:hlinkClick r:id="rId6" action="ppaction://hlinksldjump"/>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161</a:t>
            </a:fld>
            <a:endParaRPr lang="en-US">
              <a:solidFill>
                <a:prstClr val="white"/>
              </a:solidFill>
            </a:endParaRPr>
          </a:p>
        </p:txBody>
      </p:sp>
    </p:spTree>
    <p:extLst>
      <p:ext uri="{BB962C8B-B14F-4D97-AF65-F5344CB8AC3E}">
        <p14:creationId xmlns:p14="http://schemas.microsoft.com/office/powerpoint/2010/main" val="3989703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7322" y="-9331"/>
            <a:ext cx="0" cy="0"/>
          </a:xfrm>
        </p:spPr>
        <p:txBody>
          <a:bodyPr/>
          <a:lstStyle/>
          <a:p>
            <a:fld id="{EE2556C5-CE8C-6547-B838-EA80C61A4AF7}" type="slidenum">
              <a:rPr lang="en-US" smtClean="0">
                <a:solidFill>
                  <a:prstClr val="white"/>
                </a:solidFill>
              </a:rPr>
              <a:pPr/>
              <a:t>162</a:t>
            </a:fld>
            <a:endParaRPr lang="en-US">
              <a:solidFill>
                <a:prstClr val="white"/>
              </a:solidFill>
            </a:endParaRPr>
          </a:p>
        </p:txBody>
      </p:sp>
      <p:sp>
        <p:nvSpPr>
          <p:cNvPr id="9" name="Rectangle 8">
            <a:extLst>
              <a:ext uri="{FF2B5EF4-FFF2-40B4-BE49-F238E27FC236}">
                <a16:creationId xmlns:a16="http://schemas.microsoft.com/office/drawing/2014/main" id="{62D02BF3-3B20-4716-BC39-217F3B129FA4}"/>
              </a:ext>
            </a:extLst>
          </p:cNvPr>
          <p:cNvSpPr/>
          <p:nvPr/>
        </p:nvSpPr>
        <p:spPr>
          <a:xfrm>
            <a:off x="8240232" y="3078038"/>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
        <p:nvSpPr>
          <p:cNvPr id="8" name="Title 1">
            <a:extLst>
              <a:ext uri="{FF2B5EF4-FFF2-40B4-BE49-F238E27FC236}">
                <a16:creationId xmlns:a16="http://schemas.microsoft.com/office/drawing/2014/main" id="{DBD564F2-82E9-4E81-8573-743E3B321AFC}"/>
              </a:ext>
            </a:extLst>
          </p:cNvPr>
          <p:cNvSpPr txBox="1">
            <a:spLocks/>
          </p:cNvSpPr>
          <p:nvPr/>
        </p:nvSpPr>
        <p:spPr>
          <a:xfrm>
            <a:off x="248218" y="971"/>
            <a:ext cx="7615622"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highlight>
                  <a:srgbClr val="FFFF00"/>
                </a:highlight>
              </a:rPr>
              <a:t>Jumpers on PTL-UH RVP1 SKU</a:t>
            </a:r>
          </a:p>
        </p:txBody>
      </p:sp>
      <p:graphicFrame>
        <p:nvGraphicFramePr>
          <p:cNvPr id="3" name="Table 2">
            <a:extLst>
              <a:ext uri="{FF2B5EF4-FFF2-40B4-BE49-F238E27FC236}">
                <a16:creationId xmlns:a16="http://schemas.microsoft.com/office/drawing/2014/main" id="{08ED7B2A-9AA4-7B9B-B668-D430C3415401}"/>
              </a:ext>
            </a:extLst>
          </p:cNvPr>
          <p:cNvGraphicFramePr>
            <a:graphicFrameLocks noGrp="1"/>
          </p:cNvGraphicFramePr>
          <p:nvPr>
            <p:extLst>
              <p:ext uri="{D42A27DB-BD31-4B8C-83A1-F6EECF244321}">
                <p14:modId xmlns:p14="http://schemas.microsoft.com/office/powerpoint/2010/main" val="1242176867"/>
              </p:ext>
            </p:extLst>
          </p:nvPr>
        </p:nvGraphicFramePr>
        <p:xfrm>
          <a:off x="3098986" y="872841"/>
          <a:ext cx="5141246" cy="5453537"/>
        </p:xfrm>
        <a:graphic>
          <a:graphicData uri="http://schemas.openxmlformats.org/drawingml/2006/table">
            <a:tbl>
              <a:tblPr>
                <a:tableStyleId>{5940675A-B579-460E-94D1-54222C63F5DA}</a:tableStyleId>
              </a:tblPr>
              <a:tblGrid>
                <a:gridCol w="3543568">
                  <a:extLst>
                    <a:ext uri="{9D8B030D-6E8A-4147-A177-3AD203B41FA5}">
                      <a16:colId xmlns:a16="http://schemas.microsoft.com/office/drawing/2014/main" val="3055117066"/>
                    </a:ext>
                  </a:extLst>
                </a:gridCol>
                <a:gridCol w="798839">
                  <a:extLst>
                    <a:ext uri="{9D8B030D-6E8A-4147-A177-3AD203B41FA5}">
                      <a16:colId xmlns:a16="http://schemas.microsoft.com/office/drawing/2014/main" val="928634971"/>
                    </a:ext>
                  </a:extLst>
                </a:gridCol>
                <a:gridCol w="798839">
                  <a:extLst>
                    <a:ext uri="{9D8B030D-6E8A-4147-A177-3AD203B41FA5}">
                      <a16:colId xmlns:a16="http://schemas.microsoft.com/office/drawing/2014/main" val="2307574625"/>
                    </a:ext>
                  </a:extLst>
                </a:gridCol>
              </a:tblGrid>
              <a:tr h="208473">
                <a:tc>
                  <a:txBody>
                    <a:bodyPr/>
                    <a:lstStyle/>
                    <a:p>
                      <a:pPr algn="ctr" fontAlgn="ctr"/>
                      <a:r>
                        <a:rPr lang="en-US" sz="1100" u="none" strike="noStrike">
                          <a:solidFill>
                            <a:schemeClr val="bg1"/>
                          </a:solidFill>
                          <a:effectLst/>
                        </a:rPr>
                        <a:t>Jumper Description</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Ref des</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u="none" strike="noStrike">
                          <a:solidFill>
                            <a:schemeClr val="bg1"/>
                          </a:solidFill>
                          <a:effectLst/>
                        </a:rPr>
                        <a:t>Default</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833784678"/>
                  </a:ext>
                </a:extLst>
              </a:tr>
              <a:tr h="238412">
                <a:tc>
                  <a:txBody>
                    <a:bodyPr/>
                    <a:lstStyle/>
                    <a:p>
                      <a:pPr algn="l" fontAlgn="b"/>
                      <a:r>
                        <a:rPr lang="en-US" sz="1100" u="none" strike="noStrike">
                          <a:effectLst/>
                        </a:rPr>
                        <a:t>+V3P3_MUX_RTC</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J2B1</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78766261"/>
                  </a:ext>
                </a:extLst>
              </a:tr>
              <a:tr h="238412">
                <a:tc>
                  <a:txBody>
                    <a:bodyPr/>
                    <a:lstStyle/>
                    <a:p>
                      <a:pPr algn="l" fontAlgn="b"/>
                      <a:r>
                        <a:rPr lang="en-US" sz="1100" u="none" strike="noStrike">
                          <a:effectLst/>
                        </a:rPr>
                        <a:t>SPD_SMB_DATA</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J2H2</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(1-2)</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221805337"/>
                  </a:ext>
                </a:extLst>
              </a:tr>
              <a:tr h="238412">
                <a:tc>
                  <a:txBody>
                    <a:bodyPr/>
                    <a:lstStyle/>
                    <a:p>
                      <a:pPr algn="l" fontAlgn="b"/>
                      <a:r>
                        <a:rPr lang="en-US" sz="1100" u="none" strike="noStrike">
                          <a:effectLst/>
                        </a:rPr>
                        <a:t>SPD_SMB_CLK</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J2H3</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(1-2)</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005629083"/>
                  </a:ext>
                </a:extLst>
              </a:tr>
              <a:tr h="238412">
                <a:tc>
                  <a:txBody>
                    <a:bodyPr/>
                    <a:lstStyle/>
                    <a:p>
                      <a:pPr algn="l" fontAlgn="b"/>
                      <a:r>
                        <a:rPr lang="en-US" sz="1100" u="none" strike="noStrike">
                          <a:effectLst/>
                        </a:rPr>
                        <a:t>HDR_V1P8A</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J3H2</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46314970"/>
                  </a:ext>
                </a:extLst>
              </a:tr>
              <a:tr h="238412">
                <a:tc>
                  <a:txBody>
                    <a:bodyPr/>
                    <a:lstStyle/>
                    <a:p>
                      <a:pPr algn="l" fontAlgn="b"/>
                      <a:r>
                        <a:rPr lang="en-US" sz="1100" u="none" strike="noStrike">
                          <a:effectLst/>
                        </a:rPr>
                        <a:t>COINLESS_MODE_PU</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J4B1</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245294031"/>
                  </a:ext>
                </a:extLst>
              </a:tr>
              <a:tr h="238412">
                <a:tc>
                  <a:txBody>
                    <a:bodyPr/>
                    <a:lstStyle/>
                    <a:p>
                      <a:pPr algn="l" fontAlgn="b"/>
                      <a:r>
                        <a:rPr lang="en-US" sz="1100" u="none" strike="noStrike">
                          <a:effectLst/>
                        </a:rPr>
                        <a:t>TOP SWAP OVERRIDE GPP B14 STRAP</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J4B4</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672755461"/>
                  </a:ext>
                </a:extLst>
              </a:tr>
              <a:tr h="238412">
                <a:tc>
                  <a:txBody>
                    <a:bodyPr/>
                    <a:lstStyle/>
                    <a:p>
                      <a:pPr algn="l" fontAlgn="b"/>
                      <a:r>
                        <a:rPr lang="en-US" sz="1100" u="none" strike="noStrike">
                          <a:effectLst/>
                        </a:rPr>
                        <a:t>MIPI60_PRESENT1</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J4C1</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270437621"/>
                  </a:ext>
                </a:extLst>
              </a:tr>
              <a:tr h="238412">
                <a:tc>
                  <a:txBody>
                    <a:bodyPr/>
                    <a:lstStyle/>
                    <a:p>
                      <a:pPr algn="l" fontAlgn="b"/>
                      <a:r>
                        <a:rPr lang="en-US" sz="1100" u="none" strike="noStrike">
                          <a:effectLst/>
                        </a:rPr>
                        <a:t>BUF_RXD</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J4H2</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(1-2)</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053253413"/>
                  </a:ext>
                </a:extLst>
              </a:tr>
              <a:tr h="238412">
                <a:tc>
                  <a:txBody>
                    <a:bodyPr/>
                    <a:lstStyle/>
                    <a:p>
                      <a:pPr algn="l" fontAlgn="b"/>
                      <a:r>
                        <a:rPr lang="en-US" sz="1100" u="none" strike="noStrike">
                          <a:effectLst/>
                        </a:rPr>
                        <a:t>GPPC_D12_NOREBOOT</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J5A2</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173127323"/>
                  </a:ext>
                </a:extLst>
              </a:tr>
              <a:tr h="238412">
                <a:tc>
                  <a:txBody>
                    <a:bodyPr/>
                    <a:lstStyle/>
                    <a:p>
                      <a:pPr algn="l" fontAlgn="b"/>
                      <a:r>
                        <a:rPr lang="en-US" sz="1100" u="none" strike="noStrike">
                          <a:effectLst/>
                        </a:rPr>
                        <a:t>H_PECI</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J5H1</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679579995"/>
                  </a:ext>
                </a:extLst>
              </a:tr>
              <a:tr h="238412">
                <a:tc>
                  <a:txBody>
                    <a:bodyPr/>
                    <a:lstStyle/>
                    <a:p>
                      <a:pPr algn="l" fontAlgn="b"/>
                      <a:r>
                        <a:rPr lang="en-US" sz="1100" u="none" strike="noStrike">
                          <a:effectLst/>
                        </a:rPr>
                        <a:t>DAC_EXIT_GPIO</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J6H1</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50033980"/>
                  </a:ext>
                </a:extLst>
              </a:tr>
              <a:tr h="238412">
                <a:tc>
                  <a:txBody>
                    <a:bodyPr/>
                    <a:lstStyle/>
                    <a:p>
                      <a:pPr algn="l" fontAlgn="b"/>
                      <a:r>
                        <a:rPr lang="en-US" sz="1100" u="none" strike="noStrike">
                          <a:effectLst/>
                        </a:rPr>
                        <a:t>+V3P3S_VAL_J</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J6H4</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(1-2)</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858025837"/>
                  </a:ext>
                </a:extLst>
              </a:tr>
              <a:tr h="238412">
                <a:tc>
                  <a:txBody>
                    <a:bodyPr/>
                    <a:lstStyle/>
                    <a:p>
                      <a:pPr algn="l" fontAlgn="b"/>
                      <a:r>
                        <a:rPr lang="en-US" sz="1100" u="none" strike="noStrike">
                          <a:effectLst/>
                        </a:rPr>
                        <a:t>PO_SW_ON_AUTO</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J8A5</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(1-2)</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02735919"/>
                  </a:ext>
                </a:extLst>
              </a:tr>
              <a:tr h="238412">
                <a:tc>
                  <a:txBody>
                    <a:bodyPr/>
                    <a:lstStyle/>
                    <a:p>
                      <a:pPr algn="l" fontAlgn="b"/>
                      <a:r>
                        <a:rPr lang="en-US" sz="1100" u="none" strike="noStrike">
                          <a:effectLst/>
                        </a:rPr>
                        <a:t>DNX_FORCE_RELOAD_HDR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J8A6</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(2-X)</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194187148"/>
                  </a:ext>
                </a:extLst>
              </a:tr>
              <a:tr h="238412">
                <a:tc>
                  <a:txBody>
                    <a:bodyPr/>
                    <a:lstStyle/>
                    <a:p>
                      <a:pPr algn="l" fontAlgn="b"/>
                      <a:r>
                        <a:rPr lang="en-US" sz="1100" u="none" strike="noStrike">
                          <a:effectLst/>
                        </a:rPr>
                        <a:t>FUSA_DIAGTEST_EN</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J8B2</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416101770"/>
                  </a:ext>
                </a:extLst>
              </a:tr>
              <a:tr h="238412">
                <a:tc>
                  <a:txBody>
                    <a:bodyPr/>
                    <a:lstStyle/>
                    <a:p>
                      <a:pPr algn="l" fontAlgn="b"/>
                      <a:r>
                        <a:rPr lang="en-US" sz="1100" u="none" strike="noStrike">
                          <a:effectLst/>
                        </a:rPr>
                        <a:t>SRTC_RST</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J8B3</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(2-X)</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069303085"/>
                  </a:ext>
                </a:extLst>
              </a:tr>
              <a:tr h="238412">
                <a:tc>
                  <a:txBody>
                    <a:bodyPr/>
                    <a:lstStyle/>
                    <a:p>
                      <a:pPr algn="l" fontAlgn="b"/>
                      <a:r>
                        <a:rPr lang="en-US" sz="1100" u="none" strike="noStrike">
                          <a:effectLst/>
                        </a:rPr>
                        <a:t>+V1P8A_PDAIC</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J8F1</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(2-X)</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126705439"/>
                  </a:ext>
                </a:extLst>
              </a:tr>
              <a:tr h="238412">
                <a:tc>
                  <a:txBody>
                    <a:bodyPr/>
                    <a:lstStyle/>
                    <a:p>
                      <a:pPr algn="l" fontAlgn="b"/>
                      <a:r>
                        <a:rPr lang="en-US" sz="1100" u="none" strike="noStrike">
                          <a:effectLst/>
                        </a:rPr>
                        <a:t>+V3P3A_VAL_R</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J8F2</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822570618"/>
                  </a:ext>
                </a:extLst>
              </a:tr>
              <a:tr h="238412">
                <a:tc>
                  <a:txBody>
                    <a:bodyPr/>
                    <a:lstStyle/>
                    <a:p>
                      <a:pPr algn="l" fontAlgn="b"/>
                      <a:r>
                        <a:rPr lang="en-US" sz="1100" u="none" strike="noStrike">
                          <a:effectLst/>
                        </a:rPr>
                        <a:t>+V3P3A_PD_USBC</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J8F3</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(2-X)</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435211292"/>
                  </a:ext>
                </a:extLst>
              </a:tr>
              <a:tr h="238412">
                <a:tc>
                  <a:txBody>
                    <a:bodyPr/>
                    <a:lstStyle/>
                    <a:p>
                      <a:pPr algn="l" fontAlgn="b"/>
                      <a:r>
                        <a:rPr lang="en-US" sz="1100" u="none" strike="noStrike">
                          <a:effectLst/>
                        </a:rPr>
                        <a:t>SMB_CLK_S3</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J8H1</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(1-3)</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3124124"/>
                  </a:ext>
                </a:extLst>
              </a:tr>
              <a:tr h="238412">
                <a:tc>
                  <a:txBody>
                    <a:bodyPr/>
                    <a:lstStyle/>
                    <a:p>
                      <a:pPr algn="l" fontAlgn="b"/>
                      <a:r>
                        <a:rPr lang="en-US" sz="1100" u="none" strike="noStrike">
                          <a:effectLst/>
                        </a:rPr>
                        <a:t>SMB_DATA_S3</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J8H1</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(2-4)</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70554635"/>
                  </a:ext>
                </a:extLst>
              </a:tr>
              <a:tr h="238412">
                <a:tc>
                  <a:txBody>
                    <a:bodyPr/>
                    <a:lstStyle/>
                    <a:p>
                      <a:pPr algn="l" fontAlgn="b"/>
                      <a:r>
                        <a:rPr lang="en-US" sz="1100" u="none" strike="noStrike">
                          <a:effectLst/>
                        </a:rPr>
                        <a:t>CATERR_LED_DRV</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J9D1</a:t>
                      </a:r>
                      <a:endParaRPr lang="en-US"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(2-X)</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607675417"/>
                  </a:ext>
                </a:extLst>
              </a:tr>
            </a:tbl>
          </a:graphicData>
        </a:graphic>
      </p:graphicFrame>
    </p:spTree>
    <p:extLst>
      <p:ext uri="{BB962C8B-B14F-4D97-AF65-F5344CB8AC3E}">
        <p14:creationId xmlns:p14="http://schemas.microsoft.com/office/powerpoint/2010/main" val="2954010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FBE1-2852-9B46-7979-B4C228C98189}"/>
              </a:ext>
            </a:extLst>
          </p:cNvPr>
          <p:cNvSpPr txBox="1">
            <a:spLocks/>
          </p:cNvSpPr>
          <p:nvPr/>
        </p:nvSpPr>
        <p:spPr>
          <a:xfrm>
            <a:off x="138053" y="179494"/>
            <a:ext cx="6228251"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highlight>
                  <a:srgbClr val="FFFF00"/>
                </a:highlight>
              </a:rPr>
              <a:t>Switch on PTL-UH RVP1 SKU</a:t>
            </a:r>
          </a:p>
        </p:txBody>
      </p:sp>
      <p:graphicFrame>
        <p:nvGraphicFramePr>
          <p:cNvPr id="6" name="Table 5">
            <a:extLst>
              <a:ext uri="{FF2B5EF4-FFF2-40B4-BE49-F238E27FC236}">
                <a16:creationId xmlns:a16="http://schemas.microsoft.com/office/drawing/2014/main" id="{CD805F61-C598-DEDF-F2AE-D7DFD9E9AA8C}"/>
              </a:ext>
            </a:extLst>
          </p:cNvPr>
          <p:cNvGraphicFramePr>
            <a:graphicFrameLocks noGrp="1"/>
          </p:cNvGraphicFramePr>
          <p:nvPr>
            <p:extLst>
              <p:ext uri="{D42A27DB-BD31-4B8C-83A1-F6EECF244321}">
                <p14:modId xmlns:p14="http://schemas.microsoft.com/office/powerpoint/2010/main" val="244085579"/>
              </p:ext>
            </p:extLst>
          </p:nvPr>
        </p:nvGraphicFramePr>
        <p:xfrm>
          <a:off x="251342" y="1318289"/>
          <a:ext cx="5717067" cy="4208780"/>
        </p:xfrm>
        <a:graphic>
          <a:graphicData uri="http://schemas.openxmlformats.org/drawingml/2006/table">
            <a:tbl>
              <a:tblPr>
                <a:tableStyleId>{5940675A-B579-460E-94D1-54222C63F5DA}</a:tableStyleId>
              </a:tblPr>
              <a:tblGrid>
                <a:gridCol w="495300">
                  <a:extLst>
                    <a:ext uri="{9D8B030D-6E8A-4147-A177-3AD203B41FA5}">
                      <a16:colId xmlns:a16="http://schemas.microsoft.com/office/drawing/2014/main" val="3332210705"/>
                    </a:ext>
                  </a:extLst>
                </a:gridCol>
                <a:gridCol w="2836530">
                  <a:extLst>
                    <a:ext uri="{9D8B030D-6E8A-4147-A177-3AD203B41FA5}">
                      <a16:colId xmlns:a16="http://schemas.microsoft.com/office/drawing/2014/main" val="3802082401"/>
                    </a:ext>
                  </a:extLst>
                </a:gridCol>
                <a:gridCol w="2385237">
                  <a:extLst>
                    <a:ext uri="{9D8B030D-6E8A-4147-A177-3AD203B41FA5}">
                      <a16:colId xmlns:a16="http://schemas.microsoft.com/office/drawing/2014/main" val="3665684672"/>
                    </a:ext>
                  </a:extLst>
                </a:gridCol>
              </a:tblGrid>
              <a:tr h="184150">
                <a:tc>
                  <a:txBody>
                    <a:bodyPr/>
                    <a:lstStyle/>
                    <a:p>
                      <a:pPr algn="ctr" fontAlgn="ctr"/>
                      <a:r>
                        <a:rPr lang="en-US" sz="1100" b="1" u="none" strike="noStrike">
                          <a:solidFill>
                            <a:schemeClr val="bg1"/>
                          </a:solidFill>
                          <a:effectLst/>
                        </a:rPr>
                        <a:t>Ref Des</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b="1" u="none" strike="noStrike">
                          <a:solidFill>
                            <a:schemeClr val="bg1"/>
                          </a:solidFill>
                          <a:effectLst/>
                        </a:rPr>
                        <a:t>Switch Description</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b="1" u="none" strike="noStrike">
                          <a:solidFill>
                            <a:schemeClr val="bg1"/>
                          </a:solidFill>
                          <a:effectLst/>
                        </a:rPr>
                        <a:t>Default</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069792415"/>
                  </a:ext>
                </a:extLst>
              </a:tr>
              <a:tr h="736600">
                <a:tc>
                  <a:txBody>
                    <a:bodyPr/>
                    <a:lstStyle/>
                    <a:p>
                      <a:pPr algn="ctr" fontAlgn="ctr"/>
                      <a:r>
                        <a:rPr lang="en-US" sz="1100" u="none" strike="noStrike">
                          <a:effectLst/>
                        </a:rPr>
                        <a:t>SW1G1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EC_UART_FLASH_PROG</a:t>
                      </a:r>
                      <a:br>
                        <a:rPr lang="en-US" sz="1100" u="none" strike="noStrike">
                          <a:effectLst/>
                        </a:rPr>
                      </a:br>
                      <a:r>
                        <a:rPr lang="en-US" sz="1100" u="none" strike="noStrike">
                          <a:effectLst/>
                        </a:rPr>
                        <a:t>PMC_GPIO_BOOT_HALT</a:t>
                      </a:r>
                      <a:br>
                        <a:rPr lang="en-US" sz="1100" u="none" strike="noStrike">
                          <a:effectLst/>
                        </a:rPr>
                      </a:br>
                      <a:r>
                        <a:rPr lang="en-US" sz="1100" u="none" strike="noStrike">
                          <a:effectLst/>
                        </a:rPr>
                        <a:t>PROCHOT_EC_N</a:t>
                      </a:r>
                      <a:br>
                        <a:rPr lang="en-US" sz="1100" u="none" strike="noStrike">
                          <a:effectLst/>
                        </a:rPr>
                      </a:br>
                      <a:r>
                        <a:rPr lang="en-US" sz="1100" u="none" strike="noStrike">
                          <a:effectLst/>
                        </a:rPr>
                        <a:t>BOOTHALT_N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(1-8OFF), 2-7OFF), 3-6OFF),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863048794"/>
                  </a:ext>
                </a:extLst>
              </a:tr>
              <a:tr h="736600">
                <a:tc>
                  <a:txBody>
                    <a:bodyPr/>
                    <a:lstStyle/>
                    <a:p>
                      <a:pPr algn="ctr" fontAlgn="ctr"/>
                      <a:r>
                        <a:rPr lang="en-US" sz="1100" u="none" strike="noStrike">
                          <a:effectLst/>
                        </a:rPr>
                        <a:t>SW1G2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PCH_SPI_SEL</a:t>
                      </a:r>
                      <a:br>
                        <a:rPr lang="en-US" sz="1100" u="none" strike="noStrike">
                          <a:effectLst/>
                        </a:rPr>
                      </a:br>
                      <a:r>
                        <a:rPr lang="en-US" sz="1100" u="none" strike="noStrike">
                          <a:effectLst/>
                        </a:rPr>
                        <a:t>PCH_SPI_SEL</a:t>
                      </a:r>
                      <a:br>
                        <a:rPr lang="en-US" sz="1100" u="none" strike="noStrike">
                          <a:effectLst/>
                        </a:rPr>
                      </a:br>
                      <a:r>
                        <a:rPr lang="en-US" sz="1100" u="none" strike="noStrike">
                          <a:effectLst/>
                        </a:rPr>
                        <a:t>PM_RSMRST_EC_N</a:t>
                      </a:r>
                      <a:br>
                        <a:rPr lang="en-US" sz="1100" u="none" strike="noStrike">
                          <a:effectLst/>
                        </a:rPr>
                      </a:br>
                      <a:r>
                        <a:rPr lang="en-US" sz="1100" u="none" strike="noStrike">
                          <a:effectLst/>
                        </a:rPr>
                        <a:t>RSMRST_PWRGD_EC_N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(1-8ON), 2-7OFF), 3-6OFF),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936008979"/>
                  </a:ext>
                </a:extLst>
              </a:tr>
              <a:tr h="184150">
                <a:tc>
                  <a:txBody>
                    <a:bodyPr/>
                    <a:lstStyle/>
                    <a:p>
                      <a:pPr algn="ctr" fontAlgn="ctr"/>
                      <a:r>
                        <a:rPr lang="en-US" sz="1100" u="none" strike="noStrike">
                          <a:effectLst/>
                        </a:rPr>
                        <a:t>SW1J1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pt-BR" sz="1100" u="none" strike="noStrike">
                          <a:effectLst/>
                        </a:rPr>
                        <a:t>EC_SPI_CS0_SW_N</a:t>
                      </a:r>
                      <a:endParaRPr lang="pt-BR"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(1-8OFF), 2-7OFF), 3-6ON),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633523429"/>
                  </a:ext>
                </a:extLst>
              </a:tr>
              <a:tr h="736600">
                <a:tc>
                  <a:txBody>
                    <a:bodyPr/>
                    <a:lstStyle/>
                    <a:p>
                      <a:pPr algn="ctr" fontAlgn="ctr"/>
                      <a:r>
                        <a:rPr lang="en-US" sz="1100" u="none" strike="noStrike">
                          <a:effectLst/>
                        </a:rPr>
                        <a:t>SW1J2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SMC_RST_N</a:t>
                      </a:r>
                      <a:br>
                        <a:rPr lang="en-US" sz="1100" u="none" strike="noStrike">
                          <a:effectLst/>
                        </a:rPr>
                      </a:br>
                      <a:r>
                        <a:rPr lang="en-US" sz="1100" u="none" strike="noStrike">
                          <a:effectLst/>
                        </a:rPr>
                        <a:t>SMC_LID</a:t>
                      </a:r>
                      <a:br>
                        <a:rPr lang="en-US" sz="1100" u="none" strike="noStrike">
                          <a:effectLst/>
                        </a:rPr>
                      </a:br>
                      <a:r>
                        <a:rPr lang="en-US" sz="1100" u="none" strike="noStrike">
                          <a:effectLst/>
                        </a:rPr>
                        <a:t>EC_PG3</a:t>
                      </a:r>
                      <a:br>
                        <a:rPr lang="en-US" sz="1100" u="none" strike="noStrike">
                          <a:effectLst/>
                        </a:rPr>
                      </a:br>
                      <a:r>
                        <a:rPr lang="en-US" sz="1100" u="none" strike="noStrike">
                          <a:effectLst/>
                        </a:rPr>
                        <a:t>PRIM_VR_EN_SLG_OUT_R</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(1-8OFF), 2-7OFF), 3-6OFF),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095970097"/>
                  </a:ext>
                </a:extLst>
              </a:tr>
              <a:tr h="736600">
                <a:tc>
                  <a:txBody>
                    <a:bodyPr/>
                    <a:lstStyle/>
                    <a:p>
                      <a:pPr algn="ctr" fontAlgn="ctr"/>
                      <a:r>
                        <a:rPr lang="en-US" sz="1100" u="none" strike="noStrike">
                          <a:effectLst/>
                        </a:rPr>
                        <a:t>SW1N1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TCSS1_EC_PD_I2C_VD1_ADDR</a:t>
                      </a:r>
                      <a:br>
                        <a:rPr lang="en-US" sz="1100" u="none" strike="noStrike">
                          <a:effectLst/>
                        </a:rPr>
                      </a:br>
                      <a:r>
                        <a:rPr lang="en-US" sz="1100" u="none" strike="noStrike">
                          <a:effectLst/>
                        </a:rPr>
                        <a:t>TCSS1_EC_PD_I2C_VD2_ADDR</a:t>
                      </a:r>
                      <a:br>
                        <a:rPr lang="en-US" sz="1100" u="none" strike="noStrike">
                          <a:effectLst/>
                        </a:rPr>
                      </a:br>
                      <a:r>
                        <a:rPr lang="en-US" sz="1100" u="none" strike="noStrike">
                          <a:effectLst/>
                        </a:rPr>
                        <a:t>TCSS1_EC_PD_I2C_VD3_ADDR</a:t>
                      </a:r>
                      <a:br>
                        <a:rPr lang="en-US" sz="1100" u="none" strike="noStrike">
                          <a:effectLst/>
                        </a:rPr>
                      </a:br>
                      <a:r>
                        <a:rPr lang="en-US" sz="1100" u="none" strike="noStrike">
                          <a:effectLst/>
                        </a:rPr>
                        <a:t>TCSS1_A2D_I2C1_ADDR</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(1-8ON), 2-7OFF), 3-6OFF),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55278402"/>
                  </a:ext>
                </a:extLst>
              </a:tr>
              <a:tr h="736600">
                <a:tc>
                  <a:txBody>
                    <a:bodyPr/>
                    <a:lstStyle/>
                    <a:p>
                      <a:pPr algn="ctr" fontAlgn="ctr"/>
                      <a:r>
                        <a:rPr lang="en-US" sz="1100" u="none" strike="noStrike">
                          <a:effectLst/>
                        </a:rPr>
                        <a:t>SW1P1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TCSS1_TCPC_PD_MODE_I2C2_ADDR</a:t>
                      </a:r>
                      <a:br>
                        <a:rPr lang="en-US" sz="1100" u="none" strike="noStrike">
                          <a:effectLst/>
                        </a:rPr>
                      </a:br>
                      <a:r>
                        <a:rPr lang="en-US" sz="1100" u="none" strike="noStrike">
                          <a:effectLst/>
                        </a:rPr>
                        <a:t>TCSS1_TCPC_MODE</a:t>
                      </a:r>
                      <a:br>
                        <a:rPr lang="en-US" sz="1100" u="none" strike="noStrike">
                          <a:effectLst/>
                        </a:rPr>
                      </a:br>
                      <a:r>
                        <a:rPr lang="en-US" sz="1100" u="none" strike="noStrike">
                          <a:effectLst/>
                        </a:rPr>
                        <a:t>TCSS2_TCPC_PD_MODE_I2C2_ADDR</a:t>
                      </a:r>
                      <a:br>
                        <a:rPr lang="en-US" sz="1100" u="none" strike="noStrike">
                          <a:effectLst/>
                        </a:rPr>
                      </a:br>
                      <a:r>
                        <a:rPr lang="en-US" sz="1100" u="none" strike="noStrike">
                          <a:effectLst/>
                        </a:rPr>
                        <a:t>TCSS2_TCPC_MODE</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(1-8OFF), 2-7OFF), 3-6OFF),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67743868"/>
                  </a:ext>
                </a:extLst>
              </a:tr>
            </a:tbl>
          </a:graphicData>
        </a:graphic>
      </p:graphicFrame>
      <p:graphicFrame>
        <p:nvGraphicFramePr>
          <p:cNvPr id="7" name="Table 6">
            <a:extLst>
              <a:ext uri="{FF2B5EF4-FFF2-40B4-BE49-F238E27FC236}">
                <a16:creationId xmlns:a16="http://schemas.microsoft.com/office/drawing/2014/main" id="{6E0A8AE4-61C6-7B7B-CBC1-4D753B107EC5}"/>
              </a:ext>
            </a:extLst>
          </p:cNvPr>
          <p:cNvGraphicFramePr>
            <a:graphicFrameLocks noGrp="1"/>
          </p:cNvGraphicFramePr>
          <p:nvPr>
            <p:extLst>
              <p:ext uri="{D42A27DB-BD31-4B8C-83A1-F6EECF244321}">
                <p14:modId xmlns:p14="http://schemas.microsoft.com/office/powerpoint/2010/main" val="2619023054"/>
              </p:ext>
            </p:extLst>
          </p:nvPr>
        </p:nvGraphicFramePr>
        <p:xfrm>
          <a:off x="6223593" y="1318289"/>
          <a:ext cx="5469133" cy="4866289"/>
        </p:xfrm>
        <a:graphic>
          <a:graphicData uri="http://schemas.openxmlformats.org/drawingml/2006/table">
            <a:tbl>
              <a:tblPr>
                <a:tableStyleId>{5940675A-B579-460E-94D1-54222C63F5DA}</a:tableStyleId>
              </a:tblPr>
              <a:tblGrid>
                <a:gridCol w="453822">
                  <a:extLst>
                    <a:ext uri="{9D8B030D-6E8A-4147-A177-3AD203B41FA5}">
                      <a16:colId xmlns:a16="http://schemas.microsoft.com/office/drawing/2014/main" val="2399105350"/>
                    </a:ext>
                  </a:extLst>
                </a:gridCol>
                <a:gridCol w="2978932">
                  <a:extLst>
                    <a:ext uri="{9D8B030D-6E8A-4147-A177-3AD203B41FA5}">
                      <a16:colId xmlns:a16="http://schemas.microsoft.com/office/drawing/2014/main" val="4204554561"/>
                    </a:ext>
                  </a:extLst>
                </a:gridCol>
                <a:gridCol w="2036379">
                  <a:extLst>
                    <a:ext uri="{9D8B030D-6E8A-4147-A177-3AD203B41FA5}">
                      <a16:colId xmlns:a16="http://schemas.microsoft.com/office/drawing/2014/main" val="2402354713"/>
                    </a:ext>
                  </a:extLst>
                </a:gridCol>
              </a:tblGrid>
              <a:tr h="168729">
                <a:tc>
                  <a:txBody>
                    <a:bodyPr/>
                    <a:lstStyle/>
                    <a:p>
                      <a:pPr algn="ctr" fontAlgn="ctr"/>
                      <a:r>
                        <a:rPr lang="en-US" sz="1000" b="1" u="none" strike="noStrike">
                          <a:solidFill>
                            <a:schemeClr val="bg1"/>
                          </a:solidFill>
                          <a:effectLst/>
                        </a:rPr>
                        <a:t>Ref Des</a:t>
                      </a:r>
                      <a:endParaRPr lang="en-US" sz="1000" b="1" i="0" u="none" strike="noStrike">
                        <a:solidFill>
                          <a:schemeClr val="bg1"/>
                        </a:solidFill>
                        <a:effectLst/>
                        <a:latin typeface="Aptos Narrow" panose="020B0004020202020204" pitchFamily="34" charset="0"/>
                      </a:endParaRPr>
                    </a:p>
                  </a:txBody>
                  <a:tcPr marL="5818" marR="5818" marT="5818" marB="0" anchor="ctr">
                    <a:solidFill>
                      <a:schemeClr val="tx2"/>
                    </a:solidFill>
                  </a:tcPr>
                </a:tc>
                <a:tc>
                  <a:txBody>
                    <a:bodyPr/>
                    <a:lstStyle/>
                    <a:p>
                      <a:pPr algn="ctr" fontAlgn="ctr"/>
                      <a:r>
                        <a:rPr lang="en-US" sz="1000" b="1" u="none" strike="noStrike">
                          <a:solidFill>
                            <a:schemeClr val="bg1"/>
                          </a:solidFill>
                          <a:effectLst/>
                        </a:rPr>
                        <a:t>Switch Description</a:t>
                      </a:r>
                      <a:endParaRPr lang="en-US" sz="1000" b="1" i="0" u="none" strike="noStrike">
                        <a:solidFill>
                          <a:schemeClr val="bg1"/>
                        </a:solidFill>
                        <a:effectLst/>
                        <a:latin typeface="Aptos Narrow" panose="020B0004020202020204" pitchFamily="34" charset="0"/>
                      </a:endParaRPr>
                    </a:p>
                  </a:txBody>
                  <a:tcPr marL="5818" marR="5818" marT="5818" marB="0" anchor="ctr">
                    <a:solidFill>
                      <a:schemeClr val="tx2"/>
                    </a:solidFill>
                  </a:tcPr>
                </a:tc>
                <a:tc>
                  <a:txBody>
                    <a:bodyPr/>
                    <a:lstStyle/>
                    <a:p>
                      <a:pPr algn="ctr" fontAlgn="ctr"/>
                      <a:r>
                        <a:rPr lang="en-US" sz="1000" b="1" u="none" strike="noStrike">
                          <a:solidFill>
                            <a:schemeClr val="bg1"/>
                          </a:solidFill>
                          <a:effectLst/>
                        </a:rPr>
                        <a:t>Default</a:t>
                      </a:r>
                      <a:endParaRPr lang="en-US" sz="1000" b="1" i="0" u="none" strike="noStrike">
                        <a:solidFill>
                          <a:schemeClr val="bg1"/>
                        </a:solidFill>
                        <a:effectLst/>
                        <a:latin typeface="Aptos Narrow" panose="020B0004020202020204" pitchFamily="34" charset="0"/>
                      </a:endParaRPr>
                    </a:p>
                  </a:txBody>
                  <a:tcPr marL="5818" marR="5818" marT="5818" marB="0" anchor="ctr">
                    <a:solidFill>
                      <a:schemeClr val="tx2"/>
                    </a:solidFill>
                  </a:tcPr>
                </a:tc>
                <a:extLst>
                  <a:ext uri="{0D108BD9-81ED-4DB2-BD59-A6C34878D82A}">
                    <a16:rowId xmlns:a16="http://schemas.microsoft.com/office/drawing/2014/main" val="123524664"/>
                  </a:ext>
                </a:extLst>
              </a:tr>
              <a:tr h="674914">
                <a:tc>
                  <a:txBody>
                    <a:bodyPr/>
                    <a:lstStyle/>
                    <a:p>
                      <a:pPr algn="ctr" fontAlgn="ctr"/>
                      <a:r>
                        <a:rPr lang="en-US" sz="1000" u="none" strike="noStrike">
                          <a:effectLst/>
                        </a:rPr>
                        <a:t>SW1P2</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TCSS2_EC_PD_I2C_VD1_ADDR</a:t>
                      </a:r>
                      <a:br>
                        <a:rPr lang="en-US" sz="1000" u="none" strike="noStrike">
                          <a:effectLst/>
                        </a:rPr>
                      </a:br>
                      <a:r>
                        <a:rPr lang="en-US" sz="1000" u="none" strike="noStrike">
                          <a:effectLst/>
                        </a:rPr>
                        <a:t>TCSS2_EC_PD_I2C_VD2_ADDR</a:t>
                      </a:r>
                      <a:br>
                        <a:rPr lang="en-US" sz="1000" u="none" strike="noStrike">
                          <a:effectLst/>
                        </a:rPr>
                      </a:br>
                      <a:r>
                        <a:rPr lang="en-US" sz="1000" u="none" strike="noStrike">
                          <a:effectLst/>
                        </a:rPr>
                        <a:t>TCSS2_EC_PD_I2C_VD3_ADDR</a:t>
                      </a:r>
                      <a:br>
                        <a:rPr lang="en-US" sz="1000" u="none" strike="noStrike">
                          <a:effectLst/>
                        </a:rPr>
                      </a:br>
                      <a:r>
                        <a:rPr lang="en-US" sz="1000" u="none" strike="noStrike">
                          <a:effectLst/>
                        </a:rPr>
                        <a:t>TCSS2_A2D_I2C1_ADDR</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(1-8ON), 2-7OFF), 3-6OFF), 4-5OFF))</a:t>
                      </a:r>
                      <a:endParaRPr lang="en-US" sz="1000" b="0" i="0" u="none" strike="noStrike">
                        <a:solidFill>
                          <a:srgbClr val="000000"/>
                        </a:solidFill>
                        <a:effectLst/>
                        <a:latin typeface="Aptos Narrow" panose="020B0004020202020204" pitchFamily="34" charset="0"/>
                      </a:endParaRPr>
                    </a:p>
                  </a:txBody>
                  <a:tcPr marL="5818" marR="5818" marT="5818" marB="0" anchor="ctr"/>
                </a:tc>
                <a:extLst>
                  <a:ext uri="{0D108BD9-81ED-4DB2-BD59-A6C34878D82A}">
                    <a16:rowId xmlns:a16="http://schemas.microsoft.com/office/drawing/2014/main" val="2546001486"/>
                  </a:ext>
                </a:extLst>
              </a:tr>
              <a:tr h="674914">
                <a:tc>
                  <a:txBody>
                    <a:bodyPr/>
                    <a:lstStyle/>
                    <a:p>
                      <a:pPr algn="ctr" fontAlgn="ctr"/>
                      <a:r>
                        <a:rPr lang="en-US" sz="1000" u="none" strike="noStrike">
                          <a:effectLst/>
                        </a:rPr>
                        <a:t>SW1W1</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EC_JTAG_RST_N</a:t>
                      </a:r>
                      <a:br>
                        <a:rPr lang="en-US" sz="1000" u="none" strike="noStrike">
                          <a:effectLst/>
                        </a:rPr>
                      </a:br>
                      <a:r>
                        <a:rPr lang="en-US" sz="1000" u="none" strike="noStrike">
                          <a:effectLst/>
                        </a:rPr>
                        <a:t>BIOS_REC</a:t>
                      </a:r>
                      <a:br>
                        <a:rPr lang="en-US" sz="1000" u="none" strike="noStrike">
                          <a:effectLst/>
                        </a:rPr>
                      </a:br>
                      <a:r>
                        <a:rPr lang="en-US" sz="1000" u="none" strike="noStrike">
                          <a:effectLst/>
                        </a:rPr>
                        <a:t>PNP_NPNP_SKU</a:t>
                      </a:r>
                      <a:br>
                        <a:rPr lang="en-US" sz="1000" u="none" strike="noStrike">
                          <a:effectLst/>
                        </a:rPr>
                      </a:br>
                      <a:r>
                        <a:rPr lang="en-US" sz="1000" u="none" strike="noStrike">
                          <a:effectLst/>
                        </a:rPr>
                        <a:t>SPD_PRSNT_J</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(1-8OFF), 2-7OFF), 3-6OFF), 4-5OFF))</a:t>
                      </a:r>
                      <a:endParaRPr lang="en-US" sz="1000" b="0" i="0" u="none" strike="noStrike">
                        <a:solidFill>
                          <a:srgbClr val="000000"/>
                        </a:solidFill>
                        <a:effectLst/>
                        <a:latin typeface="Aptos Narrow" panose="020B0004020202020204" pitchFamily="34" charset="0"/>
                      </a:endParaRPr>
                    </a:p>
                  </a:txBody>
                  <a:tcPr marL="5818" marR="5818" marT="5818" marB="0" anchor="ctr"/>
                </a:tc>
                <a:extLst>
                  <a:ext uri="{0D108BD9-81ED-4DB2-BD59-A6C34878D82A}">
                    <a16:rowId xmlns:a16="http://schemas.microsoft.com/office/drawing/2014/main" val="3809174716"/>
                  </a:ext>
                </a:extLst>
              </a:tr>
              <a:tr h="843643">
                <a:tc>
                  <a:txBody>
                    <a:bodyPr/>
                    <a:lstStyle/>
                    <a:p>
                      <a:pPr algn="ctr" fontAlgn="ctr"/>
                      <a:r>
                        <a:rPr lang="en-US" sz="1000" u="none" strike="noStrike">
                          <a:effectLst/>
                        </a:rPr>
                        <a:t>SW1W2</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br>
                        <a:rPr lang="en-US" sz="1000" u="none" strike="noStrike">
                          <a:effectLst/>
                        </a:rPr>
                      </a:br>
                      <a:r>
                        <a:rPr lang="en-US" sz="1000" u="none" strike="noStrike">
                          <a:effectLst/>
                        </a:rPr>
                        <a:t>EC_UART_RX_OUT</a:t>
                      </a:r>
                      <a:br>
                        <a:rPr lang="en-US" sz="1000" u="none" strike="noStrike">
                          <a:effectLst/>
                        </a:rPr>
                      </a:br>
                      <a:r>
                        <a:rPr lang="en-US" sz="1000" u="none" strike="noStrike">
                          <a:effectLst/>
                        </a:rPr>
                        <a:t>EC_UART_RX_OUT</a:t>
                      </a:r>
                      <a:br>
                        <a:rPr lang="en-US" sz="1000" u="none" strike="noStrike">
                          <a:effectLst/>
                        </a:rPr>
                      </a:br>
                      <a:r>
                        <a:rPr lang="en-US" sz="1000" u="none" strike="noStrike">
                          <a:effectLst/>
                        </a:rPr>
                        <a:t>COINLESS_SPI_NOR_CLEAR_SW</a:t>
                      </a:r>
                      <a:br>
                        <a:rPr lang="en-US" sz="1000" u="none" strike="noStrike">
                          <a:effectLst/>
                        </a:rPr>
                      </a:br>
                      <a:r>
                        <a:rPr lang="en-US" sz="1000" u="none" strike="noStrike">
                          <a:effectLst/>
                        </a:rPr>
                        <a:t>ESPI_TESTCRD_DET</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(1-8ON), 2-7OFF), 3-6OFF), 4-5OFF))</a:t>
                      </a:r>
                      <a:endParaRPr lang="en-US" sz="1000" b="0" i="0" u="none" strike="noStrike">
                        <a:solidFill>
                          <a:srgbClr val="000000"/>
                        </a:solidFill>
                        <a:effectLst/>
                        <a:latin typeface="Aptos Narrow" panose="020B0004020202020204" pitchFamily="34" charset="0"/>
                      </a:endParaRPr>
                    </a:p>
                  </a:txBody>
                  <a:tcPr marL="5818" marR="5818" marT="5818" marB="0" anchor="ctr"/>
                </a:tc>
                <a:extLst>
                  <a:ext uri="{0D108BD9-81ED-4DB2-BD59-A6C34878D82A}">
                    <a16:rowId xmlns:a16="http://schemas.microsoft.com/office/drawing/2014/main" val="2180554145"/>
                  </a:ext>
                </a:extLst>
              </a:tr>
              <a:tr h="674914">
                <a:tc>
                  <a:txBody>
                    <a:bodyPr/>
                    <a:lstStyle/>
                    <a:p>
                      <a:pPr algn="ctr" fontAlgn="ctr"/>
                      <a:r>
                        <a:rPr lang="en-US" sz="1000" u="none" strike="noStrike">
                          <a:effectLst/>
                        </a:rPr>
                        <a:t>SW2C1</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BT_RF_KILL_SW_N</a:t>
                      </a:r>
                      <a:br>
                        <a:rPr lang="en-US" sz="1000" u="none" strike="noStrike">
                          <a:effectLst/>
                        </a:rPr>
                      </a:br>
                      <a:r>
                        <a:rPr lang="en-US" sz="1000" u="none" strike="noStrike">
                          <a:effectLst/>
                        </a:rPr>
                        <a:t>WIFI_RF_KILL_SW_N</a:t>
                      </a:r>
                      <a:br>
                        <a:rPr lang="en-US" sz="1000" u="none" strike="noStrike">
                          <a:effectLst/>
                        </a:rPr>
                      </a:br>
                      <a:r>
                        <a:rPr lang="en-US" sz="1000" u="none" strike="noStrike">
                          <a:effectLst/>
                        </a:rPr>
                        <a:t>CAM_SECURE_SW</a:t>
                      </a:r>
                      <a:br>
                        <a:rPr lang="en-US" sz="1000" u="none" strike="noStrike">
                          <a:effectLst/>
                        </a:rPr>
                      </a:br>
                      <a:r>
                        <a:rPr lang="en-US" sz="1000" u="none" strike="noStrike">
                          <a:effectLst/>
                        </a:rPr>
                        <a:t>WWAN_DISABLE_N</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(1-8OFF), 2-7OFF), 3-6OFF), 4-5OFF))</a:t>
                      </a:r>
                      <a:endParaRPr lang="en-US" sz="1000" b="0" i="0" u="none" strike="noStrike">
                        <a:solidFill>
                          <a:srgbClr val="000000"/>
                        </a:solidFill>
                        <a:effectLst/>
                        <a:latin typeface="Aptos Narrow" panose="020B0004020202020204" pitchFamily="34" charset="0"/>
                      </a:endParaRPr>
                    </a:p>
                  </a:txBody>
                  <a:tcPr marL="5818" marR="5818" marT="5818" marB="0" anchor="ctr"/>
                </a:tc>
                <a:extLst>
                  <a:ext uri="{0D108BD9-81ED-4DB2-BD59-A6C34878D82A}">
                    <a16:rowId xmlns:a16="http://schemas.microsoft.com/office/drawing/2014/main" val="3043775274"/>
                  </a:ext>
                </a:extLst>
              </a:tr>
              <a:tr h="506186">
                <a:tc>
                  <a:txBody>
                    <a:bodyPr/>
                    <a:lstStyle/>
                    <a:p>
                      <a:pPr algn="ctr" fontAlgn="ctr"/>
                      <a:r>
                        <a:rPr lang="en-US" sz="1000" u="none" strike="noStrike">
                          <a:effectLst/>
                        </a:rPr>
                        <a:t>SW3H1</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pt-BR" sz="1000" u="none" strike="noStrike">
                          <a:effectLst/>
                        </a:rPr>
                        <a:t>BOM_ID2</a:t>
                      </a:r>
                      <a:br>
                        <a:rPr lang="pt-BR" sz="1000" u="none" strike="noStrike">
                          <a:effectLst/>
                        </a:rPr>
                      </a:br>
                      <a:r>
                        <a:rPr lang="pt-BR" sz="1000" u="none" strike="noStrike">
                          <a:effectLst/>
                        </a:rPr>
                        <a:t>BOM_ID1</a:t>
                      </a:r>
                      <a:br>
                        <a:rPr lang="pt-BR" sz="1000" u="none" strike="noStrike">
                          <a:effectLst/>
                        </a:rPr>
                      </a:br>
                      <a:r>
                        <a:rPr lang="pt-BR" sz="1000" u="none" strike="noStrike">
                          <a:effectLst/>
                        </a:rPr>
                        <a:t>BOM_ID0</a:t>
                      </a:r>
                      <a:endParaRPr lang="pt-BR"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(1-8ON), 2-7ON), 3-6ON), 4-5OFF))</a:t>
                      </a:r>
                      <a:endParaRPr lang="en-US" sz="1000" b="0" i="0" u="none" strike="noStrike">
                        <a:solidFill>
                          <a:srgbClr val="000000"/>
                        </a:solidFill>
                        <a:effectLst/>
                        <a:latin typeface="Aptos Narrow" panose="020B0004020202020204" pitchFamily="34" charset="0"/>
                      </a:endParaRPr>
                    </a:p>
                  </a:txBody>
                  <a:tcPr marL="5818" marR="5818" marT="5818" marB="0" anchor="ctr"/>
                </a:tc>
                <a:extLst>
                  <a:ext uri="{0D108BD9-81ED-4DB2-BD59-A6C34878D82A}">
                    <a16:rowId xmlns:a16="http://schemas.microsoft.com/office/drawing/2014/main" val="932611807"/>
                  </a:ext>
                </a:extLst>
              </a:tr>
              <a:tr h="674914">
                <a:tc>
                  <a:txBody>
                    <a:bodyPr/>
                    <a:lstStyle/>
                    <a:p>
                      <a:pPr algn="ctr" fontAlgn="ctr"/>
                      <a:r>
                        <a:rPr lang="en-US" sz="1000" u="none" strike="noStrike">
                          <a:effectLst/>
                        </a:rPr>
                        <a:t>SW3J1</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SAF_G3_DETECT</a:t>
                      </a:r>
                      <a:br>
                        <a:rPr lang="en-US" sz="1000" u="none" strike="noStrike">
                          <a:effectLst/>
                        </a:rPr>
                      </a:br>
                      <a:r>
                        <a:rPr lang="en-US" sz="1000" u="none" strike="noStrike">
                          <a:effectLst/>
                        </a:rPr>
                        <a:t>VIRTUAL_DOCK_DET_N</a:t>
                      </a:r>
                      <a:br>
                        <a:rPr lang="en-US" sz="1000" u="none" strike="noStrike">
                          <a:effectLst/>
                        </a:rPr>
                      </a:br>
                      <a:r>
                        <a:rPr lang="en-US" sz="1000" u="none" strike="noStrike">
                          <a:effectLst/>
                        </a:rPr>
                        <a:t>VIRTUAL_BATTERY</a:t>
                      </a:r>
                      <a:br>
                        <a:rPr lang="en-US" sz="1000" u="none" strike="noStrike">
                          <a:effectLst/>
                        </a:rPr>
                      </a:br>
                      <a:r>
                        <a:rPr lang="en-US" sz="1000" u="none" strike="noStrike">
                          <a:effectLst/>
                        </a:rPr>
                        <a:t>FLIP_TO_TABLET_MODE</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(1-8OFF), 2-7OFF), 3-6OFF), 4-5OFF))</a:t>
                      </a:r>
                      <a:endParaRPr lang="en-US" sz="1000" b="0" i="0" u="none" strike="noStrike">
                        <a:solidFill>
                          <a:srgbClr val="000000"/>
                        </a:solidFill>
                        <a:effectLst/>
                        <a:latin typeface="Aptos Narrow" panose="020B0004020202020204" pitchFamily="34" charset="0"/>
                      </a:endParaRPr>
                    </a:p>
                  </a:txBody>
                  <a:tcPr marL="5818" marR="5818" marT="5818" marB="0" anchor="ctr"/>
                </a:tc>
                <a:extLst>
                  <a:ext uri="{0D108BD9-81ED-4DB2-BD59-A6C34878D82A}">
                    <a16:rowId xmlns:a16="http://schemas.microsoft.com/office/drawing/2014/main" val="2834291987"/>
                  </a:ext>
                </a:extLst>
              </a:tr>
              <a:tr h="506186">
                <a:tc>
                  <a:txBody>
                    <a:bodyPr/>
                    <a:lstStyle/>
                    <a:p>
                      <a:pPr algn="ctr" fontAlgn="ctr"/>
                      <a:r>
                        <a:rPr lang="en-US" sz="1000" u="none" strike="noStrike">
                          <a:effectLst/>
                        </a:rPr>
                        <a:t>SW3V1</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VAL_TP_VCCIA_CORE2_DLVR_IN_DP</a:t>
                      </a:r>
                      <a:br>
                        <a:rPr lang="en-US" sz="1000" u="none" strike="noStrike">
                          <a:effectLst/>
                        </a:rPr>
                      </a:br>
                      <a:r>
                        <a:rPr lang="en-US" sz="1000" u="none" strike="noStrike">
                          <a:effectLst/>
                        </a:rPr>
                        <a:t>'+V1P8A</a:t>
                      </a:r>
                      <a:br>
                        <a:rPr lang="en-US" sz="1000" u="none" strike="noStrike">
                          <a:effectLst/>
                        </a:rPr>
                      </a:br>
                      <a:r>
                        <a:rPr lang="en-US" sz="1000" u="none" strike="noStrike">
                          <a:effectLst/>
                        </a:rPr>
                        <a:t>VAL_TP_VSSIA_CORE2_DLVR_IN_DN</a:t>
                      </a:r>
                      <a:endParaRPr lang="en-US" sz="1000" b="0" i="0" u="none" strike="noStrike">
                        <a:solidFill>
                          <a:srgbClr val="000000"/>
                        </a:solidFill>
                        <a:effectLst/>
                        <a:latin typeface="Aptos Narrow" panose="020B0004020202020204" pitchFamily="34" charset="0"/>
                      </a:endParaRPr>
                    </a:p>
                  </a:txBody>
                  <a:tcPr marL="5818" marR="5818" marT="5818" marB="0" anchor="ctr"/>
                </a:tc>
                <a:tc>
                  <a:txBody>
                    <a:bodyPr/>
                    <a:lstStyle/>
                    <a:p>
                      <a:pPr algn="ctr" fontAlgn="ctr"/>
                      <a:r>
                        <a:rPr lang="en-US" sz="1000" u="none" strike="noStrike">
                          <a:effectLst/>
                        </a:rPr>
                        <a:t>(1-8ON), 2-7OFF), 3-6ON), 4-5OFF))</a:t>
                      </a:r>
                      <a:endParaRPr lang="en-US" sz="1000" b="0" i="0" u="none" strike="noStrike">
                        <a:solidFill>
                          <a:srgbClr val="000000"/>
                        </a:solidFill>
                        <a:effectLst/>
                        <a:latin typeface="Aptos Narrow" panose="020B0004020202020204" pitchFamily="34" charset="0"/>
                      </a:endParaRPr>
                    </a:p>
                  </a:txBody>
                  <a:tcPr marL="5818" marR="5818" marT="5818" marB="0" anchor="ctr"/>
                </a:tc>
                <a:extLst>
                  <a:ext uri="{0D108BD9-81ED-4DB2-BD59-A6C34878D82A}">
                    <a16:rowId xmlns:a16="http://schemas.microsoft.com/office/drawing/2014/main" val="2829331589"/>
                  </a:ext>
                </a:extLst>
              </a:tr>
            </a:tbl>
          </a:graphicData>
        </a:graphic>
      </p:graphicFrame>
      <p:sp>
        <p:nvSpPr>
          <p:cNvPr id="8" name="Rectangle 7">
            <a:extLst>
              <a:ext uri="{FF2B5EF4-FFF2-40B4-BE49-F238E27FC236}">
                <a16:creationId xmlns:a16="http://schemas.microsoft.com/office/drawing/2014/main" id="{28221225-A089-4330-EC7F-92C7A45E4129}"/>
              </a:ext>
            </a:extLst>
          </p:cNvPr>
          <p:cNvSpPr/>
          <p:nvPr/>
        </p:nvSpPr>
        <p:spPr>
          <a:xfrm>
            <a:off x="251342" y="5539711"/>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Tree>
    <p:extLst>
      <p:ext uri="{BB962C8B-B14F-4D97-AF65-F5344CB8AC3E}">
        <p14:creationId xmlns:p14="http://schemas.microsoft.com/office/powerpoint/2010/main" val="3510698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7322" y="-9331"/>
            <a:ext cx="0" cy="0"/>
          </a:xfrm>
        </p:spPr>
        <p:txBody>
          <a:bodyPr/>
          <a:lstStyle/>
          <a:p>
            <a:fld id="{EE2556C5-CE8C-6547-B838-EA80C61A4AF7}" type="slidenum">
              <a:rPr lang="en-US" smtClean="0">
                <a:solidFill>
                  <a:prstClr val="white"/>
                </a:solidFill>
              </a:rPr>
              <a:pPr/>
              <a:t>164</a:t>
            </a:fld>
            <a:endParaRPr lang="en-US">
              <a:solidFill>
                <a:prstClr val="white"/>
              </a:solidFill>
            </a:endParaRPr>
          </a:p>
        </p:txBody>
      </p:sp>
      <p:sp>
        <p:nvSpPr>
          <p:cNvPr id="3" name="Title 1">
            <a:extLst>
              <a:ext uri="{FF2B5EF4-FFF2-40B4-BE49-F238E27FC236}">
                <a16:creationId xmlns:a16="http://schemas.microsoft.com/office/drawing/2014/main" id="{7F7863CF-0673-3399-F266-035C94B4BAE7}"/>
              </a:ext>
            </a:extLst>
          </p:cNvPr>
          <p:cNvSpPr txBox="1">
            <a:spLocks/>
          </p:cNvSpPr>
          <p:nvPr/>
        </p:nvSpPr>
        <p:spPr>
          <a:xfrm>
            <a:off x="138053" y="179494"/>
            <a:ext cx="7368533"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highlight>
                  <a:srgbClr val="FFFF00"/>
                </a:highlight>
              </a:rPr>
              <a:t>Switch on PTL-UH RVP1 SKU </a:t>
            </a:r>
            <a:r>
              <a:rPr lang="en-US" sz="4000" err="1">
                <a:highlight>
                  <a:srgbClr val="FFFF00"/>
                </a:highlight>
              </a:rPr>
              <a:t>Contd</a:t>
            </a:r>
            <a:r>
              <a:rPr lang="en-US" sz="4000">
                <a:highlight>
                  <a:srgbClr val="FFFF00"/>
                </a:highlight>
              </a:rPr>
              <a:t>…</a:t>
            </a:r>
          </a:p>
        </p:txBody>
      </p:sp>
      <p:graphicFrame>
        <p:nvGraphicFramePr>
          <p:cNvPr id="4" name="Table 3">
            <a:extLst>
              <a:ext uri="{FF2B5EF4-FFF2-40B4-BE49-F238E27FC236}">
                <a16:creationId xmlns:a16="http://schemas.microsoft.com/office/drawing/2014/main" id="{EB3A19EB-3BF3-03B2-1E71-E03E9E127F36}"/>
              </a:ext>
            </a:extLst>
          </p:cNvPr>
          <p:cNvGraphicFramePr>
            <a:graphicFrameLocks noGrp="1"/>
          </p:cNvGraphicFramePr>
          <p:nvPr>
            <p:extLst>
              <p:ext uri="{D42A27DB-BD31-4B8C-83A1-F6EECF244321}">
                <p14:modId xmlns:p14="http://schemas.microsoft.com/office/powerpoint/2010/main" val="2877492747"/>
              </p:ext>
            </p:extLst>
          </p:nvPr>
        </p:nvGraphicFramePr>
        <p:xfrm>
          <a:off x="80446" y="1425230"/>
          <a:ext cx="5969000" cy="4208780"/>
        </p:xfrm>
        <a:graphic>
          <a:graphicData uri="http://schemas.openxmlformats.org/drawingml/2006/table">
            <a:tbl>
              <a:tblPr>
                <a:tableStyleId>{5940675A-B579-460E-94D1-54222C63F5DA}</a:tableStyleId>
              </a:tblPr>
              <a:tblGrid>
                <a:gridCol w="495300">
                  <a:extLst>
                    <a:ext uri="{9D8B030D-6E8A-4147-A177-3AD203B41FA5}">
                      <a16:colId xmlns:a16="http://schemas.microsoft.com/office/drawing/2014/main" val="4202193894"/>
                    </a:ext>
                  </a:extLst>
                </a:gridCol>
                <a:gridCol w="2783367">
                  <a:extLst>
                    <a:ext uri="{9D8B030D-6E8A-4147-A177-3AD203B41FA5}">
                      <a16:colId xmlns:a16="http://schemas.microsoft.com/office/drawing/2014/main" val="2950174698"/>
                    </a:ext>
                  </a:extLst>
                </a:gridCol>
                <a:gridCol w="2690333">
                  <a:extLst>
                    <a:ext uri="{9D8B030D-6E8A-4147-A177-3AD203B41FA5}">
                      <a16:colId xmlns:a16="http://schemas.microsoft.com/office/drawing/2014/main" val="668848265"/>
                    </a:ext>
                  </a:extLst>
                </a:gridCol>
              </a:tblGrid>
              <a:tr h="184150">
                <a:tc>
                  <a:txBody>
                    <a:bodyPr/>
                    <a:lstStyle/>
                    <a:p>
                      <a:pPr algn="ctr" fontAlgn="ctr"/>
                      <a:r>
                        <a:rPr lang="en-US" sz="1100" b="1" u="none" strike="noStrike">
                          <a:solidFill>
                            <a:schemeClr val="bg1"/>
                          </a:solidFill>
                          <a:effectLst/>
                        </a:rPr>
                        <a:t>Ref Des</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b="1" u="none" strike="noStrike">
                          <a:solidFill>
                            <a:schemeClr val="bg1"/>
                          </a:solidFill>
                          <a:effectLst/>
                        </a:rPr>
                        <a:t>Switch Description</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b="1" u="none" strike="noStrike">
                          <a:solidFill>
                            <a:schemeClr val="bg1"/>
                          </a:solidFill>
                          <a:effectLst/>
                        </a:rPr>
                        <a:t>Default</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3166541553"/>
                  </a:ext>
                </a:extLst>
              </a:tr>
              <a:tr h="552450">
                <a:tc>
                  <a:txBody>
                    <a:bodyPr/>
                    <a:lstStyle/>
                    <a:p>
                      <a:pPr algn="ctr" fontAlgn="ctr"/>
                      <a:r>
                        <a:rPr lang="en-US" sz="1100" u="none" strike="noStrike">
                          <a:effectLst/>
                        </a:rPr>
                        <a:t>SW4B1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IMVP_CONFIG0</a:t>
                      </a:r>
                      <a:br>
                        <a:rPr lang="en-US" sz="1100" u="none" strike="noStrike">
                          <a:effectLst/>
                        </a:rPr>
                      </a:br>
                      <a:r>
                        <a:rPr lang="en-US" sz="1100" u="none" strike="noStrike">
                          <a:effectLst/>
                        </a:rPr>
                        <a:t>IMVP_CONFIG1</a:t>
                      </a:r>
                      <a:br>
                        <a:rPr lang="en-US" sz="1100" u="none" strike="noStrike">
                          <a:effectLst/>
                        </a:rPr>
                      </a:br>
                      <a:r>
                        <a:rPr lang="en-US" sz="1100" u="none" strike="noStrike">
                          <a:effectLst/>
                        </a:rPr>
                        <a:t>DEBUG_TRACE_PNP</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(1-8OFF), 2-7ON), 3-6OFF),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374072381"/>
                  </a:ext>
                </a:extLst>
              </a:tr>
              <a:tr h="736600">
                <a:tc>
                  <a:txBody>
                    <a:bodyPr/>
                    <a:lstStyle/>
                    <a:p>
                      <a:pPr algn="ctr" fontAlgn="ctr"/>
                      <a:r>
                        <a:rPr lang="en-US" sz="1100" u="none" strike="noStrike">
                          <a:effectLst/>
                        </a:rPr>
                        <a:t>SW4V1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VCC_VCCPRIM_IO_SENSE_DP</a:t>
                      </a:r>
                      <a:br>
                        <a:rPr lang="en-US" sz="1100" u="none" strike="noStrike">
                          <a:effectLst/>
                        </a:rPr>
                      </a:br>
                      <a:r>
                        <a:rPr lang="en-US" sz="1100" u="none" strike="noStrike">
                          <a:effectLst/>
                        </a:rPr>
                        <a:t>'+VCC1P5_RTC_VAL</a:t>
                      </a:r>
                      <a:br>
                        <a:rPr lang="en-US" sz="1100" u="none" strike="noStrike">
                          <a:effectLst/>
                        </a:rPr>
                      </a:br>
                      <a:r>
                        <a:rPr lang="en-US" sz="1100" u="none" strike="noStrike">
                          <a:effectLst/>
                        </a:rPr>
                        <a:t>VSS_VCCPRIM_IO_SENSE_R_DN</a:t>
                      </a:r>
                      <a:br>
                        <a:rPr lang="en-US" sz="1100" u="none" strike="noStrike">
                          <a:effectLst/>
                        </a:rPr>
                      </a:br>
                      <a:r>
                        <a:rPr lang="en-US" sz="1100" u="none" strike="noStrike">
                          <a:effectLst/>
                        </a:rPr>
                        <a:t>VSS_VCCPRIM_IO_SENSE_DN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(1-8ON), 2-7OFF), 3-6ON),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898789097"/>
                  </a:ext>
                </a:extLst>
              </a:tr>
              <a:tr h="552450">
                <a:tc>
                  <a:txBody>
                    <a:bodyPr/>
                    <a:lstStyle/>
                    <a:p>
                      <a:pPr algn="ctr" fontAlgn="ctr"/>
                      <a:r>
                        <a:rPr lang="en-US" sz="1100" u="none" strike="noStrike">
                          <a:effectLst/>
                        </a:rPr>
                        <a:t>SW4V2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VAL_TP_VCCIA_CORE3_DLVR_IN_DP</a:t>
                      </a:r>
                      <a:br>
                        <a:rPr lang="en-US" sz="1100" u="none" strike="noStrike">
                          <a:effectLst/>
                        </a:rPr>
                      </a:br>
                      <a:r>
                        <a:rPr lang="en-US" sz="1100" u="none" strike="noStrike">
                          <a:effectLst/>
                        </a:rPr>
                        <a:t>'+VDD2_CPU</a:t>
                      </a:r>
                      <a:br>
                        <a:rPr lang="en-US" sz="1100" u="none" strike="noStrike">
                          <a:effectLst/>
                        </a:rPr>
                      </a:br>
                      <a:r>
                        <a:rPr lang="en-US" sz="1100" u="none" strike="noStrike">
                          <a:effectLst/>
                        </a:rPr>
                        <a:t>VAL_TP_VSSIA_CORE3_DLVR_IN_DN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(1-8ON), 2-7OFF), 3-6ON),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820469619"/>
                  </a:ext>
                </a:extLst>
              </a:tr>
              <a:tr h="736600">
                <a:tc>
                  <a:txBody>
                    <a:bodyPr/>
                    <a:lstStyle/>
                    <a:p>
                      <a:pPr algn="ctr" fontAlgn="ctr"/>
                      <a:r>
                        <a:rPr lang="en-US" sz="1100" u="none" strike="noStrike">
                          <a:effectLst/>
                        </a:rPr>
                        <a:t>SW4V3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VAL_TP_VCCATOM0G3_DP</a:t>
                      </a:r>
                      <a:br>
                        <a:rPr lang="en-US" sz="1100" u="none" strike="noStrike">
                          <a:effectLst/>
                        </a:rPr>
                      </a:br>
                      <a:r>
                        <a:rPr lang="en-US" sz="1100" u="none" strike="noStrike">
                          <a:effectLst/>
                        </a:rPr>
                        <a:t>+V3P3A_VAL_R</a:t>
                      </a:r>
                      <a:br>
                        <a:rPr lang="en-US" sz="1100" u="none" strike="noStrike">
                          <a:effectLst/>
                        </a:rPr>
                      </a:br>
                      <a:r>
                        <a:rPr lang="en-US" sz="1100" u="none" strike="noStrike">
                          <a:effectLst/>
                        </a:rPr>
                        <a:t>VAL_TP_VSSATOM0G3_R_DN</a:t>
                      </a:r>
                      <a:br>
                        <a:rPr lang="en-US" sz="1100" u="none" strike="noStrike">
                          <a:effectLst/>
                        </a:rPr>
                      </a:br>
                      <a:r>
                        <a:rPr lang="en-US" sz="1100" u="none" strike="noStrike">
                          <a:effectLst/>
                        </a:rPr>
                        <a:t>VAL_TP_VSSATOM0G3_DN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(1-8ON), 2-7OFF), 3-6ON),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20671610"/>
                  </a:ext>
                </a:extLst>
              </a:tr>
              <a:tr h="736600">
                <a:tc>
                  <a:txBody>
                    <a:bodyPr/>
                    <a:lstStyle/>
                    <a:p>
                      <a:pPr algn="ctr" fontAlgn="ctr"/>
                      <a:r>
                        <a:rPr lang="en-US" sz="1100" u="none" strike="noStrike">
                          <a:effectLst/>
                        </a:rPr>
                        <a:t>SW4W1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MIC_PRIVACY_SW_IN</a:t>
                      </a:r>
                      <a:br>
                        <a:rPr lang="en-US" sz="1100" u="none" strike="noStrike">
                          <a:effectLst/>
                        </a:rPr>
                      </a:br>
                      <a:r>
                        <a:rPr lang="en-US" sz="1100" u="none" strike="noStrike">
                          <a:effectLst/>
                        </a:rPr>
                        <a:t>BATT_ID_R</a:t>
                      </a:r>
                      <a:br>
                        <a:rPr lang="en-US" sz="1100" u="none" strike="noStrike">
                          <a:effectLst/>
                        </a:rPr>
                      </a:br>
                      <a:r>
                        <a:rPr lang="en-US" sz="1100" u="none" strike="noStrike">
                          <a:effectLst/>
                        </a:rPr>
                        <a:t>VAL_VDDQ_VAL_VR_MARGIN_INPUT</a:t>
                      </a:r>
                      <a:br>
                        <a:rPr lang="en-US" sz="1100" u="none" strike="noStrike">
                          <a:effectLst/>
                        </a:rPr>
                      </a:br>
                      <a:r>
                        <a:rPr lang="en-US" sz="1100" u="none" strike="noStrike">
                          <a:effectLst/>
                        </a:rPr>
                        <a:t>VCC1P5_RTC_VAL_MARGIN_INPUT</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(1-8OFF), 2-7OFF), 3-6ON),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376499812"/>
                  </a:ext>
                </a:extLst>
              </a:tr>
              <a:tr h="552450">
                <a:tc>
                  <a:txBody>
                    <a:bodyPr/>
                    <a:lstStyle/>
                    <a:p>
                      <a:pPr algn="ctr" fontAlgn="ctr"/>
                      <a:r>
                        <a:rPr lang="en-US" sz="1100" u="none" strike="noStrike">
                          <a:effectLst/>
                        </a:rPr>
                        <a:t>SW5V1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VAL_TP_VCCATOM2G0_NORTH_DP</a:t>
                      </a:r>
                      <a:br>
                        <a:rPr lang="en-US" sz="1100" u="none" strike="noStrike">
                          <a:effectLst/>
                        </a:rPr>
                      </a:br>
                      <a:r>
                        <a:rPr lang="en-US" sz="1100" u="none" strike="noStrike">
                          <a:effectLst/>
                        </a:rPr>
                        <a:t>+VDDQ_CPU</a:t>
                      </a:r>
                      <a:br>
                        <a:rPr lang="en-US" sz="1100" u="none" strike="noStrike">
                          <a:effectLst/>
                        </a:rPr>
                      </a:br>
                      <a:r>
                        <a:rPr lang="en-US" sz="1100" u="none" strike="noStrike">
                          <a:effectLst/>
                        </a:rPr>
                        <a:t>VAL_TP_VSSATOM2G0_NORTH_DN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(1-8ON), 2-7OFF), 3-6ON), 4-5OFF))</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891870853"/>
                  </a:ext>
                </a:extLst>
              </a:tr>
            </a:tbl>
          </a:graphicData>
        </a:graphic>
      </p:graphicFrame>
      <p:graphicFrame>
        <p:nvGraphicFramePr>
          <p:cNvPr id="5" name="Table 4">
            <a:extLst>
              <a:ext uri="{FF2B5EF4-FFF2-40B4-BE49-F238E27FC236}">
                <a16:creationId xmlns:a16="http://schemas.microsoft.com/office/drawing/2014/main" id="{DF2DE81B-2AB9-249D-41EC-8FEBBC7E94BE}"/>
              </a:ext>
            </a:extLst>
          </p:cNvPr>
          <p:cNvGraphicFramePr>
            <a:graphicFrameLocks noGrp="1"/>
          </p:cNvGraphicFramePr>
          <p:nvPr>
            <p:extLst>
              <p:ext uri="{D42A27DB-BD31-4B8C-83A1-F6EECF244321}">
                <p14:modId xmlns:p14="http://schemas.microsoft.com/office/powerpoint/2010/main" val="2364845993"/>
              </p:ext>
            </p:extLst>
          </p:nvPr>
        </p:nvGraphicFramePr>
        <p:xfrm>
          <a:off x="6142556" y="1425230"/>
          <a:ext cx="5446932" cy="4724399"/>
        </p:xfrm>
        <a:graphic>
          <a:graphicData uri="http://schemas.openxmlformats.org/drawingml/2006/table">
            <a:tbl>
              <a:tblPr>
                <a:tableStyleId>{5940675A-B579-460E-94D1-54222C63F5DA}</a:tableStyleId>
              </a:tblPr>
              <a:tblGrid>
                <a:gridCol w="470630">
                  <a:extLst>
                    <a:ext uri="{9D8B030D-6E8A-4147-A177-3AD203B41FA5}">
                      <a16:colId xmlns:a16="http://schemas.microsoft.com/office/drawing/2014/main" val="639753241"/>
                    </a:ext>
                  </a:extLst>
                </a:gridCol>
                <a:gridCol w="2775363">
                  <a:extLst>
                    <a:ext uri="{9D8B030D-6E8A-4147-A177-3AD203B41FA5}">
                      <a16:colId xmlns:a16="http://schemas.microsoft.com/office/drawing/2014/main" val="4044835994"/>
                    </a:ext>
                  </a:extLst>
                </a:gridCol>
                <a:gridCol w="2200939">
                  <a:extLst>
                    <a:ext uri="{9D8B030D-6E8A-4147-A177-3AD203B41FA5}">
                      <a16:colId xmlns:a16="http://schemas.microsoft.com/office/drawing/2014/main" val="3278595077"/>
                    </a:ext>
                  </a:extLst>
                </a:gridCol>
              </a:tblGrid>
              <a:tr h="174978">
                <a:tc>
                  <a:txBody>
                    <a:bodyPr/>
                    <a:lstStyle/>
                    <a:p>
                      <a:pPr algn="ctr" fontAlgn="ctr"/>
                      <a:r>
                        <a:rPr lang="en-US" sz="1000" b="1" u="none" strike="noStrike">
                          <a:solidFill>
                            <a:schemeClr val="bg1"/>
                          </a:solidFill>
                          <a:effectLst/>
                        </a:rPr>
                        <a:t>Ref Des</a:t>
                      </a:r>
                      <a:endParaRPr lang="en-US" sz="1000" b="1" i="0" u="none" strike="noStrike">
                        <a:solidFill>
                          <a:schemeClr val="bg1"/>
                        </a:solidFill>
                        <a:effectLst/>
                        <a:latin typeface="Aptos Narrow" panose="020B0004020202020204" pitchFamily="34" charset="0"/>
                      </a:endParaRPr>
                    </a:p>
                  </a:txBody>
                  <a:tcPr marL="6034" marR="6034" marT="6034" marB="0" anchor="ctr">
                    <a:solidFill>
                      <a:schemeClr val="tx2"/>
                    </a:solidFill>
                  </a:tcPr>
                </a:tc>
                <a:tc>
                  <a:txBody>
                    <a:bodyPr/>
                    <a:lstStyle/>
                    <a:p>
                      <a:pPr algn="ctr" fontAlgn="ctr"/>
                      <a:r>
                        <a:rPr lang="en-US" sz="1000" b="1" u="none" strike="noStrike">
                          <a:solidFill>
                            <a:schemeClr val="bg1"/>
                          </a:solidFill>
                          <a:effectLst/>
                        </a:rPr>
                        <a:t>Switch Description</a:t>
                      </a:r>
                      <a:endParaRPr lang="en-US" sz="1000" b="1" i="0" u="none" strike="noStrike">
                        <a:solidFill>
                          <a:schemeClr val="bg1"/>
                        </a:solidFill>
                        <a:effectLst/>
                        <a:latin typeface="Aptos Narrow" panose="020B0004020202020204" pitchFamily="34" charset="0"/>
                      </a:endParaRPr>
                    </a:p>
                  </a:txBody>
                  <a:tcPr marL="6034" marR="6034" marT="6034" marB="0" anchor="ctr">
                    <a:solidFill>
                      <a:schemeClr val="tx2"/>
                    </a:solidFill>
                  </a:tcPr>
                </a:tc>
                <a:tc>
                  <a:txBody>
                    <a:bodyPr/>
                    <a:lstStyle/>
                    <a:p>
                      <a:pPr algn="ctr" fontAlgn="ctr"/>
                      <a:r>
                        <a:rPr lang="en-US" sz="1000" b="1" u="none" strike="noStrike">
                          <a:solidFill>
                            <a:schemeClr val="bg1"/>
                          </a:solidFill>
                          <a:effectLst/>
                        </a:rPr>
                        <a:t>Default</a:t>
                      </a:r>
                      <a:endParaRPr lang="en-US" sz="1000" b="1" i="0" u="none" strike="noStrike">
                        <a:solidFill>
                          <a:schemeClr val="bg1"/>
                        </a:solidFill>
                        <a:effectLst/>
                        <a:latin typeface="Aptos Narrow" panose="020B0004020202020204" pitchFamily="34" charset="0"/>
                      </a:endParaRPr>
                    </a:p>
                  </a:txBody>
                  <a:tcPr marL="6034" marR="6034" marT="6034" marB="0" anchor="ctr">
                    <a:solidFill>
                      <a:schemeClr val="tx2"/>
                    </a:solidFill>
                  </a:tcPr>
                </a:tc>
                <a:extLst>
                  <a:ext uri="{0D108BD9-81ED-4DB2-BD59-A6C34878D82A}">
                    <a16:rowId xmlns:a16="http://schemas.microsoft.com/office/drawing/2014/main" val="2509928567"/>
                  </a:ext>
                </a:extLst>
              </a:tr>
              <a:tr h="699911">
                <a:tc>
                  <a:txBody>
                    <a:bodyPr/>
                    <a:lstStyle/>
                    <a:p>
                      <a:pPr algn="ctr" fontAlgn="ctr"/>
                      <a:r>
                        <a:rPr lang="en-US" sz="1000" u="none" strike="noStrike">
                          <a:effectLst/>
                        </a:rPr>
                        <a:t>SW6A1</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CLKREQ0_PEG_SLOT_SW_N</a:t>
                      </a:r>
                      <a:br>
                        <a:rPr lang="en-US" sz="1000" u="none" strike="noStrike">
                          <a:effectLst/>
                        </a:rPr>
                      </a:br>
                      <a:r>
                        <a:rPr lang="en-US" sz="1000" u="none" strike="noStrike">
                          <a:effectLst/>
                        </a:rPr>
                        <a:t>PEG_SLOT_PRSNT012_N</a:t>
                      </a:r>
                      <a:br>
                        <a:rPr lang="en-US" sz="1000" u="none" strike="noStrike">
                          <a:effectLst/>
                        </a:rPr>
                      </a:br>
                      <a:r>
                        <a:rPr lang="en-US" sz="1000" u="none" strike="noStrike">
                          <a:effectLst/>
                        </a:rPr>
                        <a:t>X8X4_PEG_SEL_PROCHOT_N</a:t>
                      </a:r>
                      <a:br>
                        <a:rPr lang="en-US" sz="1000" u="none" strike="noStrike">
                          <a:effectLst/>
                        </a:rPr>
                      </a:br>
                      <a:r>
                        <a:rPr lang="en-US" sz="1000" u="none" strike="noStrike">
                          <a:effectLst/>
                        </a:rPr>
                        <a:t>X8X4_PEG_DGPU_PWR_OK_LS</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(1-8ON), 2-7OFF), 3-6ON), 4-5ON))</a:t>
                      </a:r>
                      <a:endParaRPr lang="en-US" sz="1000" b="0" i="0" u="none" strike="noStrike">
                        <a:solidFill>
                          <a:srgbClr val="000000"/>
                        </a:solidFill>
                        <a:effectLst/>
                        <a:latin typeface="Aptos Narrow" panose="020B0004020202020204" pitchFamily="34" charset="0"/>
                      </a:endParaRPr>
                    </a:p>
                  </a:txBody>
                  <a:tcPr marL="6034" marR="6034" marT="6034" marB="0" anchor="ctr"/>
                </a:tc>
                <a:extLst>
                  <a:ext uri="{0D108BD9-81ED-4DB2-BD59-A6C34878D82A}">
                    <a16:rowId xmlns:a16="http://schemas.microsoft.com/office/drawing/2014/main" val="2341659541"/>
                  </a:ext>
                </a:extLst>
              </a:tr>
              <a:tr h="699911">
                <a:tc>
                  <a:txBody>
                    <a:bodyPr/>
                    <a:lstStyle/>
                    <a:p>
                      <a:pPr algn="ctr" fontAlgn="ctr"/>
                      <a:r>
                        <a:rPr lang="en-US" sz="1000" u="none" strike="noStrike">
                          <a:effectLst/>
                        </a:rPr>
                        <a:t>SW7B1</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X8_PCIE_SLOT_PWR_EN_SW</a:t>
                      </a:r>
                      <a:br>
                        <a:rPr lang="en-US" sz="1000" u="none" strike="noStrike">
                          <a:effectLst/>
                        </a:rPr>
                      </a:br>
                      <a:r>
                        <a:rPr lang="en-US" sz="1000" u="none" strike="noStrike">
                          <a:effectLst/>
                        </a:rPr>
                        <a:t>PEG_SLOT_PWR_EN_3P3_N</a:t>
                      </a:r>
                      <a:br>
                        <a:rPr lang="en-US" sz="1000" u="none" strike="noStrike">
                          <a:effectLst/>
                        </a:rPr>
                      </a:br>
                      <a:r>
                        <a:rPr lang="en-US" sz="1000" u="none" strike="noStrike">
                          <a:effectLst/>
                        </a:rPr>
                        <a:t>X4_PCIE_SLOT_PWR_EN_SW</a:t>
                      </a:r>
                      <a:br>
                        <a:rPr lang="en-US" sz="1000" u="none" strike="noStrike">
                          <a:effectLst/>
                        </a:rPr>
                      </a:br>
                      <a:r>
                        <a:rPr lang="en-US" sz="1000" u="none" strike="noStrike">
                          <a:effectLst/>
                        </a:rPr>
                        <a:t>X4_PCIE_SLOT_PWR_EN_3P3_N</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(1-8OFF) , 2-7ON), 3-6OFF), 4-5ON))</a:t>
                      </a:r>
                      <a:endParaRPr lang="en-US" sz="1000" b="0" i="0" u="none" strike="noStrike">
                        <a:solidFill>
                          <a:srgbClr val="000000"/>
                        </a:solidFill>
                        <a:effectLst/>
                        <a:latin typeface="Aptos Narrow" panose="020B0004020202020204" pitchFamily="34" charset="0"/>
                      </a:endParaRPr>
                    </a:p>
                  </a:txBody>
                  <a:tcPr marL="6034" marR="6034" marT="6034" marB="0" anchor="ctr"/>
                </a:tc>
                <a:extLst>
                  <a:ext uri="{0D108BD9-81ED-4DB2-BD59-A6C34878D82A}">
                    <a16:rowId xmlns:a16="http://schemas.microsoft.com/office/drawing/2014/main" val="1225772176"/>
                  </a:ext>
                </a:extLst>
              </a:tr>
              <a:tr h="699911">
                <a:tc>
                  <a:txBody>
                    <a:bodyPr/>
                    <a:lstStyle/>
                    <a:p>
                      <a:pPr algn="ctr" fontAlgn="ctr"/>
                      <a:r>
                        <a:rPr lang="en-US" sz="1000" u="none" strike="noStrike">
                          <a:effectLst/>
                        </a:rPr>
                        <a:t>SW7B2</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X4_CLKREQ1_SW_N</a:t>
                      </a:r>
                      <a:br>
                        <a:rPr lang="en-US" sz="1000" u="none" strike="noStrike">
                          <a:effectLst/>
                        </a:rPr>
                      </a:br>
                      <a:r>
                        <a:rPr lang="en-US" sz="1000" u="none" strike="noStrike">
                          <a:effectLst/>
                        </a:rPr>
                        <a:t>X4_CLKREQ_PRSNT_SW_N</a:t>
                      </a:r>
                      <a:br>
                        <a:rPr lang="en-US" sz="1000" u="none" strike="noStrike">
                          <a:effectLst/>
                        </a:rPr>
                      </a:br>
                      <a:r>
                        <a:rPr lang="en-US" sz="1000" u="none" strike="noStrike">
                          <a:effectLst/>
                        </a:rPr>
                        <a:t>X1_CLKREQ2_SW_N</a:t>
                      </a:r>
                      <a:br>
                        <a:rPr lang="en-US" sz="1000" u="none" strike="noStrike">
                          <a:effectLst/>
                        </a:rPr>
                      </a:br>
                      <a:r>
                        <a:rPr lang="en-US" sz="1000" u="none" strike="noStrike">
                          <a:effectLst/>
                        </a:rPr>
                        <a:t>X1_CLKREQ_PRSNT_SW_N</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(1-8ON), 2-7OFF), 3-6ON), 4-5OFF))</a:t>
                      </a:r>
                      <a:endParaRPr lang="en-US" sz="1000" b="0" i="0" u="none" strike="noStrike">
                        <a:solidFill>
                          <a:srgbClr val="000000"/>
                        </a:solidFill>
                        <a:effectLst/>
                        <a:latin typeface="Aptos Narrow" panose="020B0004020202020204" pitchFamily="34" charset="0"/>
                      </a:endParaRPr>
                    </a:p>
                  </a:txBody>
                  <a:tcPr marL="6034" marR="6034" marT="6034" marB="0" anchor="ctr"/>
                </a:tc>
                <a:extLst>
                  <a:ext uri="{0D108BD9-81ED-4DB2-BD59-A6C34878D82A}">
                    <a16:rowId xmlns:a16="http://schemas.microsoft.com/office/drawing/2014/main" val="3569098025"/>
                  </a:ext>
                </a:extLst>
              </a:tr>
              <a:tr h="524933">
                <a:tc>
                  <a:txBody>
                    <a:bodyPr/>
                    <a:lstStyle/>
                    <a:p>
                      <a:pPr algn="ctr" fontAlgn="ctr"/>
                      <a:r>
                        <a:rPr lang="en-US" sz="1000" u="none" strike="noStrike">
                          <a:effectLst/>
                        </a:rPr>
                        <a:t>SW7M1</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CLKREQ1_X4_GEN5_M2_SSD_N</a:t>
                      </a:r>
                      <a:br>
                        <a:rPr lang="en-US" sz="1000" u="none" strike="noStrike">
                          <a:effectLst/>
                        </a:rPr>
                      </a:br>
                      <a:r>
                        <a:rPr lang="en-US" sz="1000" u="none" strike="noStrike">
                          <a:effectLst/>
                        </a:rPr>
                        <a:t>CLKREQ1_X4_GEN5_DT_CEM_SLOT_N</a:t>
                      </a:r>
                      <a:br>
                        <a:rPr lang="en-US" sz="1000" u="none" strike="noStrike">
                          <a:effectLst/>
                        </a:rPr>
                      </a:br>
                      <a:r>
                        <a:rPr lang="en-US" sz="1000" u="none" strike="noStrike">
                          <a:effectLst/>
                        </a:rPr>
                        <a:t>CLKREQ1_GEN5_BIF_HDR_CEM_N</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(1-8ON), 2-7OFF), 3-6OFF), 4-5OFF))</a:t>
                      </a:r>
                      <a:endParaRPr lang="en-US" sz="1000" b="0" i="0" u="none" strike="noStrike">
                        <a:solidFill>
                          <a:srgbClr val="000000"/>
                        </a:solidFill>
                        <a:effectLst/>
                        <a:latin typeface="Aptos Narrow" panose="020B0004020202020204" pitchFamily="34" charset="0"/>
                      </a:endParaRPr>
                    </a:p>
                  </a:txBody>
                  <a:tcPr marL="6034" marR="6034" marT="6034" marB="0" anchor="ctr"/>
                </a:tc>
                <a:extLst>
                  <a:ext uri="{0D108BD9-81ED-4DB2-BD59-A6C34878D82A}">
                    <a16:rowId xmlns:a16="http://schemas.microsoft.com/office/drawing/2014/main" val="1603258803"/>
                  </a:ext>
                </a:extLst>
              </a:tr>
              <a:tr h="699911">
                <a:tc>
                  <a:txBody>
                    <a:bodyPr/>
                    <a:lstStyle/>
                    <a:p>
                      <a:pPr algn="ctr" fontAlgn="ctr"/>
                      <a:r>
                        <a:rPr lang="en-US" sz="1000" u="none" strike="noStrike">
                          <a:effectLst/>
                        </a:rPr>
                        <a:t>SW7P1</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X8_PEG_SEL_PROCHOT_N</a:t>
                      </a:r>
                      <a:br>
                        <a:rPr lang="en-US" sz="1000" u="none" strike="noStrike">
                          <a:effectLst/>
                        </a:rPr>
                      </a:br>
                      <a:r>
                        <a:rPr lang="en-US" sz="1000" u="none" strike="noStrike">
                          <a:effectLst/>
                        </a:rPr>
                        <a:t>X4_PEG_SEL_PROCHOT_N</a:t>
                      </a:r>
                      <a:br>
                        <a:rPr lang="en-US" sz="1000" u="none" strike="noStrike">
                          <a:effectLst/>
                        </a:rPr>
                      </a:br>
                      <a:r>
                        <a:rPr lang="en-US" sz="1000" u="none" strike="noStrike">
                          <a:effectLst/>
                        </a:rPr>
                        <a:t>X8_PEG_DGPU_PWR_OK_LS</a:t>
                      </a:r>
                      <a:br>
                        <a:rPr lang="en-US" sz="1000" u="none" strike="noStrike">
                          <a:effectLst/>
                        </a:rPr>
                      </a:br>
                      <a:r>
                        <a:rPr lang="en-US" sz="1000" u="none" strike="noStrike">
                          <a:effectLst/>
                        </a:rPr>
                        <a:t>X4_PEG_DGPU_PWR_OK_LS</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(1-8ON), 2-7OFF), 3-6ON), 4-5OFF))</a:t>
                      </a:r>
                      <a:endParaRPr lang="en-US" sz="1000" b="0" i="0" u="none" strike="noStrike">
                        <a:solidFill>
                          <a:srgbClr val="000000"/>
                        </a:solidFill>
                        <a:effectLst/>
                        <a:latin typeface="Aptos Narrow" panose="020B0004020202020204" pitchFamily="34" charset="0"/>
                      </a:endParaRPr>
                    </a:p>
                  </a:txBody>
                  <a:tcPr marL="6034" marR="6034" marT="6034" marB="0" anchor="ctr"/>
                </a:tc>
                <a:extLst>
                  <a:ext uri="{0D108BD9-81ED-4DB2-BD59-A6C34878D82A}">
                    <a16:rowId xmlns:a16="http://schemas.microsoft.com/office/drawing/2014/main" val="127794988"/>
                  </a:ext>
                </a:extLst>
              </a:tr>
              <a:tr h="699911">
                <a:tc>
                  <a:txBody>
                    <a:bodyPr/>
                    <a:lstStyle/>
                    <a:p>
                      <a:pPr algn="ctr" fontAlgn="ctr"/>
                      <a:r>
                        <a:rPr lang="en-US" sz="1000" u="none" strike="noStrike">
                          <a:effectLst/>
                        </a:rPr>
                        <a:t>SW7V1</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VAL_TP_VCCR_RIGHT_DLVR_OUT_DP</a:t>
                      </a:r>
                      <a:br>
                        <a:rPr lang="en-US" sz="1000" u="none" strike="noStrike">
                          <a:effectLst/>
                        </a:rPr>
                      </a:br>
                      <a:r>
                        <a:rPr lang="en-US" sz="1000" u="none" strike="noStrike">
                          <a:effectLst/>
                        </a:rPr>
                        <a:t>VAL_TP_VCCINFVNN_RING_DLVR_OUT_DP</a:t>
                      </a:r>
                      <a:br>
                        <a:rPr lang="en-US" sz="1000" u="none" strike="noStrike">
                          <a:effectLst/>
                        </a:rPr>
                      </a:br>
                      <a:r>
                        <a:rPr lang="en-US" sz="1000" u="none" strike="noStrike">
                          <a:effectLst/>
                        </a:rPr>
                        <a:t>VAL_TP_VSSR_RIGHT_DLVR_OUT_DN</a:t>
                      </a:r>
                      <a:br>
                        <a:rPr lang="en-US" sz="1000" u="none" strike="noStrike">
                          <a:effectLst/>
                        </a:rPr>
                      </a:br>
                      <a:r>
                        <a:rPr lang="en-US" sz="1000" u="none" strike="noStrike">
                          <a:effectLst/>
                        </a:rPr>
                        <a:t>VAL_TP_VSSINFVNN_RING_DLVR_OUT_DN</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(1-8ON), 2-7OFF), 3-6ON), 4-5OFF))</a:t>
                      </a:r>
                      <a:endParaRPr lang="en-US" sz="1000" b="0" i="0" u="none" strike="noStrike">
                        <a:solidFill>
                          <a:srgbClr val="000000"/>
                        </a:solidFill>
                        <a:effectLst/>
                        <a:latin typeface="Aptos Narrow" panose="020B0004020202020204" pitchFamily="34" charset="0"/>
                      </a:endParaRPr>
                    </a:p>
                  </a:txBody>
                  <a:tcPr marL="6034" marR="6034" marT="6034" marB="0" anchor="ctr"/>
                </a:tc>
                <a:extLst>
                  <a:ext uri="{0D108BD9-81ED-4DB2-BD59-A6C34878D82A}">
                    <a16:rowId xmlns:a16="http://schemas.microsoft.com/office/drawing/2014/main" val="712973168"/>
                  </a:ext>
                </a:extLst>
              </a:tr>
              <a:tr h="524933">
                <a:tc>
                  <a:txBody>
                    <a:bodyPr/>
                    <a:lstStyle/>
                    <a:p>
                      <a:pPr algn="ctr" fontAlgn="ctr"/>
                      <a:r>
                        <a:rPr lang="en-US" sz="1000" u="none" strike="noStrike">
                          <a:effectLst/>
                        </a:rPr>
                        <a:t>SW9U1</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PD_AIC_EC_PD_I2C_VD1_ADDR1</a:t>
                      </a:r>
                      <a:br>
                        <a:rPr lang="en-US" sz="1000" u="none" strike="noStrike">
                          <a:effectLst/>
                        </a:rPr>
                      </a:br>
                      <a:r>
                        <a:rPr lang="en-US" sz="1000" u="none" strike="noStrike">
                          <a:effectLst/>
                        </a:rPr>
                        <a:t>PD_AIC_EC_PD_I2C_VD2_ADDR1</a:t>
                      </a:r>
                      <a:br>
                        <a:rPr lang="en-US" sz="1000" u="none" strike="noStrike">
                          <a:effectLst/>
                        </a:rPr>
                      </a:br>
                      <a:r>
                        <a:rPr lang="en-US" sz="1000" u="none" strike="noStrike">
                          <a:effectLst/>
                        </a:rPr>
                        <a:t>PD_AIC_EC_PD_I2C_VD3_ADDR1</a:t>
                      </a:r>
                      <a:endParaRPr lang="en-US" sz="1000" b="0" i="0" u="none" strike="noStrike">
                        <a:solidFill>
                          <a:srgbClr val="000000"/>
                        </a:solidFill>
                        <a:effectLst/>
                        <a:latin typeface="Aptos Narrow" panose="020B0004020202020204" pitchFamily="34" charset="0"/>
                      </a:endParaRPr>
                    </a:p>
                  </a:txBody>
                  <a:tcPr marL="6034" marR="6034" marT="6034" marB="0" anchor="ctr"/>
                </a:tc>
                <a:tc>
                  <a:txBody>
                    <a:bodyPr/>
                    <a:lstStyle/>
                    <a:p>
                      <a:pPr algn="ctr" fontAlgn="ctr"/>
                      <a:r>
                        <a:rPr lang="en-US" sz="1000" u="none" strike="noStrike">
                          <a:effectLst/>
                        </a:rPr>
                        <a:t>(1-8ON), 2-7OFF), 3-6OFF), 4-5OFF))</a:t>
                      </a:r>
                      <a:endParaRPr lang="en-US" sz="1000" b="0" i="0" u="none" strike="noStrike">
                        <a:solidFill>
                          <a:srgbClr val="000000"/>
                        </a:solidFill>
                        <a:effectLst/>
                        <a:latin typeface="Aptos Narrow" panose="020B0004020202020204" pitchFamily="34" charset="0"/>
                      </a:endParaRPr>
                    </a:p>
                  </a:txBody>
                  <a:tcPr marL="6034" marR="6034" marT="6034" marB="0" anchor="ctr"/>
                </a:tc>
                <a:extLst>
                  <a:ext uri="{0D108BD9-81ED-4DB2-BD59-A6C34878D82A}">
                    <a16:rowId xmlns:a16="http://schemas.microsoft.com/office/drawing/2014/main" val="274263317"/>
                  </a:ext>
                </a:extLst>
              </a:tr>
            </a:tbl>
          </a:graphicData>
        </a:graphic>
      </p:graphicFrame>
      <p:sp>
        <p:nvSpPr>
          <p:cNvPr id="6" name="Rectangle 5">
            <a:extLst>
              <a:ext uri="{FF2B5EF4-FFF2-40B4-BE49-F238E27FC236}">
                <a16:creationId xmlns:a16="http://schemas.microsoft.com/office/drawing/2014/main" id="{2E47CE63-B1BF-4EDE-00CF-0131F89CD9BD}"/>
              </a:ext>
            </a:extLst>
          </p:cNvPr>
          <p:cNvSpPr/>
          <p:nvPr/>
        </p:nvSpPr>
        <p:spPr>
          <a:xfrm>
            <a:off x="0" y="5655040"/>
            <a:ext cx="3540643" cy="701923"/>
          </a:xfrm>
          <a:prstGeom prst="rect">
            <a:avLst/>
          </a:prstGeom>
        </p:spPr>
        <p:txBody>
          <a:bodyPr wrap="square">
            <a:spAutoFit/>
          </a:bodyPr>
          <a:lstStyle/>
          <a:p>
            <a:pPr algn="just">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Tree>
    <p:extLst>
      <p:ext uri="{BB962C8B-B14F-4D97-AF65-F5344CB8AC3E}">
        <p14:creationId xmlns:p14="http://schemas.microsoft.com/office/powerpoint/2010/main" val="3911951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E873E4-8D5A-4951-BB9E-830647626A9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highlight>
                  <a:srgbClr val="FFFF00"/>
                </a:highlight>
              </a:rPr>
              <a:t>LED indication on PTL-UH RVP</a:t>
            </a:r>
          </a:p>
        </p:txBody>
      </p:sp>
      <p:graphicFrame>
        <p:nvGraphicFramePr>
          <p:cNvPr id="3" name="Table 2">
            <a:extLst>
              <a:ext uri="{FF2B5EF4-FFF2-40B4-BE49-F238E27FC236}">
                <a16:creationId xmlns:a16="http://schemas.microsoft.com/office/drawing/2014/main" id="{5DBCA7F8-D41D-5644-4EC0-5C9830BD777C}"/>
              </a:ext>
            </a:extLst>
          </p:cNvPr>
          <p:cNvGraphicFramePr>
            <a:graphicFrameLocks noGrp="1"/>
          </p:cNvGraphicFramePr>
          <p:nvPr>
            <p:extLst>
              <p:ext uri="{D42A27DB-BD31-4B8C-83A1-F6EECF244321}">
                <p14:modId xmlns:p14="http://schemas.microsoft.com/office/powerpoint/2010/main" val="826865760"/>
              </p:ext>
            </p:extLst>
          </p:nvPr>
        </p:nvGraphicFramePr>
        <p:xfrm>
          <a:off x="309378" y="1759467"/>
          <a:ext cx="5321300" cy="3154417"/>
        </p:xfrm>
        <a:graphic>
          <a:graphicData uri="http://schemas.openxmlformats.org/drawingml/2006/table">
            <a:tbl>
              <a:tblPr>
                <a:tableStyleId>{5940675A-B579-460E-94D1-54222C63F5DA}</a:tableStyleId>
              </a:tblPr>
              <a:tblGrid>
                <a:gridCol w="1282700">
                  <a:extLst>
                    <a:ext uri="{9D8B030D-6E8A-4147-A177-3AD203B41FA5}">
                      <a16:colId xmlns:a16="http://schemas.microsoft.com/office/drawing/2014/main" val="603427625"/>
                    </a:ext>
                  </a:extLst>
                </a:gridCol>
                <a:gridCol w="1371600">
                  <a:extLst>
                    <a:ext uri="{9D8B030D-6E8A-4147-A177-3AD203B41FA5}">
                      <a16:colId xmlns:a16="http://schemas.microsoft.com/office/drawing/2014/main" val="4060884026"/>
                    </a:ext>
                  </a:extLst>
                </a:gridCol>
                <a:gridCol w="952500">
                  <a:extLst>
                    <a:ext uri="{9D8B030D-6E8A-4147-A177-3AD203B41FA5}">
                      <a16:colId xmlns:a16="http://schemas.microsoft.com/office/drawing/2014/main" val="1842781339"/>
                    </a:ext>
                  </a:extLst>
                </a:gridCol>
                <a:gridCol w="1714500">
                  <a:extLst>
                    <a:ext uri="{9D8B030D-6E8A-4147-A177-3AD203B41FA5}">
                      <a16:colId xmlns:a16="http://schemas.microsoft.com/office/drawing/2014/main" val="2414086843"/>
                    </a:ext>
                  </a:extLst>
                </a:gridCol>
              </a:tblGrid>
              <a:tr h="0">
                <a:tc>
                  <a:txBody>
                    <a:bodyPr/>
                    <a:lstStyle/>
                    <a:p>
                      <a:pPr algn="ctr" fontAlgn="ctr"/>
                      <a:r>
                        <a:rPr lang="en-US" sz="1100" b="1" u="none" strike="noStrike">
                          <a:solidFill>
                            <a:schemeClr val="bg1"/>
                          </a:solidFill>
                          <a:effectLst/>
                        </a:rPr>
                        <a:t>LED functionality</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fr-FR" sz="1100" b="1" u="none" strike="noStrike">
                          <a:solidFill>
                            <a:schemeClr val="bg1"/>
                          </a:solidFill>
                          <a:effectLst/>
                        </a:rPr>
                        <a:t>Ref Des</a:t>
                      </a:r>
                      <a:br>
                        <a:rPr lang="fr-FR" sz="1100" b="1" u="none" strike="noStrike">
                          <a:solidFill>
                            <a:schemeClr val="bg1"/>
                          </a:solidFill>
                          <a:effectLst/>
                        </a:rPr>
                      </a:br>
                      <a:r>
                        <a:rPr lang="fr-FR" sz="1100" b="1" u="none" strike="noStrike">
                          <a:solidFill>
                            <a:schemeClr val="bg1"/>
                          </a:solidFill>
                          <a:effectLst/>
                        </a:rPr>
                        <a:t>RVP1 LP5x T3</a:t>
                      </a:r>
                      <a:endParaRPr lang="fr-FR"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fr-FR" sz="1100" b="1" u="none" strike="noStrike">
                          <a:solidFill>
                            <a:schemeClr val="bg1"/>
                          </a:solidFill>
                          <a:effectLst/>
                        </a:rPr>
                        <a:t>Ref Des</a:t>
                      </a:r>
                      <a:br>
                        <a:rPr lang="fr-FR" sz="1100" b="1" u="none" strike="noStrike">
                          <a:solidFill>
                            <a:schemeClr val="bg1"/>
                          </a:solidFill>
                          <a:effectLst/>
                        </a:rPr>
                      </a:br>
                      <a:r>
                        <a:rPr lang="fr-FR" sz="1100" b="1" u="none" strike="noStrike">
                          <a:solidFill>
                            <a:schemeClr val="bg1"/>
                          </a:solidFill>
                          <a:effectLst/>
                        </a:rPr>
                        <a:t>RVP3 LP5x T4</a:t>
                      </a:r>
                      <a:endParaRPr lang="fr-FR"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b="1" u="none" strike="noStrike">
                          <a:solidFill>
                            <a:schemeClr val="bg1"/>
                          </a:solidFill>
                          <a:effectLst/>
                        </a:rPr>
                        <a:t>Ref Des</a:t>
                      </a:r>
                      <a:br>
                        <a:rPr lang="en-US" sz="1100" b="1" u="none" strike="noStrike">
                          <a:solidFill>
                            <a:schemeClr val="bg1"/>
                          </a:solidFill>
                          <a:effectLst/>
                        </a:rPr>
                      </a:br>
                      <a:r>
                        <a:rPr lang="en-US" sz="1100" b="1" u="none" strike="noStrike">
                          <a:solidFill>
                            <a:schemeClr val="bg1"/>
                          </a:solidFill>
                          <a:effectLst/>
                        </a:rPr>
                        <a:t>RVP4 DDR5</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2417516582"/>
                  </a:ext>
                </a:extLst>
              </a:tr>
              <a:tr h="184150">
                <a:tc>
                  <a:txBody>
                    <a:bodyPr/>
                    <a:lstStyle/>
                    <a:p>
                      <a:pPr algn="ctr" fontAlgn="ctr"/>
                      <a:r>
                        <a:rPr lang="en-US" sz="1100" u="none" strike="noStrike">
                          <a:effectLst/>
                        </a:rPr>
                        <a:t>PWR GD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51343322"/>
                  </a:ext>
                </a:extLst>
              </a:tr>
              <a:tr h="184150">
                <a:tc>
                  <a:txBody>
                    <a:bodyPr/>
                    <a:lstStyle/>
                    <a:p>
                      <a:pPr algn="ctr" fontAlgn="ctr"/>
                      <a:r>
                        <a:rPr lang="en-US" sz="1100" u="none" strike="noStrike">
                          <a:effectLst/>
                        </a:rPr>
                        <a:t>C10 GATE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DS1J3</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099202322"/>
                  </a:ext>
                </a:extLst>
              </a:tr>
              <a:tr h="184150">
                <a:tc>
                  <a:txBody>
                    <a:bodyPr/>
                    <a:lstStyle/>
                    <a:p>
                      <a:pPr algn="ctr" fontAlgn="ctr"/>
                      <a:r>
                        <a:rPr lang="en-US" sz="1100" u="none" strike="noStrike">
                          <a:effectLst/>
                        </a:rPr>
                        <a:t>CAPS LOCK</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DS5H1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250356285"/>
                  </a:ext>
                </a:extLst>
              </a:tr>
              <a:tr h="184150">
                <a:tc>
                  <a:txBody>
                    <a:bodyPr/>
                    <a:lstStyle/>
                    <a:p>
                      <a:pPr algn="ctr" fontAlgn="ctr"/>
                      <a:r>
                        <a:rPr lang="en-US" sz="1100" u="none" strike="noStrike">
                          <a:effectLst/>
                        </a:rPr>
                        <a:t>CATERR</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417411763"/>
                  </a:ext>
                </a:extLst>
              </a:tr>
              <a:tr h="234687">
                <a:tc>
                  <a:txBody>
                    <a:bodyPr/>
                    <a:lstStyle/>
                    <a:p>
                      <a:pPr algn="ctr" fontAlgn="ctr"/>
                      <a:r>
                        <a:rPr lang="en-US" sz="1100" u="none" strike="noStrike">
                          <a:effectLst/>
                        </a:rPr>
                        <a:t>CHGR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446887217"/>
                  </a:ext>
                </a:extLst>
              </a:tr>
              <a:tr h="184150">
                <a:tc>
                  <a:txBody>
                    <a:bodyPr/>
                    <a:lstStyle/>
                    <a:p>
                      <a:pPr algn="ctr" fontAlgn="ctr"/>
                      <a:r>
                        <a:rPr lang="en-US" sz="1100" u="none" strike="noStrike">
                          <a:effectLst/>
                        </a:rPr>
                        <a:t>SLP_S0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DS9C3</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695819335"/>
                  </a:ext>
                </a:extLst>
              </a:tr>
              <a:tr h="184150">
                <a:tc>
                  <a:txBody>
                    <a:bodyPr/>
                    <a:lstStyle/>
                    <a:p>
                      <a:pPr algn="ctr" fontAlgn="ctr"/>
                      <a:r>
                        <a:rPr lang="en-US" sz="1100" u="none" strike="noStrike">
                          <a:effectLst/>
                        </a:rPr>
                        <a:t>SLP_S3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DS9C5</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DS9C5</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DS9C5</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642037883"/>
                  </a:ext>
                </a:extLst>
              </a:tr>
              <a:tr h="184150">
                <a:tc>
                  <a:txBody>
                    <a:bodyPr/>
                    <a:lstStyle/>
                    <a:p>
                      <a:pPr algn="ctr" fontAlgn="ctr"/>
                      <a:r>
                        <a:rPr lang="en-US" sz="1100" u="none" strike="noStrike">
                          <a:effectLst/>
                        </a:rPr>
                        <a:t>SLP_S4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DS9C7</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DS9C7</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DS9C7</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17750925"/>
                  </a:ext>
                </a:extLst>
              </a:tr>
              <a:tr h="184150">
                <a:tc>
                  <a:txBody>
                    <a:bodyPr/>
                    <a:lstStyle/>
                    <a:p>
                      <a:pPr algn="ctr" fontAlgn="ctr"/>
                      <a:r>
                        <a:rPr lang="en-US" sz="1100" u="none" strike="noStrike">
                          <a:effectLst/>
                        </a:rPr>
                        <a:t>SLP_S5</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DS9C6</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DS9C6</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DS9C6</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649285780"/>
                  </a:ext>
                </a:extLst>
              </a:tr>
              <a:tr h="184150">
                <a:tc>
                  <a:txBody>
                    <a:bodyPr/>
                    <a:lstStyle/>
                    <a:p>
                      <a:pPr algn="ctr" fontAlgn="ctr"/>
                      <a:r>
                        <a:rPr lang="en-US" sz="1100" u="none" strike="noStrike">
                          <a:effectLst/>
                        </a:rPr>
                        <a:t>CS INDICATION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DS1J4</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135334722"/>
                  </a:ext>
                </a:extLst>
              </a:tr>
              <a:tr h="184150">
                <a:tc>
                  <a:txBody>
                    <a:bodyPr/>
                    <a:lstStyle/>
                    <a:p>
                      <a:pPr algn="ctr" fontAlgn="ctr"/>
                      <a:r>
                        <a:rPr lang="en-US" sz="1100" u="none" strike="noStrike">
                          <a:effectLst/>
                        </a:rPr>
                        <a:t>DNX PROG</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DS8A1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DS8A1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DS8A1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58108115"/>
                  </a:ext>
                </a:extLst>
              </a:tr>
              <a:tr h="184150">
                <a:tc>
                  <a:txBody>
                    <a:bodyPr/>
                    <a:lstStyle/>
                    <a:p>
                      <a:pPr algn="ctr" fontAlgn="ctr"/>
                      <a:r>
                        <a:rPr lang="en-US" sz="1100" u="none" strike="noStrike">
                          <a:effectLst/>
                        </a:rPr>
                        <a:t>ME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DS9C4</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951468308"/>
                  </a:ext>
                </a:extLst>
              </a:tr>
              <a:tr h="184150">
                <a:tc>
                  <a:txBody>
                    <a:bodyPr/>
                    <a:lstStyle/>
                    <a:p>
                      <a:pPr algn="ctr" fontAlgn="ctr"/>
                      <a:r>
                        <a:rPr lang="en-US" sz="1100" u="none" strike="noStrike">
                          <a:effectLst/>
                        </a:rPr>
                        <a:t>M.2 BT LED1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141930778"/>
                  </a:ext>
                </a:extLst>
              </a:tr>
              <a:tr h="184150">
                <a:tc>
                  <a:txBody>
                    <a:bodyPr/>
                    <a:lstStyle/>
                    <a:p>
                      <a:pPr algn="ctr" fontAlgn="ctr"/>
                      <a:r>
                        <a:rPr lang="en-US" sz="1100" u="none" strike="noStrike">
                          <a:effectLst/>
                        </a:rPr>
                        <a:t>M.2 BT LED2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164210762"/>
                  </a:ext>
                </a:extLst>
              </a:tr>
              <a:tr h="184150">
                <a:tc>
                  <a:txBody>
                    <a:bodyPr/>
                    <a:lstStyle/>
                    <a:p>
                      <a:pPr algn="ctr" fontAlgn="ctr"/>
                      <a:r>
                        <a:rPr lang="en-US" sz="1100" u="none" strike="noStrike">
                          <a:effectLst/>
                        </a:rPr>
                        <a:t>M.2 WLAN LED1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DS1A2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DS1A2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DS1A2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974379813"/>
                  </a:ext>
                </a:extLst>
              </a:tr>
            </a:tbl>
          </a:graphicData>
        </a:graphic>
      </p:graphicFrame>
      <p:graphicFrame>
        <p:nvGraphicFramePr>
          <p:cNvPr id="7" name="Table 6">
            <a:extLst>
              <a:ext uri="{FF2B5EF4-FFF2-40B4-BE49-F238E27FC236}">
                <a16:creationId xmlns:a16="http://schemas.microsoft.com/office/drawing/2014/main" id="{C304B7DD-D6AD-01C4-BC7F-B25048F69D4C}"/>
              </a:ext>
            </a:extLst>
          </p:cNvPr>
          <p:cNvGraphicFramePr>
            <a:graphicFrameLocks noGrp="1"/>
          </p:cNvGraphicFramePr>
          <p:nvPr>
            <p:extLst>
              <p:ext uri="{D42A27DB-BD31-4B8C-83A1-F6EECF244321}">
                <p14:modId xmlns:p14="http://schemas.microsoft.com/office/powerpoint/2010/main" val="4184542553"/>
              </p:ext>
            </p:extLst>
          </p:nvPr>
        </p:nvGraphicFramePr>
        <p:xfrm>
          <a:off x="5806410" y="1759467"/>
          <a:ext cx="5506632" cy="3369258"/>
        </p:xfrm>
        <a:graphic>
          <a:graphicData uri="http://schemas.openxmlformats.org/drawingml/2006/table">
            <a:tbl>
              <a:tblPr>
                <a:tableStyleId>{5940675A-B579-460E-94D1-54222C63F5DA}</a:tableStyleId>
              </a:tblPr>
              <a:tblGrid>
                <a:gridCol w="1327374">
                  <a:extLst>
                    <a:ext uri="{9D8B030D-6E8A-4147-A177-3AD203B41FA5}">
                      <a16:colId xmlns:a16="http://schemas.microsoft.com/office/drawing/2014/main" val="1268080791"/>
                    </a:ext>
                  </a:extLst>
                </a:gridCol>
                <a:gridCol w="1419371">
                  <a:extLst>
                    <a:ext uri="{9D8B030D-6E8A-4147-A177-3AD203B41FA5}">
                      <a16:colId xmlns:a16="http://schemas.microsoft.com/office/drawing/2014/main" val="4272015080"/>
                    </a:ext>
                  </a:extLst>
                </a:gridCol>
                <a:gridCol w="985674">
                  <a:extLst>
                    <a:ext uri="{9D8B030D-6E8A-4147-A177-3AD203B41FA5}">
                      <a16:colId xmlns:a16="http://schemas.microsoft.com/office/drawing/2014/main" val="2810998573"/>
                    </a:ext>
                  </a:extLst>
                </a:gridCol>
                <a:gridCol w="1774213">
                  <a:extLst>
                    <a:ext uri="{9D8B030D-6E8A-4147-A177-3AD203B41FA5}">
                      <a16:colId xmlns:a16="http://schemas.microsoft.com/office/drawing/2014/main" val="1141533342"/>
                    </a:ext>
                  </a:extLst>
                </a:gridCol>
              </a:tblGrid>
              <a:tr h="387625">
                <a:tc>
                  <a:txBody>
                    <a:bodyPr/>
                    <a:lstStyle/>
                    <a:p>
                      <a:pPr algn="ctr" fontAlgn="ctr"/>
                      <a:r>
                        <a:rPr lang="en-US" sz="1100" b="1" u="none" strike="noStrike">
                          <a:solidFill>
                            <a:schemeClr val="bg1"/>
                          </a:solidFill>
                          <a:effectLst/>
                        </a:rPr>
                        <a:t>LED functionality</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fr-FR" sz="1100" b="1" u="none" strike="noStrike">
                          <a:solidFill>
                            <a:schemeClr val="bg1"/>
                          </a:solidFill>
                          <a:effectLst/>
                        </a:rPr>
                        <a:t>Ref Des</a:t>
                      </a:r>
                      <a:br>
                        <a:rPr lang="fr-FR" sz="1100" b="1" u="none" strike="noStrike">
                          <a:solidFill>
                            <a:schemeClr val="bg1"/>
                          </a:solidFill>
                          <a:effectLst/>
                        </a:rPr>
                      </a:br>
                      <a:r>
                        <a:rPr lang="fr-FR" sz="1100" b="1" u="none" strike="noStrike">
                          <a:solidFill>
                            <a:schemeClr val="bg1"/>
                          </a:solidFill>
                          <a:effectLst/>
                        </a:rPr>
                        <a:t>RVP1 LP5x T3</a:t>
                      </a:r>
                      <a:endParaRPr lang="fr-FR"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fr-FR" sz="1100" b="1" u="none" strike="noStrike">
                          <a:solidFill>
                            <a:schemeClr val="bg1"/>
                          </a:solidFill>
                          <a:effectLst/>
                        </a:rPr>
                        <a:t>Ref Des</a:t>
                      </a:r>
                      <a:br>
                        <a:rPr lang="fr-FR" sz="1100" b="1" u="none" strike="noStrike">
                          <a:solidFill>
                            <a:schemeClr val="bg1"/>
                          </a:solidFill>
                          <a:effectLst/>
                        </a:rPr>
                      </a:br>
                      <a:r>
                        <a:rPr lang="fr-FR" sz="1100" b="1" u="none" strike="noStrike">
                          <a:solidFill>
                            <a:schemeClr val="bg1"/>
                          </a:solidFill>
                          <a:effectLst/>
                        </a:rPr>
                        <a:t>RVP3 LP5x T4</a:t>
                      </a:r>
                      <a:endParaRPr lang="fr-FR"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tc>
                  <a:txBody>
                    <a:bodyPr/>
                    <a:lstStyle/>
                    <a:p>
                      <a:pPr algn="ctr" fontAlgn="ctr"/>
                      <a:r>
                        <a:rPr lang="en-US" sz="1100" b="1" u="none" strike="noStrike">
                          <a:solidFill>
                            <a:schemeClr val="bg1"/>
                          </a:solidFill>
                          <a:effectLst/>
                        </a:rPr>
                        <a:t>Ref Des</a:t>
                      </a:r>
                      <a:br>
                        <a:rPr lang="en-US" sz="1100" b="1" u="none" strike="noStrike">
                          <a:solidFill>
                            <a:schemeClr val="bg1"/>
                          </a:solidFill>
                          <a:effectLst/>
                        </a:rPr>
                      </a:br>
                      <a:r>
                        <a:rPr lang="en-US" sz="1100" b="1" u="none" strike="noStrike">
                          <a:solidFill>
                            <a:schemeClr val="bg1"/>
                          </a:solidFill>
                          <a:effectLst/>
                        </a:rPr>
                        <a:t>RVP4 DDR5</a:t>
                      </a:r>
                      <a:endParaRPr lang="en-US" sz="1100" b="1" i="0" u="none" strike="noStrike">
                        <a:solidFill>
                          <a:schemeClr val="bg1"/>
                        </a:solidFill>
                        <a:effectLst/>
                        <a:latin typeface="Aptos Narrow" panose="020B0004020202020204" pitchFamily="34" charset="0"/>
                      </a:endParaRPr>
                    </a:p>
                  </a:txBody>
                  <a:tcPr marL="6350" marR="6350" marT="6350" marB="0" anchor="ctr">
                    <a:solidFill>
                      <a:schemeClr val="tx2"/>
                    </a:solidFill>
                  </a:tcPr>
                </a:tc>
                <a:extLst>
                  <a:ext uri="{0D108BD9-81ED-4DB2-BD59-A6C34878D82A}">
                    <a16:rowId xmlns:a16="http://schemas.microsoft.com/office/drawing/2014/main" val="465052723"/>
                  </a:ext>
                </a:extLst>
              </a:tr>
              <a:tr h="208943">
                <a:tc>
                  <a:txBody>
                    <a:bodyPr/>
                    <a:lstStyle/>
                    <a:p>
                      <a:pPr algn="ctr" fontAlgn="ctr"/>
                      <a:r>
                        <a:rPr lang="en-US" sz="1100" u="none" strike="noStrike">
                          <a:effectLst/>
                        </a:rPr>
                        <a:t>ME PWR GATE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DS2G1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892427906"/>
                  </a:ext>
                </a:extLst>
              </a:tr>
              <a:tr h="208943">
                <a:tc>
                  <a:txBody>
                    <a:bodyPr/>
                    <a:lstStyle/>
                    <a:p>
                      <a:pPr algn="ctr" fontAlgn="ctr"/>
                      <a:r>
                        <a:rPr lang="en-US" sz="1100" u="none" strike="noStrike">
                          <a:effectLst/>
                        </a:rPr>
                        <a:t>NUM LOCK</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DS5H2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857212602"/>
                  </a:ext>
                </a:extLst>
              </a:tr>
              <a:tr h="208943">
                <a:tc>
                  <a:txBody>
                    <a:bodyPr/>
                    <a:lstStyle/>
                    <a:p>
                      <a:pPr algn="ctr" fontAlgn="ctr"/>
                      <a:r>
                        <a:rPr lang="en-US" sz="1100" u="none" strike="noStrike">
                          <a:effectLst/>
                        </a:rPr>
                        <a:t>PCIE LINK DOWN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DS2B3</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785991196"/>
                  </a:ext>
                </a:extLst>
              </a:tr>
              <a:tr h="208943">
                <a:tc>
                  <a:txBody>
                    <a:bodyPr/>
                    <a:lstStyle/>
                    <a:p>
                      <a:pPr algn="ctr" fontAlgn="ctr"/>
                      <a:r>
                        <a:rPr lang="en-US" sz="1100" u="none" strike="noStrike">
                          <a:effectLst/>
                        </a:rPr>
                        <a:t>PG3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DS9H1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DS8H1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132609130"/>
                  </a:ext>
                </a:extLst>
              </a:tr>
              <a:tr h="208943">
                <a:tc>
                  <a:txBody>
                    <a:bodyPr/>
                    <a:lstStyle/>
                    <a:p>
                      <a:pPr algn="ctr" fontAlgn="ctr"/>
                      <a:r>
                        <a:rPr lang="en-US" sz="1100" u="none" strike="noStrike">
                          <a:effectLst/>
                        </a:rPr>
                        <a:t>SCROLL LOCK</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066645726"/>
                  </a:ext>
                </a:extLst>
              </a:tr>
              <a:tr h="208943">
                <a:tc>
                  <a:txBody>
                    <a:bodyPr/>
                    <a:lstStyle/>
                    <a:p>
                      <a:pPr algn="ctr" fontAlgn="ctr"/>
                      <a:r>
                        <a:rPr lang="en-US" sz="1100" u="none" strike="noStrike">
                          <a:effectLst/>
                        </a:rPr>
                        <a:t>WWAN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DS6G1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DS6G1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480273513"/>
                  </a:ext>
                </a:extLst>
              </a:tr>
              <a:tr h="208943">
                <a:tc>
                  <a:txBody>
                    <a:bodyPr/>
                    <a:lstStyle/>
                    <a:p>
                      <a:pPr algn="ctr" fontAlgn="ctr"/>
                      <a:r>
                        <a:rPr lang="en-US" sz="1100" u="none" strike="noStrike">
                          <a:effectLst/>
                        </a:rPr>
                        <a:t>MIC_MUTE_LED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DS4H1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DS4H1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DS2H1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621592764"/>
                  </a:ext>
                </a:extLst>
              </a:tr>
              <a:tr h="208943">
                <a:tc>
                  <a:txBody>
                    <a:bodyPr/>
                    <a:lstStyle/>
                    <a:p>
                      <a:pPr algn="ctr" fontAlgn="ctr"/>
                      <a:r>
                        <a:rPr lang="en-US" sz="1100" u="none" strike="noStrike">
                          <a:effectLst/>
                        </a:rPr>
                        <a:t>Digit 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DS6H1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832677636"/>
                  </a:ext>
                </a:extLst>
              </a:tr>
              <a:tr h="208943">
                <a:tc>
                  <a:txBody>
                    <a:bodyPr/>
                    <a:lstStyle/>
                    <a:p>
                      <a:pPr algn="ctr" fontAlgn="ctr"/>
                      <a:r>
                        <a:rPr lang="en-US" sz="1100" u="none" strike="noStrike">
                          <a:effectLst/>
                        </a:rPr>
                        <a:t>Digit 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DS6H2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156064820"/>
                  </a:ext>
                </a:extLst>
              </a:tr>
              <a:tr h="208943">
                <a:tc>
                  <a:txBody>
                    <a:bodyPr/>
                    <a:lstStyle/>
                    <a:p>
                      <a:pPr algn="ctr" fontAlgn="ctr"/>
                      <a:r>
                        <a:rPr lang="en-US" sz="1100" u="none" strike="noStrike">
                          <a:effectLst/>
                        </a:rPr>
                        <a:t>Digit 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DS6J1</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614231291"/>
                  </a:ext>
                </a:extLst>
              </a:tr>
              <a:tr h="208943">
                <a:tc>
                  <a:txBody>
                    <a:bodyPr/>
                    <a:lstStyle/>
                    <a:p>
                      <a:pPr algn="ctr" fontAlgn="ctr"/>
                      <a:r>
                        <a:rPr lang="en-US" sz="1100" u="none" strike="noStrike">
                          <a:effectLst/>
                        </a:rPr>
                        <a:t>Digit 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DS6J2</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370726707"/>
                  </a:ext>
                </a:extLst>
              </a:tr>
              <a:tr h="208943">
                <a:tc>
                  <a:txBody>
                    <a:bodyPr/>
                    <a:lstStyle/>
                    <a:p>
                      <a:pPr algn="ctr" fontAlgn="ctr"/>
                      <a:r>
                        <a:rPr lang="en-US" sz="1100" u="none" strike="noStrike">
                          <a:effectLst/>
                        </a:rPr>
                        <a:t>POWER BUTTON 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DS1J5</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443885302"/>
                  </a:ext>
                </a:extLst>
              </a:tr>
              <a:tr h="208943">
                <a:tc>
                  <a:txBody>
                    <a:bodyPr/>
                    <a:lstStyle/>
                    <a:p>
                      <a:pPr algn="ctr" fontAlgn="ctr"/>
                      <a:r>
                        <a:rPr lang="en-US" sz="1100" u="none" strike="noStrike">
                          <a:effectLst/>
                        </a:rPr>
                        <a:t>CPU_C10_LED</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DS3H1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DS3H1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US" sz="1100" u="none" strike="noStrike">
                          <a:effectLst/>
                        </a:rPr>
                        <a:t>DS1J6</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410217557"/>
                  </a:ext>
                </a:extLst>
              </a:tr>
            </a:tbl>
          </a:graphicData>
        </a:graphic>
      </p:graphicFrame>
    </p:spTree>
    <p:extLst>
      <p:ext uri="{BB962C8B-B14F-4D97-AF65-F5344CB8AC3E}">
        <p14:creationId xmlns:p14="http://schemas.microsoft.com/office/powerpoint/2010/main" val="2119494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085" y="156619"/>
            <a:ext cx="10972801" cy="8836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panose="020B0404020203020204" pitchFamily="34" charset="0"/>
                <a:sym typeface="Helvetica"/>
              </a:rPr>
              <a:t>PTL SOC Straps</a:t>
            </a:r>
            <a:endParaRPr lang="en-US"/>
          </a:p>
        </p:txBody>
      </p:sp>
      <p:graphicFrame>
        <p:nvGraphicFramePr>
          <p:cNvPr id="13" name="Table 12">
            <a:extLst>
              <a:ext uri="{FF2B5EF4-FFF2-40B4-BE49-F238E27FC236}">
                <a16:creationId xmlns:a16="http://schemas.microsoft.com/office/drawing/2014/main" id="{2C397CA6-CDB5-E820-EA97-76DB6287915B}"/>
              </a:ext>
            </a:extLst>
          </p:cNvPr>
          <p:cNvGraphicFramePr>
            <a:graphicFrameLocks noGrp="1"/>
          </p:cNvGraphicFramePr>
          <p:nvPr>
            <p:extLst>
              <p:ext uri="{D42A27DB-BD31-4B8C-83A1-F6EECF244321}">
                <p14:modId xmlns:p14="http://schemas.microsoft.com/office/powerpoint/2010/main" val="1190384049"/>
              </p:ext>
            </p:extLst>
          </p:nvPr>
        </p:nvGraphicFramePr>
        <p:xfrm>
          <a:off x="382085" y="819341"/>
          <a:ext cx="11138984" cy="5687866"/>
        </p:xfrm>
        <a:graphic>
          <a:graphicData uri="http://schemas.openxmlformats.org/drawingml/2006/table">
            <a:tbl>
              <a:tblPr firstRow="1" bandRow="1">
                <a:tableStyleId>{5C22544A-7EE6-4342-B048-85BDC9FD1C3A}</a:tableStyleId>
              </a:tblPr>
              <a:tblGrid>
                <a:gridCol w="888709">
                  <a:extLst>
                    <a:ext uri="{9D8B030D-6E8A-4147-A177-3AD203B41FA5}">
                      <a16:colId xmlns:a16="http://schemas.microsoft.com/office/drawing/2014/main" val="264572431"/>
                    </a:ext>
                  </a:extLst>
                </a:gridCol>
                <a:gridCol w="1159817">
                  <a:extLst>
                    <a:ext uri="{9D8B030D-6E8A-4147-A177-3AD203B41FA5}">
                      <a16:colId xmlns:a16="http://schemas.microsoft.com/office/drawing/2014/main" val="3714628586"/>
                    </a:ext>
                  </a:extLst>
                </a:gridCol>
                <a:gridCol w="777766">
                  <a:extLst>
                    <a:ext uri="{9D8B030D-6E8A-4147-A177-3AD203B41FA5}">
                      <a16:colId xmlns:a16="http://schemas.microsoft.com/office/drawing/2014/main" val="1654716143"/>
                    </a:ext>
                  </a:extLst>
                </a:gridCol>
                <a:gridCol w="798786">
                  <a:extLst>
                    <a:ext uri="{9D8B030D-6E8A-4147-A177-3AD203B41FA5}">
                      <a16:colId xmlns:a16="http://schemas.microsoft.com/office/drawing/2014/main" val="2610105824"/>
                    </a:ext>
                  </a:extLst>
                </a:gridCol>
                <a:gridCol w="2564524">
                  <a:extLst>
                    <a:ext uri="{9D8B030D-6E8A-4147-A177-3AD203B41FA5}">
                      <a16:colId xmlns:a16="http://schemas.microsoft.com/office/drawing/2014/main" val="2206200466"/>
                    </a:ext>
                  </a:extLst>
                </a:gridCol>
                <a:gridCol w="4058649">
                  <a:extLst>
                    <a:ext uri="{9D8B030D-6E8A-4147-A177-3AD203B41FA5}">
                      <a16:colId xmlns:a16="http://schemas.microsoft.com/office/drawing/2014/main" val="3448234300"/>
                    </a:ext>
                  </a:extLst>
                </a:gridCol>
                <a:gridCol w="890733">
                  <a:extLst>
                    <a:ext uri="{9D8B030D-6E8A-4147-A177-3AD203B41FA5}">
                      <a16:colId xmlns:a16="http://schemas.microsoft.com/office/drawing/2014/main" val="2492198120"/>
                    </a:ext>
                  </a:extLst>
                </a:gridCol>
              </a:tblGrid>
              <a:tr h="348624">
                <a:tc>
                  <a:txBody>
                    <a:bodyPr/>
                    <a:lstStyle/>
                    <a:p>
                      <a:pPr algn="ctr"/>
                      <a:r>
                        <a:rPr lang="en-US" sz="1200">
                          <a:effectLst/>
                        </a:rPr>
                        <a:t>GPIO #​</a:t>
                      </a:r>
                    </a:p>
                  </a:txBody>
                  <a:tcPr marL="0" marR="0" marT="0" marB="0" anchor="ctr"/>
                </a:tc>
                <a:tc>
                  <a:txBody>
                    <a:bodyPr/>
                    <a:lstStyle/>
                    <a:p>
                      <a:pPr algn="ctr"/>
                      <a:r>
                        <a:rPr lang="en-US" sz="1200">
                          <a:effectLst/>
                        </a:rPr>
                        <a:t>When Sampled​</a:t>
                      </a:r>
                    </a:p>
                  </a:txBody>
                  <a:tcPr marL="0" marR="0" marT="0" marB="0" anchor="ctr"/>
                </a:tc>
                <a:tc>
                  <a:txBody>
                    <a:bodyPr/>
                    <a:lstStyle/>
                    <a:p>
                      <a:pPr algn="ctr"/>
                      <a:r>
                        <a:rPr lang="en-US" sz="1200">
                          <a:effectLst/>
                        </a:rPr>
                        <a:t>Termination​</a:t>
                      </a:r>
                    </a:p>
                  </a:txBody>
                  <a:tcPr marL="0" marR="0" marT="0" marB="0" anchor="ctr"/>
                </a:tc>
                <a:tc>
                  <a:txBody>
                    <a:bodyPr/>
                    <a:lstStyle/>
                    <a:p>
                      <a:pPr algn="ctr"/>
                      <a:r>
                        <a:rPr lang="en-US" sz="1200">
                          <a:effectLst/>
                        </a:rPr>
                        <a:t>HVM Strap​</a:t>
                      </a:r>
                    </a:p>
                  </a:txBody>
                  <a:tcPr marL="0" marR="0" marT="0" marB="0" anchor="ctr"/>
                </a:tc>
                <a:tc>
                  <a:txBody>
                    <a:bodyPr/>
                    <a:lstStyle/>
                    <a:p>
                      <a:pPr algn="ctr"/>
                      <a:r>
                        <a:rPr lang="en-US" sz="1200">
                          <a:effectLst/>
                        </a:rPr>
                        <a:t>Pin Strap Usage​</a:t>
                      </a:r>
                    </a:p>
                  </a:txBody>
                  <a:tcPr marL="0" marR="0" marT="0" marB="0" anchor="ctr"/>
                </a:tc>
                <a:tc>
                  <a:txBody>
                    <a:bodyPr/>
                    <a:lstStyle/>
                    <a:p>
                      <a:pPr algn="ctr"/>
                      <a:r>
                        <a:rPr lang="en-US" sz="1200">
                          <a:effectLst/>
                        </a:rPr>
                        <a:t>Polarity​</a:t>
                      </a:r>
                    </a:p>
                  </a:txBody>
                  <a:tcPr marL="0" marR="0" marT="0" marB="0" anchor="ctr"/>
                </a:tc>
                <a:tc>
                  <a:txBody>
                    <a:bodyPr/>
                    <a:lstStyle/>
                    <a:p>
                      <a:pPr algn="ctr"/>
                      <a:r>
                        <a:rPr lang="en-US" sz="1200">
                          <a:effectLst/>
                        </a:rPr>
                        <a:t>RVP Default​</a:t>
                      </a:r>
                    </a:p>
                  </a:txBody>
                  <a:tcPr marL="0" marR="0" marT="0" marB="0" anchor="ctr"/>
                </a:tc>
                <a:extLst>
                  <a:ext uri="{0D108BD9-81ED-4DB2-BD59-A6C34878D82A}">
                    <a16:rowId xmlns:a16="http://schemas.microsoft.com/office/drawing/2014/main" val="3687100031"/>
                  </a:ext>
                </a:extLst>
              </a:tr>
              <a:tr h="348624">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xxgpp_d_12</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PCH_PWROK</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PD</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No Reboot</a:t>
                      </a: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No reboot if sampled high</a:t>
                      </a:r>
                    </a:p>
                  </a:txBody>
                  <a:tcPr marL="0" marR="0" marT="0" marB="0" anchor="ctr"/>
                </a:tc>
                <a:tc>
                  <a:txBody>
                    <a:bodyPr/>
                    <a:lstStyle/>
                    <a:p>
                      <a:pPr algn="l"/>
                      <a:r>
                        <a:rPr lang="en-US" sz="1200">
                          <a:solidFill>
                            <a:schemeClr val="bg2"/>
                          </a:solidFill>
                          <a:effectLst/>
                        </a:rPr>
                        <a:t>0​</a:t>
                      </a:r>
                    </a:p>
                  </a:txBody>
                  <a:tcPr marL="0" marR="0" marT="0" marB="0" anchor="ctr"/>
                </a:tc>
                <a:extLst>
                  <a:ext uri="{0D108BD9-81ED-4DB2-BD59-A6C34878D82A}">
                    <a16:rowId xmlns:a16="http://schemas.microsoft.com/office/drawing/2014/main" val="2071139936"/>
                  </a:ext>
                </a:extLst>
              </a:tr>
              <a:tr h="348624">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xxgpp_b_14</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PCH_PWROK</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PD</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Top swap override</a:t>
                      </a: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Top Swap is enabled if sampled high</a:t>
                      </a:r>
                    </a:p>
                  </a:txBody>
                  <a:tcPr marL="0" marR="0" marT="0" marB="0" anchor="ctr"/>
                </a:tc>
                <a:tc>
                  <a:txBody>
                    <a:bodyPr/>
                    <a:lstStyle/>
                    <a:p>
                      <a:pPr algn="l"/>
                      <a:r>
                        <a:rPr lang="en-US" sz="1200">
                          <a:solidFill>
                            <a:schemeClr val="bg2"/>
                          </a:solidFill>
                          <a:effectLst/>
                        </a:rPr>
                        <a:t>0 </a:t>
                      </a:r>
                    </a:p>
                  </a:txBody>
                  <a:tcPr marL="0" marR="0" marT="0" marB="0" anchor="ctr"/>
                </a:tc>
                <a:extLst>
                  <a:ext uri="{0D108BD9-81ED-4DB2-BD59-A6C34878D82A}">
                    <a16:rowId xmlns:a16="http://schemas.microsoft.com/office/drawing/2014/main" val="1471071058"/>
                  </a:ext>
                </a:extLst>
              </a:tr>
              <a:tr h="174312">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xxgpp_b_23</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PD</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“RTC” PLL (POR) or XTAL</a:t>
                      </a: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Default RTC PLL distribution source</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1 = 38.4MHz XTAL (Survivability usage only)</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0 = “RTC” PLL @76.8MHz.  This is the POR, and the default.</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*This pin strap is for survivability usage only and expected to be further qualified with the “Personality Strap’ aka “A0 only Strap” outside of GPIO prior to being used by iSClk.</a:t>
                      </a:r>
                    </a:p>
                  </a:txBody>
                  <a:tcPr marL="0" marR="0" marT="0" marB="0" anchor="ctr"/>
                </a:tc>
                <a:tc>
                  <a:txBody>
                    <a:bodyPr/>
                    <a:lstStyle/>
                    <a:p>
                      <a:pPr algn="l"/>
                      <a:r>
                        <a:rPr lang="en-US" sz="1200">
                          <a:solidFill>
                            <a:schemeClr val="bg2"/>
                          </a:solidFill>
                          <a:effectLst/>
                        </a:rPr>
                        <a:t>1​</a:t>
                      </a:r>
                    </a:p>
                  </a:txBody>
                  <a:tcPr marL="0" marR="0" marT="0" marB="0" anchor="ctr"/>
                </a:tc>
                <a:extLst>
                  <a:ext uri="{0D108BD9-81ED-4DB2-BD59-A6C34878D82A}">
                    <a16:rowId xmlns:a16="http://schemas.microsoft.com/office/drawing/2014/main" val="4048336202"/>
                  </a:ext>
                </a:extLst>
              </a:tr>
              <a:tr h="278578">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xxgpp_c_2</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PD</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TLS Confidentiality Enable</a:t>
                      </a: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TLS conf enabled if sampled high</a:t>
                      </a:r>
                    </a:p>
                  </a:txBody>
                  <a:tcPr marL="0" marR="0" marT="0" marB="0" anchor="ctr"/>
                </a:tc>
                <a:tc>
                  <a:txBody>
                    <a:bodyPr/>
                    <a:lstStyle/>
                    <a:p>
                      <a:pPr algn="l"/>
                      <a:r>
                        <a:rPr lang="en-US" sz="1200">
                          <a:solidFill>
                            <a:schemeClr val="bg2"/>
                          </a:solidFill>
                          <a:effectLst/>
                        </a:rPr>
                        <a:t>1</a:t>
                      </a:r>
                    </a:p>
                  </a:txBody>
                  <a:tcPr marL="0" marR="0" marT="0" marB="0" anchor="ctr"/>
                </a:tc>
                <a:extLst>
                  <a:ext uri="{0D108BD9-81ED-4DB2-BD59-A6C34878D82A}">
                    <a16:rowId xmlns:a16="http://schemas.microsoft.com/office/drawing/2014/main" val="3866432717"/>
                  </a:ext>
                </a:extLst>
              </a:tr>
              <a:tr h="348624">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xxgpp_c_5</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PD</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eSPI Disabled</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(previously called "EC-less Platform")</a:t>
                      </a: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ESPI is disabled if sampled high</a:t>
                      </a:r>
                    </a:p>
                  </a:txBody>
                  <a:tcPr marL="0" marR="0" marT="0" marB="0" anchor="ctr"/>
                </a:tc>
                <a:tc>
                  <a:txBody>
                    <a:bodyPr/>
                    <a:lstStyle/>
                    <a:p>
                      <a:pPr algn="l"/>
                      <a:r>
                        <a:rPr lang="en-GB" sz="1200">
                          <a:solidFill>
                            <a:schemeClr val="bg2"/>
                          </a:solidFill>
                        </a:rPr>
                        <a:t>0</a:t>
                      </a:r>
                    </a:p>
                  </a:txBody>
                  <a:tcPr marL="0" marR="0" marT="0" marB="0" anchor="ctr"/>
                </a:tc>
                <a:extLst>
                  <a:ext uri="{0D108BD9-81ED-4DB2-BD59-A6C34878D82A}">
                    <a16:rowId xmlns:a16="http://schemas.microsoft.com/office/drawing/2014/main" val="3184938089"/>
                  </a:ext>
                </a:extLst>
              </a:tr>
              <a:tr h="871560">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xxgpp_c_15</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PD</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XTAL Input Mode[0]</a:t>
                      </a: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XTAL input mode</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0: XTAL attached - default</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1: Single-ended crystal input</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HVM/BI testing to pull-up this strap to select Single-Ended</a:t>
                      </a:r>
                    </a:p>
                  </a:txBody>
                  <a:tcPr marL="0" marR="0" marT="0" marB="0" anchor="ctr"/>
                </a:tc>
                <a:tc>
                  <a:txBody>
                    <a:bodyPr/>
                    <a:lstStyle/>
                    <a:p>
                      <a:pPr algn="l"/>
                      <a:r>
                        <a:rPr lang="en-GB" sz="1200">
                          <a:solidFill>
                            <a:schemeClr val="bg2"/>
                          </a:solidFill>
                          <a:effectLst/>
                        </a:rPr>
                        <a:t>0</a:t>
                      </a:r>
                    </a:p>
                  </a:txBody>
                  <a:tcPr marL="0" marR="0" marT="0" marB="0" anchor="ctr"/>
                </a:tc>
                <a:extLst>
                  <a:ext uri="{0D108BD9-81ED-4DB2-BD59-A6C34878D82A}">
                    <a16:rowId xmlns:a16="http://schemas.microsoft.com/office/drawing/2014/main" val="3265688967"/>
                  </a:ext>
                </a:extLst>
              </a:tr>
              <a:tr h="348624">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xxgpp_b_4</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PD</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Flash descriptor security override</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(commonly referred as FDO strap)</a:t>
                      </a: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Security measures defined in the Flash Descriptor is overriden if sampled high</a:t>
                      </a:r>
                    </a:p>
                  </a:txBody>
                  <a:tcPr marL="0" marR="0" marT="0" marB="0" anchor="ctr"/>
                </a:tc>
                <a:tc>
                  <a:txBody>
                    <a:bodyPr/>
                    <a:lstStyle/>
                    <a:p>
                      <a:pPr algn="l"/>
                      <a:r>
                        <a:rPr lang="en-GB" sz="1200">
                          <a:solidFill>
                            <a:schemeClr val="bg2"/>
                          </a:solidFill>
                          <a:effectLst/>
                        </a:rPr>
                        <a:t>0</a:t>
                      </a:r>
                    </a:p>
                  </a:txBody>
                  <a:tcPr marL="0" marR="0" marT="0" marB="0" anchor="ctr"/>
                </a:tc>
                <a:extLst>
                  <a:ext uri="{0D108BD9-81ED-4DB2-BD59-A6C34878D82A}">
                    <a16:rowId xmlns:a16="http://schemas.microsoft.com/office/drawing/2014/main" val="2502866053"/>
                  </a:ext>
                </a:extLst>
              </a:tr>
              <a:tr h="174312">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xxgpp_e_6</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PU</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JTAG ODT Disable</a:t>
                      </a: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JTAG ODT is disabled if sampled low</a:t>
                      </a:r>
                    </a:p>
                  </a:txBody>
                  <a:tcPr marL="0" marR="0" marT="0" marB="0" anchor="ctr"/>
                </a:tc>
                <a:tc>
                  <a:txBody>
                    <a:bodyPr/>
                    <a:lstStyle/>
                    <a:p>
                      <a:pPr algn="l"/>
                      <a:r>
                        <a:rPr lang="en-GB" sz="1200">
                          <a:solidFill>
                            <a:schemeClr val="bg2"/>
                          </a:solidFill>
                          <a:effectLst/>
                        </a:rPr>
                        <a:t>1</a:t>
                      </a:r>
                    </a:p>
                  </a:txBody>
                  <a:tcPr marL="0" marR="0" marT="0" marB="0" anchor="ctr"/>
                </a:tc>
                <a:extLst>
                  <a:ext uri="{0D108BD9-81ED-4DB2-BD59-A6C34878D82A}">
                    <a16:rowId xmlns:a16="http://schemas.microsoft.com/office/drawing/2014/main" val="744312721"/>
                  </a:ext>
                </a:extLst>
              </a:tr>
              <a:tr h="697248">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xxgpp_e_9</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None</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Yes</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RTCPLL Pre Divider Enable</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(HVM use only)</a:t>
                      </a: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RTCPLL Pre Divider Enable</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0 – Bypass pre-divider (functional; 32.768KHz input)</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1 – Enable /125 pre-divider (HVM; 4MHz input)</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*This strap is qualified by DFXTESTMODE</a:t>
                      </a:r>
                    </a:p>
                  </a:txBody>
                  <a:tcPr marL="0" marR="0" marT="0" marB="0" anchor="ctr"/>
                </a:tc>
                <a:tc>
                  <a:txBody>
                    <a:bodyPr/>
                    <a:lstStyle/>
                    <a:p>
                      <a:pPr algn="l"/>
                      <a:r>
                        <a:rPr lang="en-GB" sz="1200">
                          <a:solidFill>
                            <a:schemeClr val="bg2"/>
                          </a:solidFill>
                          <a:effectLst/>
                        </a:rPr>
                        <a:t>1</a:t>
                      </a:r>
                    </a:p>
                  </a:txBody>
                  <a:tcPr marL="0" marR="0" marT="0" marB="0" anchor="ctr"/>
                </a:tc>
                <a:extLst>
                  <a:ext uri="{0D108BD9-81ED-4DB2-BD59-A6C34878D82A}">
                    <a16:rowId xmlns:a16="http://schemas.microsoft.com/office/drawing/2014/main" val="2377605468"/>
                  </a:ext>
                </a:extLst>
              </a:tr>
              <a:tr h="697248">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xxgpp_e_10</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None</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Yes</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XTAL Input Frequency</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*HVM/BI mode only</a:t>
                      </a:r>
                    </a:p>
                  </a:txBody>
                  <a:tcPr marL="0" marR="0" marT="0" marB="0" anchor="ctr"/>
                </a:tc>
                <a:tc>
                  <a:txBody>
                    <a:bodyPr/>
                    <a:lstStyle/>
                    <a:p>
                      <a:pPr marL="0" marR="0" indent="0" algn="l" defTabSz="60960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Single-ended reference clock divider select </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0 – Divider Bypass (functional) - default</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1 – Divide by 4 (100MHz HVM mode)</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*This strap is qualified by DFXTESTMODE</a:t>
                      </a:r>
                    </a:p>
                  </a:txBody>
                  <a:tcPr marL="0" marR="0" marT="0" marB="0" anchor="ctr"/>
                </a:tc>
                <a:tc>
                  <a:txBody>
                    <a:bodyPr/>
                    <a:lstStyle/>
                    <a:p>
                      <a:pPr algn="l"/>
                      <a:r>
                        <a:rPr lang="en-GB" sz="1200">
                          <a:solidFill>
                            <a:schemeClr val="bg2"/>
                          </a:solidFill>
                          <a:effectLst/>
                        </a:rPr>
                        <a:t>0</a:t>
                      </a:r>
                    </a:p>
                  </a:txBody>
                  <a:tcPr marL="0" marR="0" marT="0" marB="0" anchor="ctr"/>
                </a:tc>
                <a:extLst>
                  <a:ext uri="{0D108BD9-81ED-4DB2-BD59-A6C34878D82A}">
                    <a16:rowId xmlns:a16="http://schemas.microsoft.com/office/drawing/2014/main" val="682710287"/>
                  </a:ext>
                </a:extLst>
              </a:tr>
            </a:tbl>
          </a:graphicData>
        </a:graphic>
      </p:graphicFrame>
    </p:spTree>
    <p:extLst>
      <p:ext uri="{BB962C8B-B14F-4D97-AF65-F5344CB8AC3E}">
        <p14:creationId xmlns:p14="http://schemas.microsoft.com/office/powerpoint/2010/main" val="78183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716" y="202531"/>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a:sym typeface="Helvetica"/>
              </a:rPr>
              <a:t>PTL SOC Straps</a:t>
            </a:r>
            <a:r>
              <a:rPr lang="en-US" sz="2400">
                <a:solidFill>
                  <a:schemeClr val="bg2"/>
                </a:solidFill>
                <a:latin typeface="Intel Clear Light" panose="020B0404020203020204" pitchFamily="34" charset="0"/>
                <a:sym typeface="Helvetica"/>
              </a:rPr>
              <a:t>(contd)</a:t>
            </a:r>
            <a:endParaRPr lang="en-US">
              <a:solidFill>
                <a:schemeClr val="bg2"/>
              </a:solidFill>
              <a:latin typeface="Intel Clear Light"/>
            </a:endParaRPr>
          </a:p>
        </p:txBody>
      </p:sp>
      <p:graphicFrame>
        <p:nvGraphicFramePr>
          <p:cNvPr id="3" name="Table 2">
            <a:extLst>
              <a:ext uri="{FF2B5EF4-FFF2-40B4-BE49-F238E27FC236}">
                <a16:creationId xmlns:a16="http://schemas.microsoft.com/office/drawing/2014/main" id="{E5395B8A-3E73-B0B4-9023-1D0FCC5F8066}"/>
              </a:ext>
            </a:extLst>
          </p:cNvPr>
          <p:cNvGraphicFramePr>
            <a:graphicFrameLocks noGrp="1"/>
          </p:cNvGraphicFramePr>
          <p:nvPr>
            <p:extLst>
              <p:ext uri="{D42A27DB-BD31-4B8C-83A1-F6EECF244321}">
                <p14:modId xmlns:p14="http://schemas.microsoft.com/office/powerpoint/2010/main" val="852970082"/>
              </p:ext>
            </p:extLst>
          </p:nvPr>
        </p:nvGraphicFramePr>
        <p:xfrm>
          <a:off x="277771" y="1018441"/>
          <a:ext cx="11391899" cy="4689454"/>
        </p:xfrm>
        <a:graphic>
          <a:graphicData uri="http://schemas.openxmlformats.org/drawingml/2006/table">
            <a:tbl>
              <a:tblPr firstRow="1" bandRow="1">
                <a:tableStyleId>{5C22544A-7EE6-4342-B048-85BDC9FD1C3A}</a:tableStyleId>
              </a:tblPr>
              <a:tblGrid>
                <a:gridCol w="1072175">
                  <a:extLst>
                    <a:ext uri="{9D8B030D-6E8A-4147-A177-3AD203B41FA5}">
                      <a16:colId xmlns:a16="http://schemas.microsoft.com/office/drawing/2014/main" val="2781455939"/>
                    </a:ext>
                  </a:extLst>
                </a:gridCol>
                <a:gridCol w="812503">
                  <a:extLst>
                    <a:ext uri="{9D8B030D-6E8A-4147-A177-3AD203B41FA5}">
                      <a16:colId xmlns:a16="http://schemas.microsoft.com/office/drawing/2014/main" val="1216636381"/>
                    </a:ext>
                  </a:extLst>
                </a:gridCol>
                <a:gridCol w="896908">
                  <a:extLst>
                    <a:ext uri="{9D8B030D-6E8A-4147-A177-3AD203B41FA5}">
                      <a16:colId xmlns:a16="http://schemas.microsoft.com/office/drawing/2014/main" val="2120003457"/>
                    </a:ext>
                  </a:extLst>
                </a:gridCol>
                <a:gridCol w="749065">
                  <a:extLst>
                    <a:ext uri="{9D8B030D-6E8A-4147-A177-3AD203B41FA5}">
                      <a16:colId xmlns:a16="http://schemas.microsoft.com/office/drawing/2014/main" val="1733880886"/>
                    </a:ext>
                  </a:extLst>
                </a:gridCol>
                <a:gridCol w="3240571">
                  <a:extLst>
                    <a:ext uri="{9D8B030D-6E8A-4147-A177-3AD203B41FA5}">
                      <a16:colId xmlns:a16="http://schemas.microsoft.com/office/drawing/2014/main" val="1453402896"/>
                    </a:ext>
                  </a:extLst>
                </a:gridCol>
                <a:gridCol w="3718221">
                  <a:extLst>
                    <a:ext uri="{9D8B030D-6E8A-4147-A177-3AD203B41FA5}">
                      <a16:colId xmlns:a16="http://schemas.microsoft.com/office/drawing/2014/main" val="1938962329"/>
                    </a:ext>
                  </a:extLst>
                </a:gridCol>
                <a:gridCol w="902456">
                  <a:extLst>
                    <a:ext uri="{9D8B030D-6E8A-4147-A177-3AD203B41FA5}">
                      <a16:colId xmlns:a16="http://schemas.microsoft.com/office/drawing/2014/main" val="1041632698"/>
                    </a:ext>
                  </a:extLst>
                </a:gridCol>
              </a:tblGrid>
              <a:tr h="350600">
                <a:tc>
                  <a:txBody>
                    <a:bodyPr/>
                    <a:lstStyle/>
                    <a:p>
                      <a:pPr algn="ctr"/>
                      <a:r>
                        <a:rPr lang="en-US" sz="1200" b="1" i="0" u="none" strike="noStrike" cap="none" spc="0" baseline="0">
                          <a:solidFill>
                            <a:schemeClr val="lt1"/>
                          </a:solidFill>
                          <a:effectLst/>
                          <a:uFillTx/>
                          <a:latin typeface="+mn-lt"/>
                          <a:ea typeface="+mn-ea"/>
                          <a:cs typeface="+mn-cs"/>
                          <a:sym typeface="Intel Clear"/>
                        </a:rPr>
                        <a:t>GPIO #​</a:t>
                      </a:r>
                    </a:p>
                  </a:txBody>
                  <a:tcPr marL="0" marR="0" marT="0" marB="0" anchor="ctr"/>
                </a:tc>
                <a:tc>
                  <a:txBody>
                    <a:bodyPr/>
                    <a:lstStyle/>
                    <a:p>
                      <a:pPr algn="ctr" fontAlgn="auto"/>
                      <a:endParaRPr lang="en-US" sz="1200" b="1" i="0" u="none" strike="noStrike" cap="none" spc="0" baseline="0">
                        <a:solidFill>
                          <a:schemeClr val="lt1"/>
                        </a:solidFill>
                        <a:effectLst/>
                        <a:uFillTx/>
                        <a:latin typeface="+mn-lt"/>
                        <a:ea typeface="+mn-ea"/>
                        <a:cs typeface="+mn-cs"/>
                        <a:sym typeface="Intel Clear"/>
                      </a:endParaRPr>
                    </a:p>
                    <a:p>
                      <a:pPr algn="ctr"/>
                      <a:r>
                        <a:rPr lang="en-US" sz="1200" b="1" i="0" u="none" strike="noStrike" cap="none" spc="0" baseline="0">
                          <a:solidFill>
                            <a:schemeClr val="lt1"/>
                          </a:solidFill>
                          <a:effectLst/>
                          <a:uFillTx/>
                          <a:latin typeface="+mn-lt"/>
                          <a:ea typeface="+mn-ea"/>
                          <a:cs typeface="+mn-cs"/>
                          <a:sym typeface="Intel Clear"/>
                        </a:rPr>
                        <a:t>When Sampled​</a:t>
                      </a:r>
                    </a:p>
                  </a:txBody>
                  <a:tcPr marL="0" marR="0" marT="0" marB="0" anchor="ctr"/>
                </a:tc>
                <a:tc>
                  <a:txBody>
                    <a:bodyPr/>
                    <a:lstStyle/>
                    <a:p>
                      <a:pPr algn="ctr" fontAlgn="auto"/>
                      <a:endParaRPr lang="en-US" sz="1200" b="1" i="0" u="none" strike="noStrike" cap="none" spc="0" baseline="0">
                        <a:solidFill>
                          <a:schemeClr val="lt1"/>
                        </a:solidFill>
                        <a:effectLst/>
                        <a:uFillTx/>
                        <a:latin typeface="+mn-lt"/>
                        <a:ea typeface="+mn-ea"/>
                        <a:cs typeface="+mn-cs"/>
                        <a:sym typeface="Intel Clear"/>
                      </a:endParaRPr>
                    </a:p>
                    <a:p>
                      <a:pPr algn="ctr"/>
                      <a:r>
                        <a:rPr lang="en-US" sz="1200" b="1" i="0" u="none" strike="noStrike" cap="none" spc="0" baseline="0">
                          <a:solidFill>
                            <a:schemeClr val="lt1"/>
                          </a:solidFill>
                          <a:effectLst/>
                          <a:uFillTx/>
                          <a:latin typeface="+mn-lt"/>
                          <a:ea typeface="+mn-ea"/>
                          <a:cs typeface="+mn-cs"/>
                          <a:sym typeface="Intel Clear"/>
                        </a:rPr>
                        <a:t>Termination​</a:t>
                      </a:r>
                    </a:p>
                  </a:txBody>
                  <a:tcPr marL="0" marR="0" marT="0" marB="0" anchor="ctr"/>
                </a:tc>
                <a:tc>
                  <a:txBody>
                    <a:bodyPr/>
                    <a:lstStyle/>
                    <a:p>
                      <a:pPr algn="ctr" fontAlgn="auto"/>
                      <a:endParaRPr lang="en-US" sz="1200" b="1" i="0" u="none" strike="noStrike" cap="none" spc="0" baseline="0">
                        <a:solidFill>
                          <a:schemeClr val="lt1"/>
                        </a:solidFill>
                        <a:effectLst/>
                        <a:uFillTx/>
                        <a:latin typeface="+mn-lt"/>
                        <a:ea typeface="+mn-ea"/>
                        <a:cs typeface="+mn-cs"/>
                        <a:sym typeface="Intel Clear"/>
                      </a:endParaRPr>
                    </a:p>
                    <a:p>
                      <a:pPr algn="ctr"/>
                      <a:r>
                        <a:rPr lang="en-US" sz="1200" b="1" i="0" u="none" strike="noStrike" cap="none" spc="0" baseline="0">
                          <a:solidFill>
                            <a:schemeClr val="lt1"/>
                          </a:solidFill>
                          <a:effectLst/>
                          <a:uFillTx/>
                          <a:latin typeface="+mn-lt"/>
                          <a:ea typeface="+mn-ea"/>
                          <a:cs typeface="+mn-cs"/>
                          <a:sym typeface="Intel Clear"/>
                        </a:rPr>
                        <a:t>HVM Strap​</a:t>
                      </a:r>
                    </a:p>
                  </a:txBody>
                  <a:tcPr marL="0" marR="0" marT="0" marB="0" anchor="ctr"/>
                </a:tc>
                <a:tc>
                  <a:txBody>
                    <a:bodyPr/>
                    <a:lstStyle/>
                    <a:p>
                      <a:pPr algn="ctr" fontAlgn="auto"/>
                      <a:endParaRPr lang="en-US" sz="1200" b="1" i="0" u="none" strike="noStrike" cap="none" spc="0" baseline="0">
                        <a:solidFill>
                          <a:schemeClr val="lt1"/>
                        </a:solidFill>
                        <a:effectLst/>
                        <a:uFillTx/>
                        <a:latin typeface="+mn-lt"/>
                        <a:ea typeface="+mn-ea"/>
                        <a:cs typeface="+mn-cs"/>
                        <a:sym typeface="Intel Clear"/>
                      </a:endParaRPr>
                    </a:p>
                    <a:p>
                      <a:pPr algn="ctr"/>
                      <a:r>
                        <a:rPr lang="en-US" sz="1200" b="1" i="0" u="none" strike="noStrike" cap="none" spc="0" baseline="0">
                          <a:solidFill>
                            <a:schemeClr val="lt1"/>
                          </a:solidFill>
                          <a:effectLst/>
                          <a:uFillTx/>
                          <a:latin typeface="+mn-lt"/>
                          <a:ea typeface="+mn-ea"/>
                          <a:cs typeface="+mn-cs"/>
                          <a:sym typeface="Intel Clear"/>
                        </a:rPr>
                        <a:t>Pin Strap Usage​</a:t>
                      </a:r>
                    </a:p>
                  </a:txBody>
                  <a:tcPr marL="0" marR="0" marT="0" marB="0" anchor="ctr"/>
                </a:tc>
                <a:tc>
                  <a:txBody>
                    <a:bodyPr/>
                    <a:lstStyle/>
                    <a:p>
                      <a:pPr algn="ctr" fontAlgn="auto"/>
                      <a:endParaRPr lang="en-US" sz="1200" b="1" i="0" u="none" strike="noStrike" cap="none" spc="0" baseline="0">
                        <a:solidFill>
                          <a:schemeClr val="lt1"/>
                        </a:solidFill>
                        <a:effectLst/>
                        <a:uFillTx/>
                        <a:latin typeface="+mn-lt"/>
                        <a:ea typeface="+mn-ea"/>
                        <a:cs typeface="+mn-cs"/>
                        <a:sym typeface="Intel Clear"/>
                      </a:endParaRPr>
                    </a:p>
                    <a:p>
                      <a:pPr algn="ctr"/>
                      <a:r>
                        <a:rPr lang="en-US" sz="1200" b="1" i="0" u="none" strike="noStrike" cap="none" spc="0" baseline="0">
                          <a:solidFill>
                            <a:schemeClr val="lt1"/>
                          </a:solidFill>
                          <a:effectLst/>
                          <a:uFillTx/>
                          <a:latin typeface="+mn-lt"/>
                          <a:ea typeface="+mn-ea"/>
                          <a:cs typeface="+mn-cs"/>
                          <a:sym typeface="Intel Clear"/>
                        </a:rPr>
                        <a:t>Polarity​</a:t>
                      </a:r>
                    </a:p>
                  </a:txBody>
                  <a:tcPr marL="0" marR="0" marT="0" marB="0" anchor="ctr"/>
                </a:tc>
                <a:tc>
                  <a:txBody>
                    <a:bodyPr/>
                    <a:lstStyle/>
                    <a:p>
                      <a:pPr algn="ctr" fontAlgn="auto"/>
                      <a:endParaRPr lang="en-US" sz="1200" b="1" i="0" u="none" strike="noStrike" cap="none" spc="0" baseline="0">
                        <a:solidFill>
                          <a:schemeClr val="lt1"/>
                        </a:solidFill>
                        <a:effectLst/>
                        <a:uFillTx/>
                        <a:latin typeface="+mn-lt"/>
                        <a:ea typeface="+mn-ea"/>
                        <a:cs typeface="+mn-cs"/>
                        <a:sym typeface="Intel Clear"/>
                      </a:endParaRPr>
                    </a:p>
                    <a:p>
                      <a:pPr algn="ctr"/>
                      <a:r>
                        <a:rPr lang="en-US" sz="1200" b="1" i="0" u="none" strike="noStrike" cap="none" spc="0" baseline="0">
                          <a:solidFill>
                            <a:schemeClr val="lt1"/>
                          </a:solidFill>
                          <a:effectLst/>
                          <a:uFillTx/>
                          <a:latin typeface="+mn-lt"/>
                          <a:ea typeface="+mn-ea"/>
                          <a:cs typeface="+mn-cs"/>
                          <a:sym typeface="Intel Clear"/>
                        </a:rPr>
                        <a:t>RVP Default​ </a:t>
                      </a:r>
                    </a:p>
                  </a:txBody>
                  <a:tcPr marL="0" marR="0" marT="0" marB="0" anchor="ctr"/>
                </a:tc>
                <a:extLst>
                  <a:ext uri="{0D108BD9-81ED-4DB2-BD59-A6C34878D82A}">
                    <a16:rowId xmlns:a16="http://schemas.microsoft.com/office/drawing/2014/main" val="462619005"/>
                  </a:ext>
                </a:extLst>
              </a:tr>
              <a:tr h="598050">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xxgpp_f_2</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PU</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M.2 CNV modes /</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Integrated CNV Enable/Disable</a:t>
                      </a:r>
                    </a:p>
                  </a:txBody>
                  <a:tcPr marL="0" marR="0" marT="0" marB="0" anchor="ctr"/>
                </a:tc>
                <a:tc>
                  <a:txBody>
                    <a:bodyPr/>
                    <a:lstStyle/>
                    <a:p>
                      <a:pPr algn="l" fontAlgn="b"/>
                      <a:r>
                        <a:rPr lang="en-US" sz="1200" b="0" i="0" u="none" strike="noStrike" cap="none" spc="0" baseline="0">
                          <a:solidFill>
                            <a:schemeClr val="bg2"/>
                          </a:solidFill>
                          <a:effectLst/>
                          <a:uFillTx/>
                          <a:latin typeface="+mn-lt"/>
                          <a:ea typeface="+mn-ea"/>
                          <a:cs typeface="+mn-cs"/>
                          <a:sym typeface="Intel Clear"/>
                        </a:rPr>
                        <a:t>M.2 CNV modes</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0 = Integrated CNV enable </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1 = Integrated CNV disable</a:t>
                      </a:r>
                    </a:p>
                  </a:txBody>
                  <a:tcPr marL="0" marR="0" marT="0" marB="0" anchor="b"/>
                </a:tc>
                <a:tc>
                  <a:txBody>
                    <a:bodyPr/>
                    <a:lstStyle/>
                    <a:p>
                      <a:pPr marL="0" marR="0" indent="0" algn="l" defTabSz="609600" latinLnBrk="0">
                        <a:lnSpc>
                          <a:spcPct val="100000"/>
                        </a:lnSpc>
                        <a:spcBef>
                          <a:spcPts val="0"/>
                        </a:spcBef>
                        <a:spcAft>
                          <a:spcPts val="0"/>
                        </a:spcAft>
                        <a:buClrTx/>
                        <a:buSzTx/>
                        <a:buFontTx/>
                        <a:buNone/>
                        <a:tabLst/>
                      </a:pPr>
                      <a:r>
                        <a:rPr lang="en-GB" sz="1200" b="0" i="0" u="none" strike="noStrike" cap="none" spc="0" baseline="0">
                          <a:solidFill>
                            <a:schemeClr val="bg2"/>
                          </a:solidFill>
                          <a:effectLst/>
                          <a:uFillTx/>
                          <a:latin typeface="+mn-lt"/>
                          <a:ea typeface="+mn-ea"/>
                          <a:cs typeface="+mn-cs"/>
                          <a:sym typeface="Intel Clear"/>
                        </a:rPr>
                        <a:t>1</a:t>
                      </a:r>
                    </a:p>
                  </a:txBody>
                  <a:tcPr marL="0" marR="0" marT="0" marB="0" anchor="ctr"/>
                </a:tc>
                <a:extLst>
                  <a:ext uri="{0D108BD9-81ED-4DB2-BD59-A6C34878D82A}">
                    <a16:rowId xmlns:a16="http://schemas.microsoft.com/office/drawing/2014/main" val="3667596310"/>
                  </a:ext>
                </a:extLst>
              </a:tr>
              <a:tr h="547285">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xxgpp_f_19</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PD</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Skip RTC Clock Stabilization Delay (IOTG Boot Time Reduction)</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Skip RTC Clock Stabilization Delay (IOTG Boot Time Reduction)</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0 = No bypass (default)</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1= Bypass/Skip 95ms RTC clock stabilization delay</a:t>
                      </a:r>
                    </a:p>
                  </a:txBody>
                  <a:tcPr marL="0" marR="0" marT="0" marB="0" anchor="ctr"/>
                </a:tc>
                <a:tc>
                  <a:txBody>
                    <a:bodyPr/>
                    <a:lstStyle/>
                    <a:p>
                      <a:pPr marL="0" marR="0" indent="0" algn="l" defTabSz="609600" latinLnBrk="0">
                        <a:lnSpc>
                          <a:spcPct val="100000"/>
                        </a:lnSpc>
                        <a:spcBef>
                          <a:spcPts val="0"/>
                        </a:spcBef>
                        <a:spcAft>
                          <a:spcPts val="0"/>
                        </a:spcAft>
                        <a:buClrTx/>
                        <a:buSzTx/>
                        <a:buFontTx/>
                        <a:buNone/>
                        <a:tabLst/>
                      </a:pPr>
                      <a:r>
                        <a:rPr lang="en-GB" sz="1200" b="0" i="0" u="none" strike="noStrike" cap="none" spc="0" baseline="0">
                          <a:solidFill>
                            <a:schemeClr val="bg2"/>
                          </a:solidFill>
                          <a:effectLst/>
                          <a:uFillTx/>
                          <a:latin typeface="+mn-lt"/>
                          <a:ea typeface="+mn-ea"/>
                          <a:cs typeface="+mn-cs"/>
                          <a:sym typeface="Intel Clear"/>
                        </a:rPr>
                        <a:t>1</a:t>
                      </a:r>
                    </a:p>
                  </a:txBody>
                  <a:tcPr marL="0" marR="0" marT="0" marB="0" anchor="ctr"/>
                </a:tc>
                <a:extLst>
                  <a:ext uri="{0D108BD9-81ED-4DB2-BD59-A6C34878D82A}">
                    <a16:rowId xmlns:a16="http://schemas.microsoft.com/office/drawing/2014/main" val="4003046396"/>
                  </a:ext>
                </a:extLst>
              </a:tr>
              <a:tr h="567633">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xxgpp_h_0</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PD</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eSPI Flash Sharing Mode</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Master attached flash sharing (MAFS) if sampled low, else slave attached flash sharing (SAFS)</a:t>
                      </a:r>
                    </a:p>
                  </a:txBody>
                  <a:tcPr marL="0" marR="0" marT="0" marB="0" anchor="ctr"/>
                </a:tc>
                <a:tc>
                  <a:txBody>
                    <a:bodyPr/>
                    <a:lstStyle/>
                    <a:p>
                      <a:pPr marL="0" marR="0" indent="0" algn="l" defTabSz="609600" latinLnBrk="0">
                        <a:lnSpc>
                          <a:spcPct val="100000"/>
                        </a:lnSpc>
                        <a:spcBef>
                          <a:spcPts val="0"/>
                        </a:spcBef>
                        <a:spcAft>
                          <a:spcPts val="0"/>
                        </a:spcAft>
                        <a:buClrTx/>
                        <a:buSzTx/>
                        <a:buFontTx/>
                        <a:buNone/>
                        <a:tabLst/>
                      </a:pPr>
                      <a:r>
                        <a:rPr lang="en-GB" sz="1200" b="0" i="0" u="none" strike="noStrike" cap="none" spc="0" baseline="0">
                          <a:solidFill>
                            <a:schemeClr val="bg2"/>
                          </a:solidFill>
                          <a:effectLst/>
                          <a:uFillTx/>
                          <a:latin typeface="+mn-lt"/>
                          <a:ea typeface="+mn-ea"/>
                          <a:cs typeface="+mn-cs"/>
                          <a:sym typeface="Intel Clear"/>
                        </a:rPr>
                        <a:t>0</a:t>
                      </a:r>
                    </a:p>
                  </a:txBody>
                  <a:tcPr marL="0" marR="0" marT="0" marB="0" anchor="ctr"/>
                </a:tc>
                <a:extLst>
                  <a:ext uri="{0D108BD9-81ED-4DB2-BD59-A6C34878D82A}">
                    <a16:rowId xmlns:a16="http://schemas.microsoft.com/office/drawing/2014/main" val="837138761"/>
                  </a:ext>
                </a:extLst>
              </a:tr>
              <a:tr h="364856">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xxgpp_h_1</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PD</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Enable/Disable SPI Flash Descriptor Recovery</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Flash Descriptor Recovery for NIST SP800-193</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0 - Flash descriptor recovery disable - default</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1 - Flash descriptor recovery enable</a:t>
                      </a:r>
                    </a:p>
                  </a:txBody>
                  <a:tcPr marL="0" marR="0" marT="0" marB="0" anchor="ctr"/>
                </a:tc>
                <a:tc>
                  <a:txBody>
                    <a:bodyPr/>
                    <a:lstStyle/>
                    <a:p>
                      <a:pPr marL="0" marR="0" indent="0" algn="l" defTabSz="609600" latinLnBrk="0">
                        <a:lnSpc>
                          <a:spcPct val="100000"/>
                        </a:lnSpc>
                        <a:spcBef>
                          <a:spcPts val="0"/>
                        </a:spcBef>
                        <a:spcAft>
                          <a:spcPts val="0"/>
                        </a:spcAft>
                        <a:buClrTx/>
                        <a:buSzTx/>
                        <a:buFontTx/>
                        <a:buNone/>
                        <a:tabLst/>
                      </a:pPr>
                      <a:r>
                        <a:rPr lang="en-GB" sz="1200" b="0" i="0" u="none" strike="noStrike" cap="none" spc="0" baseline="0">
                          <a:solidFill>
                            <a:schemeClr val="bg2"/>
                          </a:solidFill>
                          <a:effectLst/>
                          <a:uFillTx/>
                          <a:latin typeface="+mn-lt"/>
                          <a:ea typeface="+mn-ea"/>
                          <a:cs typeface="+mn-cs"/>
                          <a:sym typeface="Intel Clear"/>
                        </a:rPr>
                        <a:t>0</a:t>
                      </a:r>
                    </a:p>
                  </a:txBody>
                  <a:tcPr marL="0" marR="0" marT="0" marB="0" anchor="ctr"/>
                </a:tc>
                <a:extLst>
                  <a:ext uri="{0D108BD9-81ED-4DB2-BD59-A6C34878D82A}">
                    <a16:rowId xmlns:a16="http://schemas.microsoft.com/office/drawing/2014/main" val="2380881482"/>
                  </a:ext>
                </a:extLst>
              </a:tr>
              <a:tr h="547285">
                <a:tc>
                  <a:txBody>
                    <a:bodyPr/>
                    <a:lstStyle/>
                    <a:p>
                      <a:pPr algn="l" fontAlgn="ctr"/>
                      <a:r>
                        <a:rPr lang="en-US" sz="1200" b="0" i="0" u="none" strike="noStrike" cap="none" spc="0" baseline="0">
                          <a:solidFill>
                            <a:schemeClr val="bg2"/>
                          </a:solidFill>
                          <a:effectLst/>
                          <a:uFillTx/>
                          <a:latin typeface="+mn-lt"/>
                          <a:ea typeface="+mn-ea"/>
                          <a:cs typeface="+mn-cs"/>
                          <a:sym typeface="Intel Clear"/>
                        </a:rPr>
                        <a:t>xxgpp_h_2</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PD</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SPI Flash Descriptor Recovery Source - Internal/External</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Flash Descriptor Recovery Source for NIST SP800-193</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0 - Flash descriptor recovery internal source - default</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1 - Flash descriptor recovery external source</a:t>
                      </a:r>
                    </a:p>
                  </a:txBody>
                  <a:tcPr marL="0" marR="0" marT="0" marB="0" anchor="ctr"/>
                </a:tc>
                <a:tc>
                  <a:txBody>
                    <a:bodyPr/>
                    <a:lstStyle/>
                    <a:p>
                      <a:pPr marL="0" marR="0" indent="0" algn="l" defTabSz="609600" latinLnBrk="0">
                        <a:lnSpc>
                          <a:spcPct val="100000"/>
                        </a:lnSpc>
                        <a:spcBef>
                          <a:spcPts val="0"/>
                        </a:spcBef>
                        <a:spcAft>
                          <a:spcPts val="0"/>
                        </a:spcAft>
                        <a:buClrTx/>
                        <a:buSzTx/>
                        <a:buFontTx/>
                        <a:buNone/>
                        <a:tabLst/>
                      </a:pPr>
                      <a:r>
                        <a:rPr lang="en-GB" sz="1200" b="0" i="0" u="none" strike="noStrike" cap="none" spc="0" baseline="0">
                          <a:solidFill>
                            <a:schemeClr val="bg2"/>
                          </a:solidFill>
                          <a:effectLst/>
                          <a:uFillTx/>
                          <a:latin typeface="+mn-lt"/>
                          <a:ea typeface="+mn-ea"/>
                          <a:cs typeface="+mn-cs"/>
                          <a:sym typeface="Intel Clear"/>
                        </a:rPr>
                        <a:t>0</a:t>
                      </a:r>
                    </a:p>
                  </a:txBody>
                  <a:tcPr marL="0" marR="0" marT="0" marB="0" anchor="ctr"/>
                </a:tc>
                <a:extLst>
                  <a:ext uri="{0D108BD9-81ED-4DB2-BD59-A6C34878D82A}">
                    <a16:rowId xmlns:a16="http://schemas.microsoft.com/office/drawing/2014/main" val="2676448625"/>
                  </a:ext>
                </a:extLst>
              </a:tr>
              <a:tr h="380474">
                <a:tc>
                  <a:txBody>
                    <a:bodyPr/>
                    <a:lstStyle/>
                    <a:p>
                      <a:pPr algn="l" fontAlgn="ctr"/>
                      <a:r>
                        <a:rPr lang="en-US" sz="1200" b="0" i="0" u="none" strike="noStrike" cap="none" spc="0" baseline="0">
                          <a:solidFill>
                            <a:schemeClr val="bg2"/>
                          </a:solidFill>
                          <a:effectLst/>
                          <a:uFillTx/>
                          <a:latin typeface="+mn-lt"/>
                          <a:ea typeface="+mn-ea"/>
                          <a:cs typeface="+mn-cs"/>
                          <a:sym typeface="Intel Clear"/>
                        </a:rPr>
                        <a:t>xxspi0_io_2</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PU</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Consent Strap</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Consent strap is enabled if sampled low</a:t>
                      </a:r>
                    </a:p>
                  </a:txBody>
                  <a:tcPr marL="0" marR="0" marT="0" marB="0" anchor="ctr"/>
                </a:tc>
                <a:tc>
                  <a:txBody>
                    <a:bodyPr/>
                    <a:lstStyle/>
                    <a:p>
                      <a:pPr marL="0" marR="0" indent="0" algn="l" defTabSz="609600" latinLnBrk="0">
                        <a:lnSpc>
                          <a:spcPct val="100000"/>
                        </a:lnSpc>
                        <a:spcBef>
                          <a:spcPts val="0"/>
                        </a:spcBef>
                        <a:spcAft>
                          <a:spcPts val="0"/>
                        </a:spcAft>
                        <a:buClrTx/>
                        <a:buSzTx/>
                        <a:buFontTx/>
                        <a:buNone/>
                        <a:tabLst/>
                      </a:pPr>
                      <a:r>
                        <a:rPr lang="en-GB" sz="1200" b="0" i="0" u="none" strike="noStrike" cap="none" spc="0" baseline="0">
                          <a:solidFill>
                            <a:schemeClr val="bg2"/>
                          </a:solidFill>
                          <a:effectLst/>
                          <a:uFillTx/>
                          <a:latin typeface="+mn-lt"/>
                          <a:ea typeface="+mn-ea"/>
                          <a:cs typeface="+mn-cs"/>
                          <a:sym typeface="Intel Clear"/>
                        </a:rPr>
                        <a:t>1</a:t>
                      </a:r>
                    </a:p>
                  </a:txBody>
                  <a:tcPr marL="0" marR="0" marT="0" marB="0" anchor="ctr"/>
                </a:tc>
                <a:extLst>
                  <a:ext uri="{0D108BD9-81ED-4DB2-BD59-A6C34878D82A}">
                    <a16:rowId xmlns:a16="http://schemas.microsoft.com/office/drawing/2014/main" val="823492174"/>
                  </a:ext>
                </a:extLst>
              </a:tr>
              <a:tr h="187506">
                <a:tc>
                  <a:txBody>
                    <a:bodyPr/>
                    <a:lstStyle/>
                    <a:p>
                      <a:pPr algn="l" fontAlgn="ctr"/>
                      <a:r>
                        <a:rPr lang="en-US" sz="1200" b="0" i="0" u="none" strike="noStrike" cap="none" spc="0" baseline="0">
                          <a:solidFill>
                            <a:schemeClr val="bg2"/>
                          </a:solidFill>
                          <a:effectLst/>
                          <a:uFillTx/>
                          <a:latin typeface="+mn-lt"/>
                          <a:ea typeface="+mn-ea"/>
                          <a:cs typeface="+mn-cs"/>
                          <a:sym typeface="Intel Clear"/>
                        </a:rPr>
                        <a:t>xxspi0_io_3</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PU</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Personality Strap (A0 only, disabled by RevID)</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Personality strap is enabled if sampled low</a:t>
                      </a:r>
                    </a:p>
                  </a:txBody>
                  <a:tcPr marL="0" marR="0" marT="0" marB="0" anchor="ctr"/>
                </a:tc>
                <a:tc>
                  <a:txBody>
                    <a:bodyPr/>
                    <a:lstStyle/>
                    <a:p>
                      <a:pPr marL="0" marR="0" indent="0" algn="l" defTabSz="609600" latinLnBrk="0">
                        <a:lnSpc>
                          <a:spcPct val="100000"/>
                        </a:lnSpc>
                        <a:spcBef>
                          <a:spcPts val="0"/>
                        </a:spcBef>
                        <a:spcAft>
                          <a:spcPts val="0"/>
                        </a:spcAft>
                        <a:buClrTx/>
                        <a:buSzTx/>
                        <a:buFontTx/>
                        <a:buNone/>
                        <a:tabLst/>
                      </a:pPr>
                      <a:r>
                        <a:rPr lang="en-GB" sz="1200" b="0" i="0" u="none" strike="noStrike" cap="none" spc="0" baseline="0">
                          <a:solidFill>
                            <a:schemeClr val="bg2"/>
                          </a:solidFill>
                          <a:effectLst/>
                          <a:uFillTx/>
                          <a:latin typeface="+mn-lt"/>
                          <a:ea typeface="+mn-ea"/>
                          <a:cs typeface="+mn-cs"/>
                          <a:sym typeface="Intel Clear"/>
                        </a:rPr>
                        <a:t>1</a:t>
                      </a:r>
                    </a:p>
                  </a:txBody>
                  <a:tcPr marL="0" marR="0" marT="0" marB="0" anchor="ctr"/>
                </a:tc>
                <a:extLst>
                  <a:ext uri="{0D108BD9-81ED-4DB2-BD59-A6C34878D82A}">
                    <a16:rowId xmlns:a16="http://schemas.microsoft.com/office/drawing/2014/main" val="3710253407"/>
                  </a:ext>
                </a:extLst>
              </a:tr>
              <a:tr h="395471">
                <a:tc>
                  <a:txBody>
                    <a:bodyPr/>
                    <a:lstStyle/>
                    <a:p>
                      <a:pPr algn="l" fontAlgn="ctr"/>
                      <a:r>
                        <a:rPr lang="en-US" sz="1200" b="0" i="0" u="none" strike="noStrike" cap="none" spc="0" baseline="0">
                          <a:solidFill>
                            <a:schemeClr val="bg2"/>
                          </a:solidFill>
                          <a:effectLst/>
                          <a:uFillTx/>
                          <a:latin typeface="+mn-lt"/>
                          <a:ea typeface="+mn-ea"/>
                          <a:cs typeface="+mn-cs"/>
                          <a:sym typeface="Intel Clear"/>
                        </a:rPr>
                        <a:t>xxdbg_pmode</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RSMRSTB</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20K PU</a:t>
                      </a:r>
                    </a:p>
                  </a:txBody>
                  <a:tcPr marL="0" marR="0" marT="0" marB="0" anchor="ctr"/>
                </a:tc>
                <a:tc>
                  <a:txBody>
                    <a:bodyPr/>
                    <a:lstStyle/>
                    <a:p>
                      <a:pPr algn="ctr" fontAlgn="ctr"/>
                      <a:r>
                        <a:rPr lang="en-US" sz="1200" b="0" i="0" u="none" strike="noStrike" cap="none" spc="0" baseline="0">
                          <a:solidFill>
                            <a:schemeClr val="bg2"/>
                          </a:solidFill>
                          <a:effectLst/>
                          <a:uFillTx/>
                          <a:latin typeface="+mn-lt"/>
                          <a:ea typeface="+mn-ea"/>
                          <a:cs typeface="+mn-cs"/>
                          <a:sym typeface="Intel Clear"/>
                        </a:rPr>
                        <a:t>No</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DFXTESTMODE active</a:t>
                      </a:r>
                    </a:p>
                  </a:txBody>
                  <a:tcPr marL="0" marR="0" marT="0" marB="0" anchor="ctr"/>
                </a:tc>
                <a:tc>
                  <a:txBody>
                    <a:bodyPr/>
                    <a:lstStyle/>
                    <a:p>
                      <a:pPr algn="l" fontAlgn="ctr"/>
                      <a:r>
                        <a:rPr lang="en-US" sz="1200" b="0" i="0" u="none" strike="noStrike" cap="none" spc="0" baseline="0">
                          <a:solidFill>
                            <a:schemeClr val="bg2"/>
                          </a:solidFill>
                          <a:effectLst/>
                          <a:uFillTx/>
                          <a:latin typeface="+mn-lt"/>
                          <a:ea typeface="+mn-ea"/>
                          <a:cs typeface="+mn-cs"/>
                          <a:sym typeface="Intel Clear"/>
                        </a:rPr>
                        <a:t>Assert DFXTESTMODE to enable other straps to take effect if sampled low</a:t>
                      </a:r>
                    </a:p>
                  </a:txBody>
                  <a:tcPr marL="0" marR="0" marT="0" marB="0" anchor="ctr"/>
                </a:tc>
                <a:tc>
                  <a:txBody>
                    <a:bodyPr/>
                    <a:lstStyle/>
                    <a:p>
                      <a:pPr marL="0" marR="0" indent="0" algn="l" defTabSz="609600" latinLnBrk="0">
                        <a:lnSpc>
                          <a:spcPct val="100000"/>
                        </a:lnSpc>
                        <a:spcBef>
                          <a:spcPts val="0"/>
                        </a:spcBef>
                        <a:spcAft>
                          <a:spcPts val="0"/>
                        </a:spcAft>
                        <a:buClrTx/>
                        <a:buSzTx/>
                        <a:buFontTx/>
                        <a:buNone/>
                        <a:tabLst/>
                      </a:pPr>
                      <a:r>
                        <a:rPr lang="en-GB" sz="1200" b="0" i="0" u="none" strike="noStrike" cap="none" spc="0" baseline="0">
                          <a:solidFill>
                            <a:schemeClr val="bg2"/>
                          </a:solidFill>
                          <a:effectLst/>
                          <a:uFillTx/>
                          <a:latin typeface="+mn-lt"/>
                          <a:ea typeface="+mn-ea"/>
                          <a:cs typeface="+mn-cs"/>
                          <a:sym typeface="Intel Clear"/>
                        </a:rPr>
                        <a:t>1</a:t>
                      </a:r>
                    </a:p>
                  </a:txBody>
                  <a:tcPr marL="0" marR="0" marT="0" marB="0" anchor="ctr"/>
                </a:tc>
                <a:extLst>
                  <a:ext uri="{0D108BD9-81ED-4DB2-BD59-A6C34878D82A}">
                    <a16:rowId xmlns:a16="http://schemas.microsoft.com/office/drawing/2014/main" val="2698020658"/>
                  </a:ext>
                </a:extLst>
              </a:tr>
            </a:tbl>
          </a:graphicData>
        </a:graphic>
      </p:graphicFrame>
    </p:spTree>
    <p:extLst>
      <p:ext uri="{BB962C8B-B14F-4D97-AF65-F5344CB8AC3E}">
        <p14:creationId xmlns:p14="http://schemas.microsoft.com/office/powerpoint/2010/main" val="491051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F9083-5809-C708-A24E-59D127AE53C4}"/>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01CFD78D-874E-ACEF-BB98-2D7630C34097}"/>
              </a:ext>
            </a:extLst>
          </p:cNvPr>
          <p:cNvSpPr>
            <a:spLocks noGrp="1"/>
          </p:cNvSpPr>
          <p:nvPr>
            <p:ph type="title"/>
          </p:nvPr>
        </p:nvSpPr>
        <p:spPr/>
        <p:txBody>
          <a:bodyPr/>
          <a:lstStyle/>
          <a:p>
            <a:r>
              <a:rPr lang="en-US">
                <a:solidFill>
                  <a:schemeClr val="bg2"/>
                </a:solidFill>
                <a:latin typeface="Intel Clear Light" panose="020B0404020203020204" pitchFamily="34" charset="0"/>
                <a:cs typeface="Intel Clear Light" panose="020B0404020203020204" pitchFamily="34" charset="0"/>
              </a:rPr>
              <a:t>SOC POR Retention HW </a:t>
            </a:r>
            <a:r>
              <a:rPr lang="en-US">
                <a:solidFill>
                  <a:schemeClr val="bg2"/>
                </a:solidFill>
              </a:rPr>
              <a:t>A</a:t>
            </a:r>
            <a:r>
              <a:rPr lang="en-US">
                <a:solidFill>
                  <a:schemeClr val="bg2"/>
                </a:solidFill>
                <a:latin typeface="Intel Clear Light" panose="020B0404020203020204" pitchFamily="34" charset="0"/>
                <a:cs typeface="Intel Clear Light" panose="020B0404020203020204" pitchFamily="34" charset="0"/>
              </a:rPr>
              <a:t>ssembly Guide</a:t>
            </a:r>
          </a:p>
        </p:txBody>
      </p:sp>
      <p:sp>
        <p:nvSpPr>
          <p:cNvPr id="2" name="Content Placeholder 1">
            <a:extLst>
              <a:ext uri="{FF2B5EF4-FFF2-40B4-BE49-F238E27FC236}">
                <a16:creationId xmlns:a16="http://schemas.microsoft.com/office/drawing/2014/main" id="{BDAAB512-8CBA-F708-9675-AEB51AC9B701}"/>
              </a:ext>
            </a:extLst>
          </p:cNvPr>
          <p:cNvSpPr>
            <a:spLocks noGrp="1"/>
          </p:cNvSpPr>
          <p:nvPr>
            <p:ph sz="quarter" idx="28"/>
          </p:nvPr>
        </p:nvSpPr>
        <p:spPr/>
        <p:txBody>
          <a:bodyPr/>
          <a:lstStyle/>
          <a:p>
            <a:pPr marL="380990" indent="-380990">
              <a:buFont typeface="Arial" panose="020B0604020202020204" pitchFamily="34" charset="0"/>
              <a:buChar char="•"/>
            </a:pPr>
            <a:r>
              <a:rPr lang="en-US"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Assembly Instructions for PTL- H12Xe, Retention Hardware N30664-001 / N30664-02 is available at following mention Wiki link:</a:t>
            </a:r>
            <a:endParaRPr lang="es-MX"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endParaRPr>
          </a:p>
          <a:p>
            <a:pPr>
              <a:spcBef>
                <a:spcPts val="600"/>
              </a:spcBef>
            </a:pPr>
            <a:r>
              <a:rPr lang="en-US" sz="28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rPr>
              <a:t>https://wiki.ith.intel.com/display/PEVH/Panther+Lake+H12Xe+%28PTL-H12Xe%29+Validation+Heatsink</a:t>
            </a:r>
            <a:endParaRPr lang="en-US" sz="4000" u="sng">
              <a:solidFill>
                <a:schemeClr val="accent1"/>
              </a:solidFill>
            </a:endParaRPr>
          </a:p>
          <a:p>
            <a:pPr marL="0" indent="0">
              <a:buNone/>
            </a:pPr>
            <a:endParaRPr lang="en-US"/>
          </a:p>
        </p:txBody>
      </p:sp>
      <p:pic>
        <p:nvPicPr>
          <p:cNvPr id="6" name="Picture 5">
            <a:extLst>
              <a:ext uri="{FF2B5EF4-FFF2-40B4-BE49-F238E27FC236}">
                <a16:creationId xmlns:a16="http://schemas.microsoft.com/office/drawing/2014/main" id="{692F0B09-CE4D-19CF-E15B-CCC9238616B9}"/>
              </a:ext>
            </a:extLst>
          </p:cNvPr>
          <p:cNvPicPr>
            <a:picLocks noChangeAspect="1"/>
          </p:cNvPicPr>
          <p:nvPr/>
        </p:nvPicPr>
        <p:blipFill>
          <a:blip r:embed="rId2"/>
          <a:stretch>
            <a:fillRect/>
          </a:stretch>
        </p:blipFill>
        <p:spPr>
          <a:xfrm>
            <a:off x="6883249" y="3779504"/>
            <a:ext cx="4737381" cy="2506996"/>
          </a:xfrm>
          <a:prstGeom prst="rect">
            <a:avLst/>
          </a:prstGeom>
        </p:spPr>
      </p:pic>
    </p:spTree>
    <p:extLst>
      <p:ext uri="{BB962C8B-B14F-4D97-AF65-F5344CB8AC3E}">
        <p14:creationId xmlns:p14="http://schemas.microsoft.com/office/powerpoint/2010/main" val="3461693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1CE33C2-8DAB-4DC5-895D-3EB265C835FE}"/>
              </a:ext>
            </a:extLst>
          </p:cNvPr>
          <p:cNvSpPr>
            <a:spLocks noGrp="1"/>
          </p:cNvSpPr>
          <p:nvPr>
            <p:ph type="title"/>
          </p:nvPr>
        </p:nvSpPr>
        <p:spPr/>
        <p:txBody>
          <a:bodyPr/>
          <a:lstStyle/>
          <a:p>
            <a:r>
              <a:rPr lang="en-US">
                <a:solidFill>
                  <a:schemeClr val="bg2"/>
                </a:solidFill>
                <a:latin typeface="Intel Clear Light" panose="020B0404020203020204" pitchFamily="34" charset="0"/>
                <a:cs typeface="Intel Clear Light" panose="020B0404020203020204" pitchFamily="34" charset="0"/>
              </a:rPr>
              <a:t>SOC 1xTDP Retention HW </a:t>
            </a:r>
            <a:r>
              <a:rPr lang="en-US">
                <a:solidFill>
                  <a:schemeClr val="bg2"/>
                </a:solidFill>
              </a:rPr>
              <a:t>A</a:t>
            </a:r>
            <a:r>
              <a:rPr lang="en-US">
                <a:solidFill>
                  <a:schemeClr val="bg2"/>
                </a:solidFill>
                <a:latin typeface="Intel Clear Light" panose="020B0404020203020204" pitchFamily="34" charset="0"/>
                <a:cs typeface="Intel Clear Light" panose="020B0404020203020204" pitchFamily="34" charset="0"/>
              </a:rPr>
              <a:t>ssembly Guide</a:t>
            </a:r>
          </a:p>
        </p:txBody>
      </p:sp>
      <p:sp>
        <p:nvSpPr>
          <p:cNvPr id="2" name="Content Placeholder 1">
            <a:extLst>
              <a:ext uri="{FF2B5EF4-FFF2-40B4-BE49-F238E27FC236}">
                <a16:creationId xmlns:a16="http://schemas.microsoft.com/office/drawing/2014/main" id="{36EA1318-119C-F90B-C8FF-A7B8BFFA1568}"/>
              </a:ext>
            </a:extLst>
          </p:cNvPr>
          <p:cNvSpPr>
            <a:spLocks noGrp="1"/>
          </p:cNvSpPr>
          <p:nvPr>
            <p:ph sz="quarter" idx="28"/>
          </p:nvPr>
        </p:nvSpPr>
        <p:spPr/>
        <p:txBody>
          <a:bodyPr/>
          <a:lstStyle/>
          <a:p>
            <a:pPr marL="380990" indent="-380990">
              <a:buFont typeface="Arial" panose="020B0604020202020204" pitchFamily="34" charset="0"/>
              <a:buChar char="•"/>
            </a:pPr>
            <a:r>
              <a:rPr lang="en-US"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Assembly Instructions for PTL- H12Xe, Retention Hardware N30664-001 / N30664-02 is available at following mention Wiki link:</a:t>
            </a:r>
            <a:endParaRPr lang="es-MX"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endParaRPr>
          </a:p>
          <a:p>
            <a:pPr>
              <a:spcBef>
                <a:spcPts val="600"/>
              </a:spcBef>
            </a:pPr>
            <a:r>
              <a:rPr lang="en-US" sz="28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rPr>
              <a:t>https://wiki.ith.intel.com/display/PEVH/Panther+Lake+H12Xe+%28PTL-H12Xe%29++-+1xTDP</a:t>
            </a:r>
            <a:endParaRPr lang="en-US"/>
          </a:p>
        </p:txBody>
      </p:sp>
      <p:pic>
        <p:nvPicPr>
          <p:cNvPr id="8" name="Picture 7">
            <a:extLst>
              <a:ext uri="{FF2B5EF4-FFF2-40B4-BE49-F238E27FC236}">
                <a16:creationId xmlns:a16="http://schemas.microsoft.com/office/drawing/2014/main" id="{0FFF065D-06A8-7FE5-4578-9D02A9A93AD2}"/>
              </a:ext>
            </a:extLst>
          </p:cNvPr>
          <p:cNvPicPr>
            <a:picLocks noChangeAspect="1"/>
          </p:cNvPicPr>
          <p:nvPr/>
        </p:nvPicPr>
        <p:blipFill>
          <a:blip r:embed="rId2"/>
          <a:stretch>
            <a:fillRect/>
          </a:stretch>
        </p:blipFill>
        <p:spPr>
          <a:xfrm>
            <a:off x="7620000" y="3429000"/>
            <a:ext cx="4086169" cy="3023418"/>
          </a:xfrm>
          <a:prstGeom prst="rect">
            <a:avLst/>
          </a:prstGeom>
        </p:spPr>
      </p:pic>
    </p:spTree>
    <p:extLst>
      <p:ext uri="{BB962C8B-B14F-4D97-AF65-F5344CB8AC3E}">
        <p14:creationId xmlns:p14="http://schemas.microsoft.com/office/powerpoint/2010/main" val="1717401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een circuit board with many small chips&#10;&#10;Description automatically generated">
            <a:extLst>
              <a:ext uri="{FF2B5EF4-FFF2-40B4-BE49-F238E27FC236}">
                <a16:creationId xmlns:a16="http://schemas.microsoft.com/office/drawing/2014/main" id="{F6364CD2-7C41-A281-09D8-7160CA6B66BC}"/>
              </a:ext>
            </a:extLst>
          </p:cNvPr>
          <p:cNvPicPr>
            <a:picLocks noChangeAspect="1"/>
          </p:cNvPicPr>
          <p:nvPr/>
        </p:nvPicPr>
        <p:blipFill rotWithShape="1">
          <a:blip r:embed="rId3">
            <a:extLst>
              <a:ext uri="{28A0092B-C50C-407E-A947-70E740481C1C}">
                <a14:useLocalDpi xmlns:a14="http://schemas.microsoft.com/office/drawing/2010/main" val="0"/>
              </a:ext>
            </a:extLst>
          </a:blip>
          <a:srcRect l="510" t="3555" r="2043"/>
          <a:stretch/>
        </p:blipFill>
        <p:spPr>
          <a:xfrm>
            <a:off x="1888096" y="601072"/>
            <a:ext cx="7589520" cy="5731610"/>
          </a:xfrm>
          <a:prstGeom prst="rect">
            <a:avLst/>
          </a:prstGeom>
        </p:spPr>
      </p:pic>
      <p:sp>
        <p:nvSpPr>
          <p:cNvPr id="110" name="Title 2"/>
          <p:cNvSpPr txBox="1">
            <a:spLocks/>
          </p:cNvSpPr>
          <p:nvPr/>
        </p:nvSpPr>
        <p:spPr>
          <a:xfrm>
            <a:off x="508000" y="-8374"/>
            <a:ext cx="10432291" cy="524508"/>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PTL UH LP5x T3 RVP-Board Layout – TOP</a:t>
            </a:r>
          </a:p>
        </p:txBody>
      </p:sp>
      <p:sp>
        <p:nvSpPr>
          <p:cNvPr id="149" name="Rectangle 148">
            <a:extLst>
              <a:ext uri="{FF2B5EF4-FFF2-40B4-BE49-F238E27FC236}">
                <a16:creationId xmlns:a16="http://schemas.microsoft.com/office/drawing/2014/main" id="{06F355D8-86FF-42F9-A262-17891D3D5DDC}"/>
              </a:ext>
            </a:extLst>
          </p:cNvPr>
          <p:cNvSpPr/>
          <p:nvPr/>
        </p:nvSpPr>
        <p:spPr>
          <a:xfrm>
            <a:off x="3660998" y="6399243"/>
            <a:ext cx="1372305" cy="370807"/>
          </a:xfrm>
          <a:prstGeom prst="rect">
            <a:avLst/>
          </a:prstGeom>
          <a:noFill/>
        </p:spPr>
        <p:txBody>
          <a:bodyPr wrap="square" lIns="121920" tIns="60960" rIns="121920" bIns="60960">
            <a:spAutoFit/>
          </a:bodyPr>
          <a:lstStyle/>
          <a:p>
            <a:pPr algn="ctr">
              <a:spcBef>
                <a:spcPts val="200"/>
              </a:spcBef>
            </a:pPr>
            <a:r>
              <a:rPr lang="en-US" sz="800" b="1" err="1">
                <a:ln w="0"/>
                <a:solidFill>
                  <a:srgbClr val="C00000"/>
                </a:solidFill>
              </a:rPr>
              <a:t>uAB</a:t>
            </a:r>
            <a:r>
              <a:rPr lang="en-US" sz="800" b="1">
                <a:ln w="0"/>
                <a:solidFill>
                  <a:srgbClr val="C00000"/>
                </a:solidFill>
              </a:rPr>
              <a:t> Debug </a:t>
            </a:r>
          </a:p>
          <a:p>
            <a:pPr algn="ctr">
              <a:spcBef>
                <a:spcPts val="200"/>
              </a:spcBef>
            </a:pPr>
            <a:r>
              <a:rPr lang="en-US" sz="800" b="1">
                <a:ln w="0"/>
                <a:solidFill>
                  <a:srgbClr val="C00000"/>
                </a:solidFill>
              </a:rPr>
              <a:t>port (J8J3)</a:t>
            </a:r>
          </a:p>
        </p:txBody>
      </p:sp>
      <p:cxnSp>
        <p:nvCxnSpPr>
          <p:cNvPr id="161" name="Straight Arrow Connector 160">
            <a:extLst>
              <a:ext uri="{FF2B5EF4-FFF2-40B4-BE49-F238E27FC236}">
                <a16:creationId xmlns:a16="http://schemas.microsoft.com/office/drawing/2014/main" id="{A48B6E38-C134-49EE-A7C0-44781A3D2B45}"/>
              </a:ext>
            </a:extLst>
          </p:cNvPr>
          <p:cNvCxnSpPr>
            <a:cxnSpLocks/>
          </p:cNvCxnSpPr>
          <p:nvPr/>
        </p:nvCxnSpPr>
        <p:spPr>
          <a:xfrm flipV="1">
            <a:off x="3703515" y="6605434"/>
            <a:ext cx="354322" cy="1013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2" name="Rounded Rectangle 258">
            <a:extLst>
              <a:ext uri="{FF2B5EF4-FFF2-40B4-BE49-F238E27FC236}">
                <a16:creationId xmlns:a16="http://schemas.microsoft.com/office/drawing/2014/main" id="{8162F46E-548F-46FC-9BAE-147F57D3D6AF}"/>
              </a:ext>
            </a:extLst>
          </p:cNvPr>
          <p:cNvSpPr/>
          <p:nvPr/>
        </p:nvSpPr>
        <p:spPr>
          <a:xfrm>
            <a:off x="3590088" y="6111629"/>
            <a:ext cx="226855" cy="2792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41" name="Group 40">
            <a:extLst>
              <a:ext uri="{FF2B5EF4-FFF2-40B4-BE49-F238E27FC236}">
                <a16:creationId xmlns:a16="http://schemas.microsoft.com/office/drawing/2014/main" id="{1792E003-1E2B-24BD-E5C7-544B28462002}"/>
              </a:ext>
            </a:extLst>
          </p:cNvPr>
          <p:cNvGrpSpPr/>
          <p:nvPr/>
        </p:nvGrpSpPr>
        <p:grpSpPr>
          <a:xfrm>
            <a:off x="1060510" y="960972"/>
            <a:ext cx="1774114" cy="630869"/>
            <a:chOff x="751147" y="935519"/>
            <a:chExt cx="1774114" cy="630869"/>
          </a:xfrm>
        </p:grpSpPr>
        <p:sp>
          <p:nvSpPr>
            <p:cNvPr id="144" name="Rectangle 143">
              <a:extLst>
                <a:ext uri="{FF2B5EF4-FFF2-40B4-BE49-F238E27FC236}">
                  <a16:creationId xmlns:a16="http://schemas.microsoft.com/office/drawing/2014/main" id="{AF25940A-DA64-4C92-B407-032ADFE4DCC8}"/>
                </a:ext>
              </a:extLst>
            </p:cNvPr>
            <p:cNvSpPr/>
            <p:nvPr/>
          </p:nvSpPr>
          <p:spPr>
            <a:xfrm>
              <a:off x="751147" y="1109106"/>
              <a:ext cx="884705" cy="345159"/>
            </a:xfrm>
            <a:prstGeom prst="rect">
              <a:avLst/>
            </a:prstGeom>
            <a:noFill/>
          </p:spPr>
          <p:txBody>
            <a:bodyPr wrap="square" lIns="121920" tIns="60960" rIns="121920" bIns="60960">
              <a:spAutoFit/>
            </a:bodyPr>
            <a:lstStyle/>
            <a:p>
              <a:r>
                <a:rPr lang="en-US" sz="800" b="1">
                  <a:ln w="0"/>
                  <a:solidFill>
                    <a:srgbClr val="C00000"/>
                  </a:solidFill>
                </a:rPr>
                <a:t>CRD conn-1 (J9B1)</a:t>
              </a:r>
            </a:p>
          </p:txBody>
        </p:sp>
        <p:cxnSp>
          <p:nvCxnSpPr>
            <p:cNvPr id="145" name="Straight Arrow Connector 144">
              <a:extLst>
                <a:ext uri="{FF2B5EF4-FFF2-40B4-BE49-F238E27FC236}">
                  <a16:creationId xmlns:a16="http://schemas.microsoft.com/office/drawing/2014/main" id="{54B936E6-D7C5-4508-BD4D-E24FAB0A0CE4}"/>
                </a:ext>
              </a:extLst>
            </p:cNvPr>
            <p:cNvCxnSpPr>
              <a:cxnSpLocks/>
            </p:cNvCxnSpPr>
            <p:nvPr/>
          </p:nvCxnSpPr>
          <p:spPr>
            <a:xfrm>
              <a:off x="1506261" y="1222603"/>
              <a:ext cx="779739" cy="368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3" name="Rounded Rectangle 258">
              <a:extLst>
                <a:ext uri="{FF2B5EF4-FFF2-40B4-BE49-F238E27FC236}">
                  <a16:creationId xmlns:a16="http://schemas.microsoft.com/office/drawing/2014/main" id="{BB713BF0-7EDA-4FF7-847F-A77D4B12A927}"/>
                </a:ext>
              </a:extLst>
            </p:cNvPr>
            <p:cNvSpPr/>
            <p:nvPr/>
          </p:nvSpPr>
          <p:spPr>
            <a:xfrm>
              <a:off x="2298406" y="935519"/>
              <a:ext cx="226855" cy="63086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42" name="Group 41">
            <a:extLst>
              <a:ext uri="{FF2B5EF4-FFF2-40B4-BE49-F238E27FC236}">
                <a16:creationId xmlns:a16="http://schemas.microsoft.com/office/drawing/2014/main" id="{BEECCAF4-F16A-F565-52BA-ECDB73D170F1}"/>
              </a:ext>
            </a:extLst>
          </p:cNvPr>
          <p:cNvGrpSpPr/>
          <p:nvPr/>
        </p:nvGrpSpPr>
        <p:grpSpPr>
          <a:xfrm>
            <a:off x="1015099" y="1650886"/>
            <a:ext cx="1768503" cy="630869"/>
            <a:chOff x="736807" y="1829789"/>
            <a:chExt cx="1768503" cy="630869"/>
          </a:xfrm>
        </p:grpSpPr>
        <p:sp>
          <p:nvSpPr>
            <p:cNvPr id="131" name="Rectangle 130"/>
            <p:cNvSpPr/>
            <p:nvPr/>
          </p:nvSpPr>
          <p:spPr>
            <a:xfrm>
              <a:off x="736807" y="1993739"/>
              <a:ext cx="884705" cy="345159"/>
            </a:xfrm>
            <a:prstGeom prst="rect">
              <a:avLst/>
            </a:prstGeom>
            <a:noFill/>
          </p:spPr>
          <p:txBody>
            <a:bodyPr wrap="square" lIns="121920" tIns="60960" rIns="121920" bIns="60960">
              <a:spAutoFit/>
            </a:bodyPr>
            <a:lstStyle/>
            <a:p>
              <a:r>
                <a:rPr lang="en-US" sz="800" b="1">
                  <a:ln w="0"/>
                  <a:solidFill>
                    <a:srgbClr val="C00000"/>
                  </a:solidFill>
                </a:rPr>
                <a:t>CRD conn-2 (J9C1)</a:t>
              </a:r>
            </a:p>
          </p:txBody>
        </p:sp>
        <p:cxnSp>
          <p:nvCxnSpPr>
            <p:cNvPr id="146" name="Straight Arrow Connector 145">
              <a:extLst>
                <a:ext uri="{FF2B5EF4-FFF2-40B4-BE49-F238E27FC236}">
                  <a16:creationId xmlns:a16="http://schemas.microsoft.com/office/drawing/2014/main" id="{36DE568B-62FD-4B85-AD89-BEB77CF7A542}"/>
                </a:ext>
              </a:extLst>
            </p:cNvPr>
            <p:cNvCxnSpPr>
              <a:cxnSpLocks/>
            </p:cNvCxnSpPr>
            <p:nvPr/>
          </p:nvCxnSpPr>
          <p:spPr>
            <a:xfrm>
              <a:off x="1484078" y="2140991"/>
              <a:ext cx="779739" cy="368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ounded Rectangle 258">
              <a:extLst>
                <a:ext uri="{FF2B5EF4-FFF2-40B4-BE49-F238E27FC236}">
                  <a16:creationId xmlns:a16="http://schemas.microsoft.com/office/drawing/2014/main" id="{2ADEDEE6-6850-4E69-952C-F56967F0229D}"/>
                </a:ext>
              </a:extLst>
            </p:cNvPr>
            <p:cNvSpPr/>
            <p:nvPr/>
          </p:nvSpPr>
          <p:spPr>
            <a:xfrm>
              <a:off x="2278455" y="1829789"/>
              <a:ext cx="226855" cy="63086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166" name="Rounded Rectangle 258">
            <a:extLst>
              <a:ext uri="{FF2B5EF4-FFF2-40B4-BE49-F238E27FC236}">
                <a16:creationId xmlns:a16="http://schemas.microsoft.com/office/drawing/2014/main" id="{F1C386E4-C78E-4D52-9C5E-2A89807D5FC0}"/>
              </a:ext>
            </a:extLst>
          </p:cNvPr>
          <p:cNvSpPr/>
          <p:nvPr/>
        </p:nvSpPr>
        <p:spPr>
          <a:xfrm>
            <a:off x="4124704" y="1930990"/>
            <a:ext cx="251025" cy="103118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7" name="Rounded Rectangle 258">
            <a:extLst>
              <a:ext uri="{FF2B5EF4-FFF2-40B4-BE49-F238E27FC236}">
                <a16:creationId xmlns:a16="http://schemas.microsoft.com/office/drawing/2014/main" id="{47E4FD3D-0041-472F-9C12-38716DA364A0}"/>
              </a:ext>
            </a:extLst>
          </p:cNvPr>
          <p:cNvSpPr/>
          <p:nvPr/>
        </p:nvSpPr>
        <p:spPr>
          <a:xfrm>
            <a:off x="4648749" y="1548989"/>
            <a:ext cx="226696" cy="141318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8" name="Rectangle 167">
            <a:extLst>
              <a:ext uri="{FF2B5EF4-FFF2-40B4-BE49-F238E27FC236}">
                <a16:creationId xmlns:a16="http://schemas.microsoft.com/office/drawing/2014/main" id="{2466CEDA-97D0-4080-8094-7CE490D0ED1B}"/>
              </a:ext>
            </a:extLst>
          </p:cNvPr>
          <p:cNvSpPr/>
          <p:nvPr/>
        </p:nvSpPr>
        <p:spPr>
          <a:xfrm rot="16200000">
            <a:off x="4300087" y="2077217"/>
            <a:ext cx="975783" cy="345159"/>
          </a:xfrm>
          <a:prstGeom prst="rect">
            <a:avLst/>
          </a:prstGeom>
          <a:noFill/>
        </p:spPr>
        <p:txBody>
          <a:bodyPr wrap="square" lIns="121920" tIns="60960" rIns="121920" bIns="60960">
            <a:spAutoFit/>
          </a:bodyPr>
          <a:lstStyle/>
          <a:p>
            <a:pPr algn="ctr"/>
            <a:r>
              <a:rPr lang="en-US" sz="800" b="1">
                <a:ln w="0"/>
                <a:solidFill>
                  <a:srgbClr val="FFC000"/>
                </a:solidFill>
              </a:rPr>
              <a:t>x8 PCIE Slot (J6C1)</a:t>
            </a:r>
          </a:p>
        </p:txBody>
      </p:sp>
      <p:sp>
        <p:nvSpPr>
          <p:cNvPr id="169" name="Rectangle 168">
            <a:extLst>
              <a:ext uri="{FF2B5EF4-FFF2-40B4-BE49-F238E27FC236}">
                <a16:creationId xmlns:a16="http://schemas.microsoft.com/office/drawing/2014/main" id="{1F40D8AE-E469-431B-8B2A-D687D13808B6}"/>
              </a:ext>
            </a:extLst>
          </p:cNvPr>
          <p:cNvSpPr/>
          <p:nvPr/>
        </p:nvSpPr>
        <p:spPr>
          <a:xfrm rot="16200000">
            <a:off x="3776878" y="2353259"/>
            <a:ext cx="975783" cy="345159"/>
          </a:xfrm>
          <a:prstGeom prst="rect">
            <a:avLst/>
          </a:prstGeom>
          <a:noFill/>
        </p:spPr>
        <p:txBody>
          <a:bodyPr wrap="square" lIns="121920" tIns="60960" rIns="121920" bIns="60960">
            <a:spAutoFit/>
          </a:bodyPr>
          <a:lstStyle/>
          <a:p>
            <a:pPr algn="ctr"/>
            <a:r>
              <a:rPr lang="en-US" sz="800" b="1">
                <a:ln w="0"/>
                <a:solidFill>
                  <a:srgbClr val="FFC000"/>
                </a:solidFill>
              </a:rPr>
              <a:t>x4 PCIE Slot (J7D1)</a:t>
            </a:r>
          </a:p>
        </p:txBody>
      </p:sp>
      <p:grpSp>
        <p:nvGrpSpPr>
          <p:cNvPr id="64" name="Group 63">
            <a:extLst>
              <a:ext uri="{FF2B5EF4-FFF2-40B4-BE49-F238E27FC236}">
                <a16:creationId xmlns:a16="http://schemas.microsoft.com/office/drawing/2014/main" id="{193AFBF4-9559-453D-B3DF-B1F376C4A307}"/>
              </a:ext>
            </a:extLst>
          </p:cNvPr>
          <p:cNvGrpSpPr/>
          <p:nvPr/>
        </p:nvGrpSpPr>
        <p:grpSpPr>
          <a:xfrm>
            <a:off x="3614586" y="1430830"/>
            <a:ext cx="300600" cy="778981"/>
            <a:chOff x="3300292" y="1619671"/>
            <a:chExt cx="352341" cy="842833"/>
          </a:xfrm>
        </p:grpSpPr>
        <p:sp>
          <p:nvSpPr>
            <p:cNvPr id="165" name="Rounded Rectangle 258">
              <a:extLst>
                <a:ext uri="{FF2B5EF4-FFF2-40B4-BE49-F238E27FC236}">
                  <a16:creationId xmlns:a16="http://schemas.microsoft.com/office/drawing/2014/main" id="{7712B1F0-4B9F-4AEA-B9D9-A72193E2841B}"/>
                </a:ext>
              </a:extLst>
            </p:cNvPr>
            <p:cNvSpPr/>
            <p:nvPr/>
          </p:nvSpPr>
          <p:spPr>
            <a:xfrm>
              <a:off x="3300292" y="1698015"/>
              <a:ext cx="324782" cy="747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0" name="Rectangle 169">
              <a:extLst>
                <a:ext uri="{FF2B5EF4-FFF2-40B4-BE49-F238E27FC236}">
                  <a16:creationId xmlns:a16="http://schemas.microsoft.com/office/drawing/2014/main" id="{B9B29156-08CB-426C-964B-FD1DE3B4FBAC}"/>
                </a:ext>
              </a:extLst>
            </p:cNvPr>
            <p:cNvSpPr/>
            <p:nvPr/>
          </p:nvSpPr>
          <p:spPr>
            <a:xfrm rot="16200000">
              <a:off x="3072519" y="1882390"/>
              <a:ext cx="842833" cy="317395"/>
            </a:xfrm>
            <a:prstGeom prst="rect">
              <a:avLst/>
            </a:prstGeom>
            <a:noFill/>
          </p:spPr>
          <p:txBody>
            <a:bodyPr wrap="square" lIns="121920" tIns="60960" rIns="121920" bIns="60960">
              <a:spAutoFit/>
            </a:bodyPr>
            <a:lstStyle/>
            <a:p>
              <a:pPr algn="ctr"/>
              <a:r>
                <a:rPr lang="en-US" sz="700" b="1">
                  <a:ln w="0"/>
                  <a:solidFill>
                    <a:srgbClr val="FFC000"/>
                  </a:solidFill>
                </a:rPr>
                <a:t>x1PCIE Slot (J8C1)</a:t>
              </a:r>
            </a:p>
          </p:txBody>
        </p:sp>
      </p:grpSp>
      <p:grpSp>
        <p:nvGrpSpPr>
          <p:cNvPr id="9" name="Group 8">
            <a:extLst>
              <a:ext uri="{FF2B5EF4-FFF2-40B4-BE49-F238E27FC236}">
                <a16:creationId xmlns:a16="http://schemas.microsoft.com/office/drawing/2014/main" id="{4810CE13-DCAB-48D2-A79E-4979D57E20CF}"/>
              </a:ext>
            </a:extLst>
          </p:cNvPr>
          <p:cNvGrpSpPr/>
          <p:nvPr/>
        </p:nvGrpSpPr>
        <p:grpSpPr>
          <a:xfrm>
            <a:off x="2686786" y="3217176"/>
            <a:ext cx="842833" cy="317395"/>
            <a:chOff x="3613145" y="1305517"/>
            <a:chExt cx="842833" cy="317395"/>
          </a:xfrm>
        </p:grpSpPr>
        <p:sp>
          <p:nvSpPr>
            <p:cNvPr id="218" name="Rounded Rectangle 217"/>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2" name="Rectangle 171">
              <a:extLst>
                <a:ext uri="{FF2B5EF4-FFF2-40B4-BE49-F238E27FC236}">
                  <a16:creationId xmlns:a16="http://schemas.microsoft.com/office/drawing/2014/main" id="{121A6FD5-1140-4636-8EAA-F618370A450A}"/>
                </a:ext>
              </a:extLst>
            </p:cNvPr>
            <p:cNvSpPr/>
            <p:nvPr/>
          </p:nvSpPr>
          <p:spPr>
            <a:xfrm>
              <a:off x="3613145" y="1305517"/>
              <a:ext cx="842833" cy="317395"/>
            </a:xfrm>
            <a:prstGeom prst="rect">
              <a:avLst/>
            </a:prstGeom>
            <a:noFill/>
          </p:spPr>
          <p:txBody>
            <a:bodyPr wrap="square" lIns="121920" tIns="60960" rIns="121920" bIns="60960">
              <a:spAutoFit/>
            </a:bodyPr>
            <a:lstStyle/>
            <a:p>
              <a:pPr algn="ctr"/>
              <a:r>
                <a:rPr lang="en-US" sz="700" b="1">
                  <a:ln w="0"/>
                  <a:solidFill>
                    <a:srgbClr val="FFC000"/>
                  </a:solidFill>
                </a:rPr>
                <a:t>Gen4 M.2 SSD Conn (J8E1)</a:t>
              </a:r>
            </a:p>
          </p:txBody>
        </p:sp>
      </p:grpSp>
      <p:grpSp>
        <p:nvGrpSpPr>
          <p:cNvPr id="173" name="Group 172">
            <a:extLst>
              <a:ext uri="{FF2B5EF4-FFF2-40B4-BE49-F238E27FC236}">
                <a16:creationId xmlns:a16="http://schemas.microsoft.com/office/drawing/2014/main" id="{948E6EB1-F188-4A26-901A-4EAB7BCA2FE7}"/>
              </a:ext>
            </a:extLst>
          </p:cNvPr>
          <p:cNvGrpSpPr/>
          <p:nvPr/>
        </p:nvGrpSpPr>
        <p:grpSpPr>
          <a:xfrm rot="16200000">
            <a:off x="4441378" y="5654343"/>
            <a:ext cx="1124039" cy="365760"/>
            <a:chOff x="3620071" y="1316695"/>
            <a:chExt cx="842833" cy="272302"/>
          </a:xfrm>
        </p:grpSpPr>
        <p:sp>
          <p:nvSpPr>
            <p:cNvPr id="174" name="Rounded Rectangle 217">
              <a:extLst>
                <a:ext uri="{FF2B5EF4-FFF2-40B4-BE49-F238E27FC236}">
                  <a16:creationId xmlns:a16="http://schemas.microsoft.com/office/drawing/2014/main" id="{517E85E7-912A-48EB-BE81-C8B33316DE83}"/>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5" name="Rectangle 174">
              <a:extLst>
                <a:ext uri="{FF2B5EF4-FFF2-40B4-BE49-F238E27FC236}">
                  <a16:creationId xmlns:a16="http://schemas.microsoft.com/office/drawing/2014/main" id="{F287F184-FA94-4F0B-A0DC-F643260FDD85}"/>
                </a:ext>
              </a:extLst>
            </p:cNvPr>
            <p:cNvSpPr/>
            <p:nvPr/>
          </p:nvSpPr>
          <p:spPr>
            <a:xfrm>
              <a:off x="3620071" y="1377706"/>
              <a:ext cx="842833" cy="182207"/>
            </a:xfrm>
            <a:prstGeom prst="rect">
              <a:avLst/>
            </a:prstGeom>
            <a:noFill/>
          </p:spPr>
          <p:txBody>
            <a:bodyPr wrap="square" lIns="121920" tIns="60960" rIns="121920" bIns="60960">
              <a:spAutoFit/>
            </a:bodyPr>
            <a:lstStyle/>
            <a:p>
              <a:pPr algn="ctr"/>
              <a:r>
                <a:rPr lang="en-US" sz="700" b="1">
                  <a:ln w="0"/>
                  <a:solidFill>
                    <a:srgbClr val="FFC000"/>
                  </a:solidFill>
                </a:rPr>
                <a:t>PORT 80</a:t>
              </a:r>
            </a:p>
          </p:txBody>
        </p:sp>
      </p:grpSp>
      <p:grpSp>
        <p:nvGrpSpPr>
          <p:cNvPr id="12" name="Group 11">
            <a:extLst>
              <a:ext uri="{FF2B5EF4-FFF2-40B4-BE49-F238E27FC236}">
                <a16:creationId xmlns:a16="http://schemas.microsoft.com/office/drawing/2014/main" id="{F94C02E3-A758-412C-B6EB-BAA4A4A501C9}"/>
              </a:ext>
            </a:extLst>
          </p:cNvPr>
          <p:cNvGrpSpPr/>
          <p:nvPr/>
        </p:nvGrpSpPr>
        <p:grpSpPr>
          <a:xfrm>
            <a:off x="412313" y="2816278"/>
            <a:ext cx="2058519" cy="374784"/>
            <a:chOff x="204462" y="2747964"/>
            <a:chExt cx="2058519" cy="374784"/>
          </a:xfrm>
        </p:grpSpPr>
        <p:sp>
          <p:nvSpPr>
            <p:cNvPr id="177" name="Rectangle 176">
              <a:extLst>
                <a:ext uri="{FF2B5EF4-FFF2-40B4-BE49-F238E27FC236}">
                  <a16:creationId xmlns:a16="http://schemas.microsoft.com/office/drawing/2014/main" id="{86CCB91F-055C-4CA9-9572-1264064EF878}"/>
                </a:ext>
              </a:extLst>
            </p:cNvPr>
            <p:cNvSpPr/>
            <p:nvPr/>
          </p:nvSpPr>
          <p:spPr>
            <a:xfrm>
              <a:off x="204462" y="2777589"/>
              <a:ext cx="1372305" cy="345159"/>
            </a:xfrm>
            <a:prstGeom prst="rect">
              <a:avLst/>
            </a:prstGeom>
            <a:noFill/>
          </p:spPr>
          <p:txBody>
            <a:bodyPr wrap="square" lIns="121920" tIns="60960" rIns="121920" bIns="60960">
              <a:spAutoFit/>
            </a:bodyPr>
            <a:lstStyle/>
            <a:p>
              <a:pPr algn="ctr"/>
              <a:r>
                <a:rPr lang="en-US" sz="800" b="1">
                  <a:ln w="0"/>
                  <a:solidFill>
                    <a:srgbClr val="C00000"/>
                  </a:solidFill>
                </a:rPr>
                <a:t>TCP port 0 (with debug capability  (J9D3)</a:t>
              </a:r>
            </a:p>
          </p:txBody>
        </p:sp>
        <p:cxnSp>
          <p:nvCxnSpPr>
            <p:cNvPr id="178" name="Straight Arrow Connector 177">
              <a:extLst>
                <a:ext uri="{FF2B5EF4-FFF2-40B4-BE49-F238E27FC236}">
                  <a16:creationId xmlns:a16="http://schemas.microsoft.com/office/drawing/2014/main" id="{23268955-A718-43B4-8F8B-566706A408B4}"/>
                </a:ext>
              </a:extLst>
            </p:cNvPr>
            <p:cNvCxnSpPr>
              <a:cxnSpLocks/>
            </p:cNvCxnSpPr>
            <p:nvPr/>
          </p:nvCxnSpPr>
          <p:spPr>
            <a:xfrm>
              <a:off x="1470917" y="2915266"/>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9" name="Rounded Rectangle 258">
              <a:extLst>
                <a:ext uri="{FF2B5EF4-FFF2-40B4-BE49-F238E27FC236}">
                  <a16:creationId xmlns:a16="http://schemas.microsoft.com/office/drawing/2014/main" id="{ED7876AA-F240-40DA-86C4-443976381EA2}"/>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80" name="Group 179">
            <a:extLst>
              <a:ext uri="{FF2B5EF4-FFF2-40B4-BE49-F238E27FC236}">
                <a16:creationId xmlns:a16="http://schemas.microsoft.com/office/drawing/2014/main" id="{D39F9EFC-A3C6-4518-98DF-B61853D5EEB4}"/>
              </a:ext>
            </a:extLst>
          </p:cNvPr>
          <p:cNvGrpSpPr/>
          <p:nvPr/>
        </p:nvGrpSpPr>
        <p:grpSpPr>
          <a:xfrm>
            <a:off x="550066" y="3623836"/>
            <a:ext cx="1904302" cy="300474"/>
            <a:chOff x="358679" y="2747964"/>
            <a:chExt cx="1904302" cy="300474"/>
          </a:xfrm>
        </p:grpSpPr>
        <p:sp>
          <p:nvSpPr>
            <p:cNvPr id="181" name="Rectangle 180">
              <a:extLst>
                <a:ext uri="{FF2B5EF4-FFF2-40B4-BE49-F238E27FC236}">
                  <a16:creationId xmlns:a16="http://schemas.microsoft.com/office/drawing/2014/main" id="{0AD0DB9C-88E5-4F5E-8EFE-527CC72E3E4A}"/>
                </a:ext>
              </a:extLst>
            </p:cNvPr>
            <p:cNvSpPr/>
            <p:nvPr/>
          </p:nvSpPr>
          <p:spPr>
            <a:xfrm>
              <a:off x="358679" y="2777833"/>
              <a:ext cx="1166684" cy="234360"/>
            </a:xfrm>
            <a:prstGeom prst="rect">
              <a:avLst/>
            </a:prstGeom>
            <a:noFill/>
          </p:spPr>
          <p:txBody>
            <a:bodyPr wrap="square" lIns="121920" tIns="60960" rIns="121920" bIns="60960">
              <a:spAutoFit/>
            </a:bodyPr>
            <a:lstStyle/>
            <a:p>
              <a:pPr algn="ctr"/>
              <a:r>
                <a:rPr lang="en-US" sz="800" b="1">
                  <a:ln w="0"/>
                  <a:solidFill>
                    <a:srgbClr val="C00000"/>
                  </a:solidFill>
                </a:rPr>
                <a:t>TCP port 1 (J9F1)</a:t>
              </a:r>
            </a:p>
          </p:txBody>
        </p:sp>
        <p:cxnSp>
          <p:nvCxnSpPr>
            <p:cNvPr id="182" name="Straight Arrow Connector 181">
              <a:extLst>
                <a:ext uri="{FF2B5EF4-FFF2-40B4-BE49-F238E27FC236}">
                  <a16:creationId xmlns:a16="http://schemas.microsoft.com/office/drawing/2014/main" id="{407F5167-3C86-486B-8793-201E9D8DA8AB}"/>
                </a:ext>
              </a:extLst>
            </p:cNvPr>
            <p:cNvCxnSpPr>
              <a:cxnSpLocks/>
            </p:cNvCxnSpPr>
            <p:nvPr/>
          </p:nvCxnSpPr>
          <p:spPr>
            <a:xfrm>
              <a:off x="1487381" y="2895013"/>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3" name="Rounded Rectangle 258">
              <a:extLst>
                <a:ext uri="{FF2B5EF4-FFF2-40B4-BE49-F238E27FC236}">
                  <a16:creationId xmlns:a16="http://schemas.microsoft.com/office/drawing/2014/main" id="{F15699EC-3C75-433B-9363-FD9638799BBE}"/>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91" name="Group 190">
            <a:extLst>
              <a:ext uri="{FF2B5EF4-FFF2-40B4-BE49-F238E27FC236}">
                <a16:creationId xmlns:a16="http://schemas.microsoft.com/office/drawing/2014/main" id="{192C838F-707F-43B2-A954-E3B02F42522A}"/>
              </a:ext>
            </a:extLst>
          </p:cNvPr>
          <p:cNvGrpSpPr/>
          <p:nvPr/>
        </p:nvGrpSpPr>
        <p:grpSpPr>
          <a:xfrm>
            <a:off x="272409" y="5165188"/>
            <a:ext cx="1960955" cy="282513"/>
            <a:chOff x="163654" y="4169022"/>
            <a:chExt cx="1960955" cy="282513"/>
          </a:xfrm>
        </p:grpSpPr>
        <p:sp>
          <p:nvSpPr>
            <p:cNvPr id="192" name="Rectangle 191">
              <a:extLst>
                <a:ext uri="{FF2B5EF4-FFF2-40B4-BE49-F238E27FC236}">
                  <a16:creationId xmlns:a16="http://schemas.microsoft.com/office/drawing/2014/main" id="{1C471204-B1F6-4F71-9438-59308513573C}"/>
                </a:ext>
              </a:extLst>
            </p:cNvPr>
            <p:cNvSpPr/>
            <p:nvPr/>
          </p:nvSpPr>
          <p:spPr>
            <a:xfrm>
              <a:off x="163654" y="4217175"/>
              <a:ext cx="1356042" cy="234360"/>
            </a:xfrm>
            <a:prstGeom prst="rect">
              <a:avLst/>
            </a:prstGeom>
            <a:noFill/>
          </p:spPr>
          <p:txBody>
            <a:bodyPr wrap="square" lIns="121920" tIns="60960" rIns="121920" bIns="60960">
              <a:spAutoFit/>
            </a:bodyPr>
            <a:lstStyle/>
            <a:p>
              <a:pPr algn="ctr"/>
              <a:r>
                <a:rPr lang="en-US" sz="800" b="1">
                  <a:ln w="0"/>
                  <a:solidFill>
                    <a:srgbClr val="C00000"/>
                  </a:solidFill>
                </a:rPr>
                <a:t>Touch pad (J9H1)</a:t>
              </a:r>
            </a:p>
          </p:txBody>
        </p:sp>
        <p:cxnSp>
          <p:nvCxnSpPr>
            <p:cNvPr id="195" name="Straight Arrow Connector 194">
              <a:extLst>
                <a:ext uri="{FF2B5EF4-FFF2-40B4-BE49-F238E27FC236}">
                  <a16:creationId xmlns:a16="http://schemas.microsoft.com/office/drawing/2014/main" id="{28ECEF0B-9EB6-462D-90F6-82525E23AE8E}"/>
                </a:ext>
              </a:extLst>
            </p:cNvPr>
            <p:cNvCxnSpPr>
              <a:cxnSpLocks/>
            </p:cNvCxnSpPr>
            <p:nvPr/>
          </p:nvCxnSpPr>
          <p:spPr>
            <a:xfrm>
              <a:off x="1324164" y="4326970"/>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6" name="Rounded Rectangle 258">
              <a:extLst>
                <a:ext uri="{FF2B5EF4-FFF2-40B4-BE49-F238E27FC236}">
                  <a16:creationId xmlns:a16="http://schemas.microsoft.com/office/drawing/2014/main" id="{2815E527-8052-437C-91F7-C0E81B21877D}"/>
                </a:ext>
              </a:extLst>
            </p:cNvPr>
            <p:cNvSpPr/>
            <p:nvPr/>
          </p:nvSpPr>
          <p:spPr>
            <a:xfrm>
              <a:off x="1943595" y="4169022"/>
              <a:ext cx="181014" cy="27133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97" name="Group 196">
            <a:extLst>
              <a:ext uri="{FF2B5EF4-FFF2-40B4-BE49-F238E27FC236}">
                <a16:creationId xmlns:a16="http://schemas.microsoft.com/office/drawing/2014/main" id="{5D600987-09DF-4E5A-B9A0-4BA541B025D8}"/>
              </a:ext>
            </a:extLst>
          </p:cNvPr>
          <p:cNvGrpSpPr/>
          <p:nvPr/>
        </p:nvGrpSpPr>
        <p:grpSpPr>
          <a:xfrm>
            <a:off x="2786" y="5616561"/>
            <a:ext cx="2503739" cy="461271"/>
            <a:chOff x="79324" y="4092252"/>
            <a:chExt cx="2503739" cy="461271"/>
          </a:xfrm>
        </p:grpSpPr>
        <p:sp>
          <p:nvSpPr>
            <p:cNvPr id="198" name="Rectangle 197">
              <a:extLst>
                <a:ext uri="{FF2B5EF4-FFF2-40B4-BE49-F238E27FC236}">
                  <a16:creationId xmlns:a16="http://schemas.microsoft.com/office/drawing/2014/main" id="{66CFCA65-3473-496C-AE69-3035FC1B5900}"/>
                </a:ext>
              </a:extLst>
            </p:cNvPr>
            <p:cNvSpPr/>
            <p:nvPr/>
          </p:nvSpPr>
          <p:spPr>
            <a:xfrm>
              <a:off x="79324" y="4214563"/>
              <a:ext cx="1356042" cy="234360"/>
            </a:xfrm>
            <a:prstGeom prst="rect">
              <a:avLst/>
            </a:prstGeom>
            <a:noFill/>
          </p:spPr>
          <p:txBody>
            <a:bodyPr wrap="square" lIns="121920" tIns="60960" rIns="121920" bIns="60960">
              <a:spAutoFit/>
            </a:bodyPr>
            <a:lstStyle/>
            <a:p>
              <a:pPr algn="ctr"/>
              <a:r>
                <a:rPr lang="en-US" sz="800" b="1">
                  <a:ln w="0"/>
                  <a:solidFill>
                    <a:srgbClr val="C00000"/>
                  </a:solidFill>
                </a:rPr>
                <a:t>RJ 45 LAN conn(J9J1)</a:t>
              </a:r>
            </a:p>
          </p:txBody>
        </p:sp>
        <p:cxnSp>
          <p:nvCxnSpPr>
            <p:cNvPr id="199" name="Straight Arrow Connector 198">
              <a:extLst>
                <a:ext uri="{FF2B5EF4-FFF2-40B4-BE49-F238E27FC236}">
                  <a16:creationId xmlns:a16="http://schemas.microsoft.com/office/drawing/2014/main" id="{4232B6F7-55B9-44E4-8DEB-1BBFF8B438E6}"/>
                </a:ext>
              </a:extLst>
            </p:cNvPr>
            <p:cNvCxnSpPr>
              <a:cxnSpLocks/>
            </p:cNvCxnSpPr>
            <p:nvPr/>
          </p:nvCxnSpPr>
          <p:spPr>
            <a:xfrm>
              <a:off x="1324164" y="4326970"/>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0" name="Rounded Rectangle 258">
              <a:extLst>
                <a:ext uri="{FF2B5EF4-FFF2-40B4-BE49-F238E27FC236}">
                  <a16:creationId xmlns:a16="http://schemas.microsoft.com/office/drawing/2014/main" id="{28808812-59BD-4C5A-9573-60BE6CB66198}"/>
                </a:ext>
              </a:extLst>
            </p:cNvPr>
            <p:cNvSpPr/>
            <p:nvPr/>
          </p:nvSpPr>
          <p:spPr>
            <a:xfrm>
              <a:off x="1943594" y="4092252"/>
              <a:ext cx="639469" cy="46127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201" name="Rectangle 200">
            <a:extLst>
              <a:ext uri="{FF2B5EF4-FFF2-40B4-BE49-F238E27FC236}">
                <a16:creationId xmlns:a16="http://schemas.microsoft.com/office/drawing/2014/main" id="{8C29CD6D-BC1F-409D-A36D-831BE3133289}"/>
              </a:ext>
            </a:extLst>
          </p:cNvPr>
          <p:cNvSpPr/>
          <p:nvPr/>
        </p:nvSpPr>
        <p:spPr>
          <a:xfrm>
            <a:off x="2232483" y="6511866"/>
            <a:ext cx="1356042" cy="345159"/>
          </a:xfrm>
          <a:prstGeom prst="rect">
            <a:avLst/>
          </a:prstGeom>
          <a:noFill/>
        </p:spPr>
        <p:txBody>
          <a:bodyPr wrap="square" lIns="121920" tIns="60960" rIns="121920" bIns="60960">
            <a:spAutoFit/>
          </a:bodyPr>
          <a:lstStyle/>
          <a:p>
            <a:pPr algn="ctr"/>
            <a:r>
              <a:rPr lang="en-US" sz="800" b="1">
                <a:ln w="0"/>
                <a:solidFill>
                  <a:srgbClr val="C00000"/>
                </a:solidFill>
              </a:rPr>
              <a:t>PM sideband header (J8J2)</a:t>
            </a:r>
          </a:p>
        </p:txBody>
      </p:sp>
      <p:cxnSp>
        <p:nvCxnSpPr>
          <p:cNvPr id="202" name="Straight Arrow Connector 201">
            <a:extLst>
              <a:ext uri="{FF2B5EF4-FFF2-40B4-BE49-F238E27FC236}">
                <a16:creationId xmlns:a16="http://schemas.microsoft.com/office/drawing/2014/main" id="{1A3BB571-A89D-473D-8C18-1227BD1BE26C}"/>
              </a:ext>
            </a:extLst>
          </p:cNvPr>
          <p:cNvCxnSpPr>
            <a:cxnSpLocks/>
          </p:cNvCxnSpPr>
          <p:nvPr/>
        </p:nvCxnSpPr>
        <p:spPr>
          <a:xfrm flipH="1" flipV="1">
            <a:off x="2868439" y="6341096"/>
            <a:ext cx="462" cy="223466"/>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58">
            <a:extLst>
              <a:ext uri="{FF2B5EF4-FFF2-40B4-BE49-F238E27FC236}">
                <a16:creationId xmlns:a16="http://schemas.microsoft.com/office/drawing/2014/main" id="{1A56D070-C6A2-4B2D-BE1A-4AB01E9BE7AF}"/>
              </a:ext>
            </a:extLst>
          </p:cNvPr>
          <p:cNvSpPr/>
          <p:nvPr/>
        </p:nvSpPr>
        <p:spPr>
          <a:xfrm>
            <a:off x="2358199" y="6121824"/>
            <a:ext cx="1156845" cy="2221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1" name="Rectangle 230">
            <a:extLst>
              <a:ext uri="{FF2B5EF4-FFF2-40B4-BE49-F238E27FC236}">
                <a16:creationId xmlns:a16="http://schemas.microsoft.com/office/drawing/2014/main" id="{539CB31E-CA4E-4794-B24F-645D15B28994}"/>
              </a:ext>
            </a:extLst>
          </p:cNvPr>
          <p:cNvSpPr/>
          <p:nvPr/>
        </p:nvSpPr>
        <p:spPr>
          <a:xfrm>
            <a:off x="5033303" y="6338924"/>
            <a:ext cx="724517" cy="566758"/>
          </a:xfrm>
          <a:prstGeom prst="rect">
            <a:avLst/>
          </a:prstGeom>
          <a:noFill/>
        </p:spPr>
        <p:txBody>
          <a:bodyPr wrap="square" lIns="121920" tIns="60960" rIns="121920" bIns="60960">
            <a:spAutoFit/>
          </a:bodyPr>
          <a:lstStyle/>
          <a:p>
            <a:pPr algn="ctr"/>
            <a:r>
              <a:rPr lang="en-US" sz="800" b="1">
                <a:ln w="0"/>
                <a:solidFill>
                  <a:srgbClr val="C00000"/>
                </a:solidFill>
              </a:rPr>
              <a:t>3.5mm AUDIO JACK (J5J2)</a:t>
            </a:r>
          </a:p>
        </p:txBody>
      </p:sp>
      <p:sp>
        <p:nvSpPr>
          <p:cNvPr id="236" name="Rounded Rectangle 258">
            <a:extLst>
              <a:ext uri="{FF2B5EF4-FFF2-40B4-BE49-F238E27FC236}">
                <a16:creationId xmlns:a16="http://schemas.microsoft.com/office/drawing/2014/main" id="{56812511-9C7A-4283-88C2-C5A92AA205EA}"/>
              </a:ext>
            </a:extLst>
          </p:cNvPr>
          <p:cNvSpPr/>
          <p:nvPr/>
        </p:nvSpPr>
        <p:spPr>
          <a:xfrm>
            <a:off x="5232257" y="5941583"/>
            <a:ext cx="296696" cy="41311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6" name="Rectangle 245">
            <a:extLst>
              <a:ext uri="{FF2B5EF4-FFF2-40B4-BE49-F238E27FC236}">
                <a16:creationId xmlns:a16="http://schemas.microsoft.com/office/drawing/2014/main" id="{09EAADF8-D6C9-4ED7-8EF8-7FE85CD5A125}"/>
              </a:ext>
            </a:extLst>
          </p:cNvPr>
          <p:cNvSpPr/>
          <p:nvPr/>
        </p:nvSpPr>
        <p:spPr>
          <a:xfrm>
            <a:off x="6831065" y="213347"/>
            <a:ext cx="788035"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Battery</a:t>
            </a:r>
          </a:p>
          <a:p>
            <a:pPr algn="ctr">
              <a:spcBef>
                <a:spcPts val="0"/>
              </a:spcBef>
            </a:pPr>
            <a:r>
              <a:rPr lang="en-US" sz="800" b="1">
                <a:ln w="0"/>
                <a:solidFill>
                  <a:srgbClr val="C00000"/>
                </a:solidFill>
              </a:rPr>
              <a:t> Connector </a:t>
            </a:r>
          </a:p>
          <a:p>
            <a:pPr algn="ctr">
              <a:spcBef>
                <a:spcPts val="0"/>
              </a:spcBef>
            </a:pPr>
            <a:r>
              <a:rPr lang="en-US" sz="800" b="1">
                <a:ln w="0"/>
                <a:solidFill>
                  <a:srgbClr val="C00000"/>
                </a:solidFill>
              </a:rPr>
              <a:t>(J3A1)</a:t>
            </a:r>
          </a:p>
        </p:txBody>
      </p:sp>
      <p:sp>
        <p:nvSpPr>
          <p:cNvPr id="250" name="Rounded Rectangle 258">
            <a:extLst>
              <a:ext uri="{FF2B5EF4-FFF2-40B4-BE49-F238E27FC236}">
                <a16:creationId xmlns:a16="http://schemas.microsoft.com/office/drawing/2014/main" id="{F71F886E-50BD-4BA4-9A80-7267727955B2}"/>
              </a:ext>
            </a:extLst>
          </p:cNvPr>
          <p:cNvSpPr/>
          <p:nvPr/>
        </p:nvSpPr>
        <p:spPr>
          <a:xfrm>
            <a:off x="6900159" y="627815"/>
            <a:ext cx="560678"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ounded Rectangle 258">
            <a:extLst>
              <a:ext uri="{FF2B5EF4-FFF2-40B4-BE49-F238E27FC236}">
                <a16:creationId xmlns:a16="http://schemas.microsoft.com/office/drawing/2014/main" id="{A34D93C9-6669-4E9F-86E7-6A2D072C7BC2}"/>
              </a:ext>
            </a:extLst>
          </p:cNvPr>
          <p:cNvSpPr/>
          <p:nvPr/>
        </p:nvSpPr>
        <p:spPr>
          <a:xfrm rot="16200000">
            <a:off x="3044136" y="3830013"/>
            <a:ext cx="379134" cy="31938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26" name="Group 25">
            <a:extLst>
              <a:ext uri="{FF2B5EF4-FFF2-40B4-BE49-F238E27FC236}">
                <a16:creationId xmlns:a16="http://schemas.microsoft.com/office/drawing/2014/main" id="{0980FD98-EE1E-4944-9110-FD4626C9A134}"/>
              </a:ext>
            </a:extLst>
          </p:cNvPr>
          <p:cNvGrpSpPr/>
          <p:nvPr/>
        </p:nvGrpSpPr>
        <p:grpSpPr>
          <a:xfrm>
            <a:off x="8776165" y="4003205"/>
            <a:ext cx="2374573" cy="492198"/>
            <a:chOff x="8675045" y="4874143"/>
            <a:chExt cx="2374573" cy="492198"/>
          </a:xfrm>
        </p:grpSpPr>
        <p:sp>
          <p:nvSpPr>
            <p:cNvPr id="267" name="Rounded Rectangle 258">
              <a:extLst>
                <a:ext uri="{FF2B5EF4-FFF2-40B4-BE49-F238E27FC236}">
                  <a16:creationId xmlns:a16="http://schemas.microsoft.com/office/drawing/2014/main" id="{CFE94616-9487-41BF-B89A-45A029DD4DA2}"/>
                </a:ext>
              </a:extLst>
            </p:cNvPr>
            <p:cNvSpPr/>
            <p:nvPr/>
          </p:nvSpPr>
          <p:spPr>
            <a:xfrm>
              <a:off x="8675045" y="4874143"/>
              <a:ext cx="534232"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8" name="Rectangle 267">
              <a:extLst>
                <a:ext uri="{FF2B5EF4-FFF2-40B4-BE49-F238E27FC236}">
                  <a16:creationId xmlns:a16="http://schemas.microsoft.com/office/drawing/2014/main" id="{A236BF1E-567E-4537-961E-4F40B2938B12}"/>
                </a:ext>
              </a:extLst>
            </p:cNvPr>
            <p:cNvSpPr/>
            <p:nvPr/>
          </p:nvSpPr>
          <p:spPr>
            <a:xfrm>
              <a:off x="9683289" y="4910382"/>
              <a:ext cx="1366329" cy="45595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Type</a:t>
              </a:r>
              <a:r>
                <a:rPr lang="es-ES" sz="800" b="1">
                  <a:ln w="0"/>
                  <a:solidFill>
                    <a:srgbClr val="C00000"/>
                  </a:solidFill>
                </a:rPr>
                <a:t>-A Con USB 3.2 Gen2 x1 10G </a:t>
              </a:r>
              <a:r>
                <a:rPr lang="es-ES" sz="800" b="1" err="1">
                  <a:ln w="0"/>
                  <a:solidFill>
                    <a:srgbClr val="C00000"/>
                  </a:solidFill>
                </a:rPr>
                <a:t>with</a:t>
              </a:r>
              <a:r>
                <a:rPr lang="es-ES" sz="800" b="1">
                  <a:ln w="0"/>
                  <a:solidFill>
                    <a:srgbClr val="C00000"/>
                  </a:solidFill>
                </a:rPr>
                <a:t> </a:t>
              </a:r>
              <a:r>
                <a:rPr lang="es-ES" sz="800" b="1" err="1">
                  <a:ln w="0"/>
                  <a:solidFill>
                    <a:srgbClr val="C00000"/>
                  </a:solidFill>
                </a:rPr>
                <a:t>redriver</a:t>
              </a:r>
              <a:r>
                <a:rPr lang="es-ES" sz="800" b="1">
                  <a:ln w="0"/>
                  <a:solidFill>
                    <a:srgbClr val="C00000"/>
                  </a:solidFill>
                </a:rPr>
                <a:t> (J1G1)</a:t>
              </a:r>
              <a:endParaRPr lang="en-US" sz="800" b="1">
                <a:ln w="0"/>
                <a:solidFill>
                  <a:srgbClr val="C00000"/>
                </a:solidFill>
              </a:endParaRPr>
            </a:p>
          </p:txBody>
        </p:sp>
        <p:cxnSp>
          <p:nvCxnSpPr>
            <p:cNvPr id="273" name="Straight Arrow Connector 272">
              <a:extLst>
                <a:ext uri="{FF2B5EF4-FFF2-40B4-BE49-F238E27FC236}">
                  <a16:creationId xmlns:a16="http://schemas.microsoft.com/office/drawing/2014/main" id="{95ACE494-05B1-4DDB-BAC1-8924B548D754}"/>
                </a:ext>
              </a:extLst>
            </p:cNvPr>
            <p:cNvCxnSpPr>
              <a:cxnSpLocks/>
            </p:cNvCxnSpPr>
            <p:nvPr/>
          </p:nvCxnSpPr>
          <p:spPr>
            <a:xfrm flipH="1">
              <a:off x="9228288" y="5081057"/>
              <a:ext cx="51975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74" name="Group 273">
            <a:extLst>
              <a:ext uri="{FF2B5EF4-FFF2-40B4-BE49-F238E27FC236}">
                <a16:creationId xmlns:a16="http://schemas.microsoft.com/office/drawing/2014/main" id="{4D4EEECA-F8F7-4A42-B748-D92D02C4A8C5}"/>
              </a:ext>
            </a:extLst>
          </p:cNvPr>
          <p:cNvGrpSpPr/>
          <p:nvPr/>
        </p:nvGrpSpPr>
        <p:grpSpPr>
          <a:xfrm>
            <a:off x="8773108" y="3065059"/>
            <a:ext cx="2610874" cy="414510"/>
            <a:chOff x="8699911" y="4915591"/>
            <a:chExt cx="2324267" cy="414510"/>
          </a:xfrm>
        </p:grpSpPr>
        <p:sp>
          <p:nvSpPr>
            <p:cNvPr id="282" name="Rounded Rectangle 258">
              <a:extLst>
                <a:ext uri="{FF2B5EF4-FFF2-40B4-BE49-F238E27FC236}">
                  <a16:creationId xmlns:a16="http://schemas.microsoft.com/office/drawing/2014/main" id="{7F196A64-D1A3-4C5A-98F2-17F28449E2F9}"/>
                </a:ext>
              </a:extLst>
            </p:cNvPr>
            <p:cNvSpPr/>
            <p:nvPr/>
          </p:nvSpPr>
          <p:spPr>
            <a:xfrm>
              <a:off x="8699911" y="4915591"/>
              <a:ext cx="475587"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3" name="Rectangle 282">
              <a:extLst>
                <a:ext uri="{FF2B5EF4-FFF2-40B4-BE49-F238E27FC236}">
                  <a16:creationId xmlns:a16="http://schemas.microsoft.com/office/drawing/2014/main" id="{C90D4DDB-AAC4-4758-A9C2-2C24B6CF778E}"/>
                </a:ext>
              </a:extLst>
            </p:cNvPr>
            <p:cNvSpPr/>
            <p:nvPr/>
          </p:nvSpPr>
          <p:spPr>
            <a:xfrm>
              <a:off x="9657849" y="4938960"/>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USB 3.2 Gen1 x1    </a:t>
              </a:r>
              <a:r>
                <a:rPr lang="es-ES" sz="800" b="1" err="1">
                  <a:ln w="0"/>
                  <a:solidFill>
                    <a:srgbClr val="C00000"/>
                  </a:solidFill>
                </a:rPr>
                <a:t>Type</a:t>
              </a:r>
              <a:r>
                <a:rPr lang="es-ES" sz="800" b="1">
                  <a:ln w="0"/>
                  <a:solidFill>
                    <a:srgbClr val="C00000"/>
                  </a:solidFill>
                </a:rPr>
                <a:t>-A Con - # 1 (J1E1)</a:t>
              </a:r>
              <a:endParaRPr lang="en-US" sz="800" b="1">
                <a:ln w="0"/>
                <a:solidFill>
                  <a:srgbClr val="C00000"/>
                </a:solidFill>
              </a:endParaRPr>
            </a:p>
          </p:txBody>
        </p:sp>
        <p:cxnSp>
          <p:nvCxnSpPr>
            <p:cNvPr id="288" name="Straight Arrow Connector 287">
              <a:extLst>
                <a:ext uri="{FF2B5EF4-FFF2-40B4-BE49-F238E27FC236}">
                  <a16:creationId xmlns:a16="http://schemas.microsoft.com/office/drawing/2014/main" id="{E09A6627-7A99-48CF-BD6E-F8AFF4251553}"/>
                </a:ext>
              </a:extLst>
            </p:cNvPr>
            <p:cNvCxnSpPr>
              <a:cxnSpLocks/>
            </p:cNvCxnSpPr>
            <p:nvPr/>
          </p:nvCxnSpPr>
          <p:spPr>
            <a:xfrm flipH="1">
              <a:off x="9202852" y="5109635"/>
              <a:ext cx="459050"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8AED4D56-7EF5-4442-A4AC-E200F3422CBB}"/>
              </a:ext>
            </a:extLst>
          </p:cNvPr>
          <p:cNvGrpSpPr/>
          <p:nvPr/>
        </p:nvGrpSpPr>
        <p:grpSpPr>
          <a:xfrm>
            <a:off x="2358199" y="4038613"/>
            <a:ext cx="317395" cy="1216025"/>
            <a:chOff x="2646745" y="3684425"/>
            <a:chExt cx="317395" cy="1216025"/>
          </a:xfrm>
        </p:grpSpPr>
        <p:sp>
          <p:nvSpPr>
            <p:cNvPr id="299" name="Rectangle 298">
              <a:extLst>
                <a:ext uri="{FF2B5EF4-FFF2-40B4-BE49-F238E27FC236}">
                  <a16:creationId xmlns:a16="http://schemas.microsoft.com/office/drawing/2014/main" id="{A5239266-1AF2-4B51-81BC-CADB26CDD778}"/>
                </a:ext>
              </a:extLst>
            </p:cNvPr>
            <p:cNvSpPr/>
            <p:nvPr/>
          </p:nvSpPr>
          <p:spPr>
            <a:xfrm rot="16200000">
              <a:off x="2197430" y="4133740"/>
              <a:ext cx="1216025" cy="317395"/>
            </a:xfrm>
            <a:prstGeom prst="rect">
              <a:avLst/>
            </a:prstGeom>
            <a:noFill/>
          </p:spPr>
          <p:txBody>
            <a:bodyPr wrap="square" lIns="121920" tIns="60960" rIns="121920" bIns="60960">
              <a:spAutoFit/>
            </a:bodyPr>
            <a:lstStyle/>
            <a:p>
              <a:pPr algn="ctr"/>
              <a:r>
                <a:rPr lang="en-US" sz="700" b="1">
                  <a:ln w="0"/>
                  <a:solidFill>
                    <a:srgbClr val="FFC000"/>
                  </a:solidFill>
                </a:rPr>
                <a:t>Type C PD AIC conn (J9G1)</a:t>
              </a:r>
            </a:p>
          </p:txBody>
        </p:sp>
        <p:sp>
          <p:nvSpPr>
            <p:cNvPr id="300" name="Rounded Rectangle 258">
              <a:extLst>
                <a:ext uri="{FF2B5EF4-FFF2-40B4-BE49-F238E27FC236}">
                  <a16:creationId xmlns:a16="http://schemas.microsoft.com/office/drawing/2014/main" id="{966E7B72-7C97-439E-99E0-7FF83700A0F8}"/>
                </a:ext>
              </a:extLst>
            </p:cNvPr>
            <p:cNvSpPr/>
            <p:nvPr/>
          </p:nvSpPr>
          <p:spPr>
            <a:xfrm>
              <a:off x="2685337" y="3746775"/>
              <a:ext cx="245672" cy="10736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306" name="Rectangle 305">
            <a:extLst>
              <a:ext uri="{FF2B5EF4-FFF2-40B4-BE49-F238E27FC236}">
                <a16:creationId xmlns:a16="http://schemas.microsoft.com/office/drawing/2014/main" id="{44C28562-3A04-4A9B-A6B0-26D511A91DD7}"/>
              </a:ext>
            </a:extLst>
          </p:cNvPr>
          <p:cNvSpPr/>
          <p:nvPr/>
        </p:nvSpPr>
        <p:spPr>
          <a:xfrm>
            <a:off x="5188280" y="676063"/>
            <a:ext cx="1118390" cy="220445"/>
          </a:xfrm>
          <a:prstGeom prst="rect">
            <a:avLst/>
          </a:prstGeom>
          <a:noFill/>
        </p:spPr>
        <p:txBody>
          <a:bodyPr wrap="square" lIns="121920" tIns="60960" rIns="121920" bIns="60960">
            <a:spAutoFit/>
          </a:bodyPr>
          <a:lstStyle/>
          <a:p>
            <a:pPr algn="ctr"/>
            <a:r>
              <a:rPr lang="en-US" sz="700" b="1" err="1">
                <a:ln w="0"/>
                <a:solidFill>
                  <a:srgbClr val="FFC000"/>
                </a:solidFill>
              </a:rPr>
              <a:t>eDP</a:t>
            </a:r>
            <a:r>
              <a:rPr lang="en-US" sz="700" b="1">
                <a:ln w="0"/>
                <a:solidFill>
                  <a:srgbClr val="FFC000"/>
                </a:solidFill>
              </a:rPr>
              <a:t>  conn (J5A1)</a:t>
            </a:r>
          </a:p>
        </p:txBody>
      </p:sp>
      <p:sp>
        <p:nvSpPr>
          <p:cNvPr id="307" name="Rounded Rectangle 258">
            <a:extLst>
              <a:ext uri="{FF2B5EF4-FFF2-40B4-BE49-F238E27FC236}">
                <a16:creationId xmlns:a16="http://schemas.microsoft.com/office/drawing/2014/main" id="{5BD9DC8A-DB04-4030-81F8-B7E1FDDA1A3D}"/>
              </a:ext>
            </a:extLst>
          </p:cNvPr>
          <p:cNvSpPr/>
          <p:nvPr/>
        </p:nvSpPr>
        <p:spPr>
          <a:xfrm rot="5400000">
            <a:off x="5650667" y="521190"/>
            <a:ext cx="183529" cy="7978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8" name="Rectangle 307">
            <a:extLst>
              <a:ext uri="{FF2B5EF4-FFF2-40B4-BE49-F238E27FC236}">
                <a16:creationId xmlns:a16="http://schemas.microsoft.com/office/drawing/2014/main" id="{48DBA0EE-C266-4A79-93D4-A2E08461CD16}"/>
              </a:ext>
            </a:extLst>
          </p:cNvPr>
          <p:cNvSpPr/>
          <p:nvPr/>
        </p:nvSpPr>
        <p:spPr>
          <a:xfrm>
            <a:off x="6017203" y="3245896"/>
            <a:ext cx="1052176" cy="220445"/>
          </a:xfrm>
          <a:prstGeom prst="rect">
            <a:avLst/>
          </a:prstGeom>
          <a:noFill/>
        </p:spPr>
        <p:txBody>
          <a:bodyPr wrap="square" lIns="121920" tIns="60960" rIns="121920" bIns="60960">
            <a:spAutoFit/>
          </a:bodyPr>
          <a:lstStyle/>
          <a:p>
            <a:pPr algn="ctr"/>
            <a:r>
              <a:rPr lang="en-US" sz="700" b="1">
                <a:ln w="0"/>
                <a:solidFill>
                  <a:srgbClr val="FFC000"/>
                </a:solidFill>
              </a:rPr>
              <a:t>PTL-UH SOC</a:t>
            </a:r>
          </a:p>
        </p:txBody>
      </p:sp>
      <p:sp>
        <p:nvSpPr>
          <p:cNvPr id="310" name="Rounded Rectangle 217">
            <a:extLst>
              <a:ext uri="{FF2B5EF4-FFF2-40B4-BE49-F238E27FC236}">
                <a16:creationId xmlns:a16="http://schemas.microsoft.com/office/drawing/2014/main" id="{2A6037AE-2214-45D2-9078-8D2D33FCE551}"/>
              </a:ext>
            </a:extLst>
          </p:cNvPr>
          <p:cNvSpPr/>
          <p:nvPr/>
        </p:nvSpPr>
        <p:spPr>
          <a:xfrm>
            <a:off x="6151230" y="3093531"/>
            <a:ext cx="1353700" cy="84431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15" name="Group 314">
            <a:extLst>
              <a:ext uri="{FF2B5EF4-FFF2-40B4-BE49-F238E27FC236}">
                <a16:creationId xmlns:a16="http://schemas.microsoft.com/office/drawing/2014/main" id="{B631D425-FFAD-4870-83A4-EA40BF4BDCEC}"/>
              </a:ext>
            </a:extLst>
          </p:cNvPr>
          <p:cNvGrpSpPr/>
          <p:nvPr/>
        </p:nvGrpSpPr>
        <p:grpSpPr>
          <a:xfrm>
            <a:off x="5741350" y="4108617"/>
            <a:ext cx="2228787" cy="648576"/>
            <a:chOff x="3715374" y="1316694"/>
            <a:chExt cx="1871830" cy="726821"/>
          </a:xfrm>
        </p:grpSpPr>
        <p:sp>
          <p:nvSpPr>
            <p:cNvPr id="316" name="Rounded Rectangle 217">
              <a:extLst>
                <a:ext uri="{FF2B5EF4-FFF2-40B4-BE49-F238E27FC236}">
                  <a16:creationId xmlns:a16="http://schemas.microsoft.com/office/drawing/2014/main" id="{F06264B2-7D30-4E0F-AEB0-F69FEC093CD1}"/>
                </a:ext>
              </a:extLst>
            </p:cNvPr>
            <p:cNvSpPr/>
            <p:nvPr/>
          </p:nvSpPr>
          <p:spPr>
            <a:xfrm>
              <a:off x="3715374" y="1316694"/>
              <a:ext cx="1871830" cy="72682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7" name="Rectangle 316">
              <a:extLst>
                <a:ext uri="{FF2B5EF4-FFF2-40B4-BE49-F238E27FC236}">
                  <a16:creationId xmlns:a16="http://schemas.microsoft.com/office/drawing/2014/main" id="{32C53443-9C2C-47A2-A11A-C02374A64A3E}"/>
                </a:ext>
              </a:extLst>
            </p:cNvPr>
            <p:cNvSpPr/>
            <p:nvPr/>
          </p:nvSpPr>
          <p:spPr>
            <a:xfrm>
              <a:off x="4046130" y="1362104"/>
              <a:ext cx="1165980" cy="247040"/>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LP5x memory</a:t>
              </a:r>
            </a:p>
          </p:txBody>
        </p:sp>
      </p:grpSp>
      <p:grpSp>
        <p:nvGrpSpPr>
          <p:cNvPr id="318" name="Group 317">
            <a:extLst>
              <a:ext uri="{FF2B5EF4-FFF2-40B4-BE49-F238E27FC236}">
                <a16:creationId xmlns:a16="http://schemas.microsoft.com/office/drawing/2014/main" id="{E7D03D2D-F18E-4D32-B1C5-94717B2A948D}"/>
              </a:ext>
            </a:extLst>
          </p:cNvPr>
          <p:cNvGrpSpPr/>
          <p:nvPr/>
        </p:nvGrpSpPr>
        <p:grpSpPr>
          <a:xfrm>
            <a:off x="8503670" y="4689047"/>
            <a:ext cx="2648815" cy="546823"/>
            <a:chOff x="8675045" y="4748188"/>
            <a:chExt cx="2281858" cy="540465"/>
          </a:xfrm>
        </p:grpSpPr>
        <p:sp>
          <p:nvSpPr>
            <p:cNvPr id="319" name="Rounded Rectangle 258">
              <a:extLst>
                <a:ext uri="{FF2B5EF4-FFF2-40B4-BE49-F238E27FC236}">
                  <a16:creationId xmlns:a16="http://schemas.microsoft.com/office/drawing/2014/main" id="{4EF150B7-ECA1-4309-9B1F-E753F5F65025}"/>
                </a:ext>
              </a:extLst>
            </p:cNvPr>
            <p:cNvSpPr/>
            <p:nvPr/>
          </p:nvSpPr>
          <p:spPr>
            <a:xfrm>
              <a:off x="8675045" y="4874143"/>
              <a:ext cx="215160"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0" name="Rectangle 319">
              <a:extLst>
                <a:ext uri="{FF2B5EF4-FFF2-40B4-BE49-F238E27FC236}">
                  <a16:creationId xmlns:a16="http://schemas.microsoft.com/office/drawing/2014/main" id="{C1A4DF45-19D4-4C82-9FB9-20D2BFD2B3DF}"/>
                </a:ext>
              </a:extLst>
            </p:cNvPr>
            <p:cNvSpPr/>
            <p:nvPr/>
          </p:nvSpPr>
          <p:spPr>
            <a:xfrm>
              <a:off x="9850132" y="4748188"/>
              <a:ext cx="1106771" cy="34515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DediProg</a:t>
              </a:r>
              <a:endParaRPr lang="es-ES" sz="800" b="1">
                <a:ln w="0"/>
                <a:solidFill>
                  <a:srgbClr val="C00000"/>
                </a:solidFill>
              </a:endParaRPr>
            </a:p>
            <a:p>
              <a:pPr>
                <a:spcBef>
                  <a:spcPts val="0"/>
                </a:spcBef>
              </a:pPr>
              <a:r>
                <a:rPr lang="es-ES" sz="800" b="1" err="1">
                  <a:ln w="0"/>
                  <a:solidFill>
                    <a:srgbClr val="C00000"/>
                  </a:solidFill>
                </a:rPr>
                <a:t>Conn</a:t>
              </a:r>
              <a:r>
                <a:rPr lang="es-ES" sz="800" b="1">
                  <a:ln w="0"/>
                  <a:solidFill>
                    <a:srgbClr val="C00000"/>
                  </a:solidFill>
                </a:rPr>
                <a:t> (SF600)-J1H1</a:t>
              </a:r>
              <a:endParaRPr lang="en-US" sz="800" b="1">
                <a:ln w="0"/>
                <a:solidFill>
                  <a:srgbClr val="C00000"/>
                </a:solidFill>
              </a:endParaRPr>
            </a:p>
          </p:txBody>
        </p:sp>
        <p:cxnSp>
          <p:nvCxnSpPr>
            <p:cNvPr id="321" name="Straight Arrow Connector 320">
              <a:extLst>
                <a:ext uri="{FF2B5EF4-FFF2-40B4-BE49-F238E27FC236}">
                  <a16:creationId xmlns:a16="http://schemas.microsoft.com/office/drawing/2014/main" id="{89C512AE-FFE7-49C1-93AF-AE6E09F27452}"/>
                </a:ext>
              </a:extLst>
            </p:cNvPr>
            <p:cNvCxnSpPr>
              <a:cxnSpLocks/>
              <a:endCxn id="319" idx="0"/>
            </p:cNvCxnSpPr>
            <p:nvPr/>
          </p:nvCxnSpPr>
          <p:spPr>
            <a:xfrm flipH="1">
              <a:off x="8782626" y="4870398"/>
              <a:ext cx="1114147" cy="374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22" name="Group 321">
            <a:extLst>
              <a:ext uri="{FF2B5EF4-FFF2-40B4-BE49-F238E27FC236}">
                <a16:creationId xmlns:a16="http://schemas.microsoft.com/office/drawing/2014/main" id="{A5DD5E4E-8887-4EAE-992B-BAB535A3C593}"/>
              </a:ext>
            </a:extLst>
          </p:cNvPr>
          <p:cNvGrpSpPr/>
          <p:nvPr/>
        </p:nvGrpSpPr>
        <p:grpSpPr>
          <a:xfrm>
            <a:off x="8868968" y="4848402"/>
            <a:ext cx="2360905" cy="949189"/>
            <a:chOff x="8675046" y="4874142"/>
            <a:chExt cx="2360905" cy="949189"/>
          </a:xfrm>
        </p:grpSpPr>
        <p:sp>
          <p:nvSpPr>
            <p:cNvPr id="323" name="Rounded Rectangle 258">
              <a:extLst>
                <a:ext uri="{FF2B5EF4-FFF2-40B4-BE49-F238E27FC236}">
                  <a16:creationId xmlns:a16="http://schemas.microsoft.com/office/drawing/2014/main" id="{6EF4616E-6BA7-4703-9867-140CC2BF94D5}"/>
                </a:ext>
              </a:extLst>
            </p:cNvPr>
            <p:cNvSpPr/>
            <p:nvPr/>
          </p:nvSpPr>
          <p:spPr>
            <a:xfrm>
              <a:off x="8675046" y="4874142"/>
              <a:ext cx="190428" cy="94918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4" name="Rectangle 323">
              <a:extLst>
                <a:ext uri="{FF2B5EF4-FFF2-40B4-BE49-F238E27FC236}">
                  <a16:creationId xmlns:a16="http://schemas.microsoft.com/office/drawing/2014/main" id="{70ACF60A-2E9F-4DD9-85BD-587E03B119CD}"/>
                </a:ext>
              </a:extLst>
            </p:cNvPr>
            <p:cNvSpPr/>
            <p:nvPr/>
          </p:nvSpPr>
          <p:spPr>
            <a:xfrm>
              <a:off x="9669622" y="5424956"/>
              <a:ext cx="1366329" cy="234360"/>
            </a:xfrm>
            <a:prstGeom prst="rect">
              <a:avLst/>
            </a:prstGeom>
            <a:noFill/>
          </p:spPr>
          <p:txBody>
            <a:bodyPr wrap="square" lIns="121920" tIns="60960" rIns="121920" bIns="60960">
              <a:spAutoFit/>
            </a:bodyPr>
            <a:lstStyle/>
            <a:p>
              <a:pPr>
                <a:spcBef>
                  <a:spcPts val="0"/>
                </a:spcBef>
              </a:pPr>
              <a:r>
                <a:rPr lang="es-ES" sz="800" b="1">
                  <a:ln w="0"/>
                  <a:solidFill>
                    <a:srgbClr val="C00000"/>
                  </a:solidFill>
                </a:rPr>
                <a:t>TTK3 </a:t>
              </a:r>
              <a:r>
                <a:rPr lang="es-ES" sz="800" b="1" err="1">
                  <a:ln w="0"/>
                  <a:solidFill>
                    <a:srgbClr val="C00000"/>
                  </a:solidFill>
                </a:rPr>
                <a:t>Conn</a:t>
              </a:r>
              <a:r>
                <a:rPr lang="es-ES" sz="800" b="1">
                  <a:ln w="0"/>
                  <a:solidFill>
                    <a:srgbClr val="C00000"/>
                  </a:solidFill>
                </a:rPr>
                <a:t> (J1H3)</a:t>
              </a:r>
              <a:endParaRPr lang="en-US" sz="800" b="1">
                <a:ln w="0"/>
                <a:solidFill>
                  <a:srgbClr val="C00000"/>
                </a:solidFill>
              </a:endParaRPr>
            </a:p>
          </p:txBody>
        </p:sp>
        <p:cxnSp>
          <p:nvCxnSpPr>
            <p:cNvPr id="325" name="Straight Arrow Connector 324">
              <a:extLst>
                <a:ext uri="{FF2B5EF4-FFF2-40B4-BE49-F238E27FC236}">
                  <a16:creationId xmlns:a16="http://schemas.microsoft.com/office/drawing/2014/main" id="{D0B693BF-044B-437E-AB03-6DC6EDFC353A}"/>
                </a:ext>
              </a:extLst>
            </p:cNvPr>
            <p:cNvCxnSpPr>
              <a:cxnSpLocks/>
            </p:cNvCxnSpPr>
            <p:nvPr/>
          </p:nvCxnSpPr>
          <p:spPr>
            <a:xfrm flipH="1">
              <a:off x="8876689" y="5524129"/>
              <a:ext cx="840822"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26" name="Group 325">
            <a:extLst>
              <a:ext uri="{FF2B5EF4-FFF2-40B4-BE49-F238E27FC236}">
                <a16:creationId xmlns:a16="http://schemas.microsoft.com/office/drawing/2014/main" id="{564DD1E9-1AA6-4882-BDD2-57A097DF283A}"/>
              </a:ext>
            </a:extLst>
          </p:cNvPr>
          <p:cNvGrpSpPr/>
          <p:nvPr/>
        </p:nvGrpSpPr>
        <p:grpSpPr>
          <a:xfrm>
            <a:off x="9064658" y="4995804"/>
            <a:ext cx="2135822" cy="446465"/>
            <a:chOff x="8675045" y="4874142"/>
            <a:chExt cx="2135822" cy="446465"/>
          </a:xfrm>
        </p:grpSpPr>
        <p:sp>
          <p:nvSpPr>
            <p:cNvPr id="327" name="Rounded Rectangle 258">
              <a:extLst>
                <a:ext uri="{FF2B5EF4-FFF2-40B4-BE49-F238E27FC236}">
                  <a16:creationId xmlns:a16="http://schemas.microsoft.com/office/drawing/2014/main" id="{49C907B5-4EE8-4953-B968-71A87E83D058}"/>
                </a:ext>
              </a:extLst>
            </p:cNvPr>
            <p:cNvSpPr/>
            <p:nvPr/>
          </p:nvSpPr>
          <p:spPr>
            <a:xfrm>
              <a:off x="8675045" y="4874142"/>
              <a:ext cx="209639" cy="44646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8" name="Rectangle 327">
              <a:extLst>
                <a:ext uri="{FF2B5EF4-FFF2-40B4-BE49-F238E27FC236}">
                  <a16:creationId xmlns:a16="http://schemas.microsoft.com/office/drawing/2014/main" id="{649A8D23-094D-4768-9915-135B42518179}"/>
                </a:ext>
              </a:extLst>
            </p:cNvPr>
            <p:cNvSpPr/>
            <p:nvPr/>
          </p:nvSpPr>
          <p:spPr>
            <a:xfrm>
              <a:off x="9444538" y="4976265"/>
              <a:ext cx="1366329" cy="234360"/>
            </a:xfrm>
            <a:prstGeom prst="rect">
              <a:avLst/>
            </a:prstGeom>
            <a:noFill/>
          </p:spPr>
          <p:txBody>
            <a:bodyPr wrap="square" lIns="121920" tIns="60960" rIns="121920" bIns="60960" anchor="t">
              <a:spAutoFit/>
            </a:bodyPr>
            <a:lstStyle/>
            <a:p>
              <a:pPr>
                <a:spcBef>
                  <a:spcPts val="0"/>
                </a:spcBef>
              </a:pPr>
              <a:r>
                <a:rPr lang="es-ES" sz="800" b="1">
                  <a:ln w="0"/>
                  <a:solidFill>
                    <a:srgbClr val="C00000"/>
                  </a:solidFill>
                </a:rPr>
                <a:t>H1 SERVO </a:t>
              </a:r>
              <a:r>
                <a:rPr lang="es-ES" sz="800" b="1" err="1">
                  <a:ln w="0"/>
                  <a:solidFill>
                    <a:srgbClr val="C00000"/>
                  </a:solidFill>
                </a:rPr>
                <a:t>Conn</a:t>
              </a:r>
              <a:r>
                <a:rPr lang="es-ES" sz="800" b="1">
                  <a:ln w="0"/>
                  <a:solidFill>
                    <a:srgbClr val="C00000"/>
                  </a:solidFill>
                </a:rPr>
                <a:t> (J1H2)</a:t>
              </a:r>
              <a:endParaRPr lang="en-US" sz="800" b="1">
                <a:ln w="0"/>
                <a:solidFill>
                  <a:srgbClr val="C00000"/>
                </a:solidFill>
              </a:endParaRPr>
            </a:p>
          </p:txBody>
        </p:sp>
        <p:cxnSp>
          <p:nvCxnSpPr>
            <p:cNvPr id="329" name="Straight Arrow Connector 328">
              <a:extLst>
                <a:ext uri="{FF2B5EF4-FFF2-40B4-BE49-F238E27FC236}">
                  <a16:creationId xmlns:a16="http://schemas.microsoft.com/office/drawing/2014/main" id="{6F7FDC85-9580-4E0C-9212-1900E9F49B85}"/>
                </a:ext>
              </a:extLst>
            </p:cNvPr>
            <p:cNvCxnSpPr>
              <a:cxnSpLocks/>
            </p:cNvCxnSpPr>
            <p:nvPr/>
          </p:nvCxnSpPr>
          <p:spPr>
            <a:xfrm flipH="1">
              <a:off x="8917727" y="5081056"/>
              <a:ext cx="57883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30" name="Group 329">
            <a:extLst>
              <a:ext uri="{FF2B5EF4-FFF2-40B4-BE49-F238E27FC236}">
                <a16:creationId xmlns:a16="http://schemas.microsoft.com/office/drawing/2014/main" id="{7DB2DBE4-6728-40C3-A8FA-A32C91FFF536}"/>
              </a:ext>
            </a:extLst>
          </p:cNvPr>
          <p:cNvGrpSpPr/>
          <p:nvPr/>
        </p:nvGrpSpPr>
        <p:grpSpPr>
          <a:xfrm>
            <a:off x="7113031" y="5662537"/>
            <a:ext cx="1052177" cy="503773"/>
            <a:chOff x="3746024" y="1316694"/>
            <a:chExt cx="842833" cy="416389"/>
          </a:xfrm>
        </p:grpSpPr>
        <p:sp>
          <p:nvSpPr>
            <p:cNvPr id="331" name="Rounded Rectangle 217">
              <a:extLst>
                <a:ext uri="{FF2B5EF4-FFF2-40B4-BE49-F238E27FC236}">
                  <a16:creationId xmlns:a16="http://schemas.microsoft.com/office/drawing/2014/main" id="{7DBFD852-9D0B-47E5-AFD1-11AE40E58FE2}"/>
                </a:ext>
              </a:extLst>
            </p:cNvPr>
            <p:cNvSpPr/>
            <p:nvPr/>
          </p:nvSpPr>
          <p:spPr>
            <a:xfrm>
              <a:off x="3764454" y="1316694"/>
              <a:ext cx="798222" cy="41638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2" name="Rectangle 331">
              <a:extLst>
                <a:ext uri="{FF2B5EF4-FFF2-40B4-BE49-F238E27FC236}">
                  <a16:creationId xmlns:a16="http://schemas.microsoft.com/office/drawing/2014/main" id="{2D7987DD-E9F5-4C09-BCC2-43DAF7EB70E7}"/>
                </a:ext>
              </a:extLst>
            </p:cNvPr>
            <p:cNvSpPr/>
            <p:nvPr/>
          </p:nvSpPr>
          <p:spPr>
            <a:xfrm>
              <a:off x="3746024" y="1444851"/>
              <a:ext cx="842833" cy="182207"/>
            </a:xfrm>
            <a:prstGeom prst="rect">
              <a:avLst/>
            </a:prstGeom>
            <a:noFill/>
          </p:spPr>
          <p:txBody>
            <a:bodyPr wrap="square" lIns="121920" tIns="60960" rIns="121920" bIns="60960">
              <a:spAutoFit/>
            </a:bodyPr>
            <a:lstStyle/>
            <a:p>
              <a:pPr algn="ctr"/>
              <a:r>
                <a:rPr lang="en-US" sz="700" b="1">
                  <a:ln w="0"/>
                  <a:solidFill>
                    <a:srgbClr val="FFC000"/>
                  </a:solidFill>
                </a:rPr>
                <a:t>MECC Conn(J3J2)</a:t>
              </a:r>
            </a:p>
          </p:txBody>
        </p:sp>
      </p:grpSp>
      <p:grpSp>
        <p:nvGrpSpPr>
          <p:cNvPr id="336" name="Group 335">
            <a:extLst>
              <a:ext uri="{FF2B5EF4-FFF2-40B4-BE49-F238E27FC236}">
                <a16:creationId xmlns:a16="http://schemas.microsoft.com/office/drawing/2014/main" id="{7BC682F6-39C7-4A41-B5A5-99DA4DA2B782}"/>
              </a:ext>
            </a:extLst>
          </p:cNvPr>
          <p:cNvGrpSpPr/>
          <p:nvPr/>
        </p:nvGrpSpPr>
        <p:grpSpPr>
          <a:xfrm>
            <a:off x="4706866" y="1252674"/>
            <a:ext cx="788489" cy="414344"/>
            <a:chOff x="1531510" y="1154621"/>
            <a:chExt cx="631609" cy="342474"/>
          </a:xfrm>
        </p:grpSpPr>
        <p:sp>
          <p:nvSpPr>
            <p:cNvPr id="337" name="Rounded Rectangle 217">
              <a:extLst>
                <a:ext uri="{FF2B5EF4-FFF2-40B4-BE49-F238E27FC236}">
                  <a16:creationId xmlns:a16="http://schemas.microsoft.com/office/drawing/2014/main" id="{E86B30B7-5D00-4E5F-9AE7-12FEAA39B18E}"/>
                </a:ext>
              </a:extLst>
            </p:cNvPr>
            <p:cNvSpPr/>
            <p:nvPr/>
          </p:nvSpPr>
          <p:spPr>
            <a:xfrm>
              <a:off x="1655165" y="1317866"/>
              <a:ext cx="392328" cy="1125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8" name="Rectangle 337">
              <a:extLst>
                <a:ext uri="{FF2B5EF4-FFF2-40B4-BE49-F238E27FC236}">
                  <a16:creationId xmlns:a16="http://schemas.microsoft.com/office/drawing/2014/main" id="{77A6FEB6-DEF8-483E-85C4-170F2177D33E}"/>
                </a:ext>
              </a:extLst>
            </p:cNvPr>
            <p:cNvSpPr/>
            <p:nvPr/>
          </p:nvSpPr>
          <p:spPr>
            <a:xfrm>
              <a:off x="1531510" y="1154621"/>
              <a:ext cx="631609" cy="342474"/>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THC 0 Conn</a:t>
              </a:r>
            </a:p>
            <a:p>
              <a:pPr algn="ctr">
                <a:spcBef>
                  <a:spcPts val="0"/>
                </a:spcBef>
              </a:pPr>
              <a:endParaRPr lang="en-US" sz="700" b="1">
                <a:ln w="0"/>
                <a:solidFill>
                  <a:srgbClr val="FFC000"/>
                </a:solidFill>
              </a:endParaRPr>
            </a:p>
            <a:p>
              <a:pPr algn="ctr">
                <a:spcBef>
                  <a:spcPts val="0"/>
                </a:spcBef>
              </a:pPr>
              <a:r>
                <a:rPr lang="en-US" sz="700" b="1">
                  <a:ln w="0"/>
                  <a:solidFill>
                    <a:srgbClr val="FFC000"/>
                  </a:solidFill>
                </a:rPr>
                <a:t>J6B2</a:t>
              </a:r>
            </a:p>
          </p:txBody>
        </p:sp>
      </p:grpSp>
      <p:grpSp>
        <p:nvGrpSpPr>
          <p:cNvPr id="339" name="Group 338">
            <a:extLst>
              <a:ext uri="{FF2B5EF4-FFF2-40B4-BE49-F238E27FC236}">
                <a16:creationId xmlns:a16="http://schemas.microsoft.com/office/drawing/2014/main" id="{6D7C79FB-4E01-481F-BDD5-1F7CE8F5BAC8}"/>
              </a:ext>
            </a:extLst>
          </p:cNvPr>
          <p:cNvGrpSpPr/>
          <p:nvPr/>
        </p:nvGrpSpPr>
        <p:grpSpPr>
          <a:xfrm>
            <a:off x="5296116" y="1242821"/>
            <a:ext cx="788490" cy="414343"/>
            <a:chOff x="1612438" y="1142409"/>
            <a:chExt cx="631609" cy="342472"/>
          </a:xfrm>
        </p:grpSpPr>
        <p:sp>
          <p:nvSpPr>
            <p:cNvPr id="340" name="Rounded Rectangle 217">
              <a:extLst>
                <a:ext uri="{FF2B5EF4-FFF2-40B4-BE49-F238E27FC236}">
                  <a16:creationId xmlns:a16="http://schemas.microsoft.com/office/drawing/2014/main" id="{071BA292-9471-4B93-BB7E-555E2BE00211}"/>
                </a:ext>
              </a:extLst>
            </p:cNvPr>
            <p:cNvSpPr/>
            <p:nvPr/>
          </p:nvSpPr>
          <p:spPr>
            <a:xfrm>
              <a:off x="1716850" y="1305507"/>
              <a:ext cx="411571" cy="12720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1" name="Rectangle 340">
              <a:extLst>
                <a:ext uri="{FF2B5EF4-FFF2-40B4-BE49-F238E27FC236}">
                  <a16:creationId xmlns:a16="http://schemas.microsoft.com/office/drawing/2014/main" id="{EB8350AA-0380-4E1F-A9B7-C49676D07BC2}"/>
                </a:ext>
              </a:extLst>
            </p:cNvPr>
            <p:cNvSpPr/>
            <p:nvPr/>
          </p:nvSpPr>
          <p:spPr>
            <a:xfrm>
              <a:off x="1612438" y="1142409"/>
              <a:ext cx="631609" cy="342472"/>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THC 1 Conn</a:t>
              </a:r>
            </a:p>
            <a:p>
              <a:pPr algn="ctr">
                <a:spcBef>
                  <a:spcPts val="0"/>
                </a:spcBef>
              </a:pPr>
              <a:endParaRPr lang="en-US" sz="700" b="1">
                <a:ln w="0"/>
                <a:solidFill>
                  <a:srgbClr val="FFC000"/>
                </a:solidFill>
              </a:endParaRPr>
            </a:p>
            <a:p>
              <a:pPr algn="ctr">
                <a:spcBef>
                  <a:spcPts val="0"/>
                </a:spcBef>
              </a:pPr>
              <a:r>
                <a:rPr lang="en-US" sz="700" b="1">
                  <a:ln w="0"/>
                  <a:solidFill>
                    <a:srgbClr val="FFC000"/>
                  </a:solidFill>
                </a:rPr>
                <a:t>J5B2</a:t>
              </a:r>
            </a:p>
          </p:txBody>
        </p:sp>
      </p:grpSp>
      <p:grpSp>
        <p:nvGrpSpPr>
          <p:cNvPr id="346" name="Group 345">
            <a:extLst>
              <a:ext uri="{FF2B5EF4-FFF2-40B4-BE49-F238E27FC236}">
                <a16:creationId xmlns:a16="http://schemas.microsoft.com/office/drawing/2014/main" id="{5B418974-122F-47EB-9FFD-C039300AAD41}"/>
              </a:ext>
            </a:extLst>
          </p:cNvPr>
          <p:cNvGrpSpPr/>
          <p:nvPr/>
        </p:nvGrpSpPr>
        <p:grpSpPr>
          <a:xfrm rot="16200000">
            <a:off x="7559453" y="1461746"/>
            <a:ext cx="842605" cy="330986"/>
            <a:chOff x="3620070" y="1316695"/>
            <a:chExt cx="842833" cy="325361"/>
          </a:xfrm>
        </p:grpSpPr>
        <p:sp>
          <p:nvSpPr>
            <p:cNvPr id="347" name="Rounded Rectangle 217">
              <a:extLst>
                <a:ext uri="{FF2B5EF4-FFF2-40B4-BE49-F238E27FC236}">
                  <a16:creationId xmlns:a16="http://schemas.microsoft.com/office/drawing/2014/main" id="{472DD180-4057-4E0D-884A-59AE96517CC1}"/>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8" name="Rectangle 347">
              <a:extLst>
                <a:ext uri="{FF2B5EF4-FFF2-40B4-BE49-F238E27FC236}">
                  <a16:creationId xmlns:a16="http://schemas.microsoft.com/office/drawing/2014/main" id="{C6588B6B-8BCC-4025-98C9-3FE9465FCD30}"/>
                </a:ext>
              </a:extLst>
            </p:cNvPr>
            <p:cNvSpPr/>
            <p:nvPr/>
          </p:nvSpPr>
          <p:spPr>
            <a:xfrm>
              <a:off x="3620070" y="1330055"/>
              <a:ext cx="842833" cy="312001"/>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RTC Coin Cell</a:t>
              </a:r>
            </a:p>
            <a:p>
              <a:pPr algn="ctr">
                <a:spcBef>
                  <a:spcPts val="0"/>
                </a:spcBef>
              </a:pPr>
              <a:r>
                <a:rPr lang="en-US" sz="700" b="1">
                  <a:ln w="0"/>
                  <a:solidFill>
                    <a:srgbClr val="FFC000"/>
                  </a:solidFill>
                </a:rPr>
                <a:t>XJ2B2</a:t>
              </a:r>
            </a:p>
          </p:txBody>
        </p:sp>
      </p:grpSp>
      <p:sp>
        <p:nvSpPr>
          <p:cNvPr id="350" name="Rounded Rectangle 217">
            <a:extLst>
              <a:ext uri="{FF2B5EF4-FFF2-40B4-BE49-F238E27FC236}">
                <a16:creationId xmlns:a16="http://schemas.microsoft.com/office/drawing/2014/main" id="{09D36FE9-4343-46B9-9BFD-EBDC2D64B2CF}"/>
              </a:ext>
            </a:extLst>
          </p:cNvPr>
          <p:cNvSpPr/>
          <p:nvPr/>
        </p:nvSpPr>
        <p:spPr>
          <a:xfrm rot="16200000">
            <a:off x="4613682" y="823813"/>
            <a:ext cx="223203" cy="24740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1" name="Rectangle 350">
            <a:extLst>
              <a:ext uri="{FF2B5EF4-FFF2-40B4-BE49-F238E27FC236}">
                <a16:creationId xmlns:a16="http://schemas.microsoft.com/office/drawing/2014/main" id="{454842BD-A2B6-4D62-97C1-A78878200715}"/>
              </a:ext>
            </a:extLst>
          </p:cNvPr>
          <p:cNvSpPr/>
          <p:nvPr/>
        </p:nvSpPr>
        <p:spPr>
          <a:xfrm>
            <a:off x="4341415" y="809201"/>
            <a:ext cx="773510" cy="317395"/>
          </a:xfrm>
          <a:prstGeom prst="rect">
            <a:avLst/>
          </a:prstGeom>
          <a:noFill/>
        </p:spPr>
        <p:txBody>
          <a:bodyPr wrap="square" lIns="121920" tIns="60960" rIns="121920" bIns="60960">
            <a:spAutoFit/>
          </a:bodyPr>
          <a:lstStyle/>
          <a:p>
            <a:pPr algn="ctr">
              <a:spcBef>
                <a:spcPts val="0"/>
              </a:spcBef>
            </a:pPr>
            <a:r>
              <a:rPr lang="en-US" sz="700" b="1" err="1">
                <a:ln w="0"/>
                <a:solidFill>
                  <a:srgbClr val="FFC000"/>
                </a:solidFill>
              </a:rPr>
              <a:t>Mlink</a:t>
            </a:r>
            <a:r>
              <a:rPr lang="en-US" sz="700" b="1">
                <a:ln w="0"/>
                <a:solidFill>
                  <a:srgbClr val="FFC000"/>
                </a:solidFill>
              </a:rPr>
              <a:t> </a:t>
            </a:r>
          </a:p>
          <a:p>
            <a:pPr algn="ctr">
              <a:spcBef>
                <a:spcPts val="0"/>
              </a:spcBef>
            </a:pPr>
            <a:r>
              <a:rPr lang="en-US" sz="700" b="1">
                <a:ln w="0"/>
                <a:solidFill>
                  <a:srgbClr val="FFC000"/>
                </a:solidFill>
              </a:rPr>
              <a:t>HDR</a:t>
            </a:r>
          </a:p>
        </p:txBody>
      </p:sp>
      <p:grpSp>
        <p:nvGrpSpPr>
          <p:cNvPr id="352" name="Group 351">
            <a:extLst>
              <a:ext uri="{FF2B5EF4-FFF2-40B4-BE49-F238E27FC236}">
                <a16:creationId xmlns:a16="http://schemas.microsoft.com/office/drawing/2014/main" id="{4F7906F6-42CD-44BD-A14A-2432C9687F67}"/>
              </a:ext>
            </a:extLst>
          </p:cNvPr>
          <p:cNvGrpSpPr/>
          <p:nvPr/>
        </p:nvGrpSpPr>
        <p:grpSpPr>
          <a:xfrm>
            <a:off x="8761899" y="1063748"/>
            <a:ext cx="2064193" cy="345159"/>
            <a:chOff x="8675838" y="4871669"/>
            <a:chExt cx="2064193" cy="345159"/>
          </a:xfrm>
        </p:grpSpPr>
        <p:sp>
          <p:nvSpPr>
            <p:cNvPr id="353" name="Rounded Rectangle 258">
              <a:extLst>
                <a:ext uri="{FF2B5EF4-FFF2-40B4-BE49-F238E27FC236}">
                  <a16:creationId xmlns:a16="http://schemas.microsoft.com/office/drawing/2014/main" id="{A0F2A142-53ED-476B-A96C-89687B54A6F7}"/>
                </a:ext>
              </a:extLst>
            </p:cNvPr>
            <p:cNvSpPr/>
            <p:nvPr/>
          </p:nvSpPr>
          <p:spPr>
            <a:xfrm>
              <a:off x="8675838" y="4876525"/>
              <a:ext cx="168395" cy="329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4" name="Rectangle 353">
              <a:extLst>
                <a:ext uri="{FF2B5EF4-FFF2-40B4-BE49-F238E27FC236}">
                  <a16:creationId xmlns:a16="http://schemas.microsoft.com/office/drawing/2014/main" id="{C8ADE930-D0D1-4AF2-B47E-8CC3F857E773}"/>
                </a:ext>
              </a:extLst>
            </p:cNvPr>
            <p:cNvSpPr/>
            <p:nvPr/>
          </p:nvSpPr>
          <p:spPr>
            <a:xfrm>
              <a:off x="9373702" y="4871669"/>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a:t>
              </a:r>
              <a:r>
                <a:rPr lang="es-ES" sz="800" b="1" err="1">
                  <a:ln w="0"/>
                  <a:solidFill>
                    <a:srgbClr val="C00000"/>
                  </a:solidFill>
                </a:rPr>
                <a:t>Always</a:t>
              </a:r>
              <a:r>
                <a:rPr lang="es-ES" sz="800" b="1">
                  <a:ln w="0"/>
                  <a:solidFill>
                    <a:srgbClr val="C00000"/>
                  </a:solidFill>
                </a:rPr>
                <a:t> ON)-J1A2</a:t>
              </a:r>
              <a:endParaRPr lang="en-US" sz="800" b="1">
                <a:ln w="0"/>
                <a:solidFill>
                  <a:srgbClr val="C00000"/>
                </a:solidFill>
              </a:endParaRPr>
            </a:p>
          </p:txBody>
        </p:sp>
        <p:cxnSp>
          <p:nvCxnSpPr>
            <p:cNvPr id="355" name="Straight Arrow Connector 354">
              <a:extLst>
                <a:ext uri="{FF2B5EF4-FFF2-40B4-BE49-F238E27FC236}">
                  <a16:creationId xmlns:a16="http://schemas.microsoft.com/office/drawing/2014/main" id="{052A7B03-6B25-4FD4-A3A3-98B3135AD2E4}"/>
                </a:ext>
              </a:extLst>
            </p:cNvPr>
            <p:cNvCxnSpPr>
              <a:cxnSpLocks/>
            </p:cNvCxnSpPr>
            <p:nvPr/>
          </p:nvCxnSpPr>
          <p:spPr>
            <a:xfrm flipH="1">
              <a:off x="8930939" y="5041249"/>
              <a:ext cx="528400" cy="109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56" name="Group 355">
            <a:extLst>
              <a:ext uri="{FF2B5EF4-FFF2-40B4-BE49-F238E27FC236}">
                <a16:creationId xmlns:a16="http://schemas.microsoft.com/office/drawing/2014/main" id="{CF51C5B6-90C9-446F-AD1B-46681E8C95FA}"/>
              </a:ext>
            </a:extLst>
          </p:cNvPr>
          <p:cNvGrpSpPr/>
          <p:nvPr/>
        </p:nvGrpSpPr>
        <p:grpSpPr>
          <a:xfrm>
            <a:off x="8759519" y="729269"/>
            <a:ext cx="2250448" cy="345159"/>
            <a:chOff x="8560034" y="4871669"/>
            <a:chExt cx="1996378" cy="345159"/>
          </a:xfrm>
        </p:grpSpPr>
        <p:sp>
          <p:nvSpPr>
            <p:cNvPr id="357" name="Rounded Rectangle 258">
              <a:extLst>
                <a:ext uri="{FF2B5EF4-FFF2-40B4-BE49-F238E27FC236}">
                  <a16:creationId xmlns:a16="http://schemas.microsoft.com/office/drawing/2014/main" id="{1FAF2FF3-6B03-49AB-8990-6A800E3D9BFC}"/>
                </a:ext>
              </a:extLst>
            </p:cNvPr>
            <p:cNvSpPr/>
            <p:nvPr/>
          </p:nvSpPr>
          <p:spPr>
            <a:xfrm rot="5400000">
              <a:off x="8479179" y="4969532"/>
              <a:ext cx="317472" cy="15576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8" name="Rectangle 357">
              <a:extLst>
                <a:ext uri="{FF2B5EF4-FFF2-40B4-BE49-F238E27FC236}">
                  <a16:creationId xmlns:a16="http://schemas.microsoft.com/office/drawing/2014/main" id="{C91E0D05-EB8F-44DA-9B79-0E418C9481AB}"/>
                </a:ext>
              </a:extLst>
            </p:cNvPr>
            <p:cNvSpPr/>
            <p:nvPr/>
          </p:nvSpPr>
          <p:spPr>
            <a:xfrm>
              <a:off x="9190083" y="4871669"/>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(PWM control)-J1A1</a:t>
              </a:r>
              <a:endParaRPr lang="en-US" sz="800" b="1">
                <a:ln w="0"/>
                <a:solidFill>
                  <a:srgbClr val="C00000"/>
                </a:solidFill>
              </a:endParaRPr>
            </a:p>
          </p:txBody>
        </p:sp>
        <p:cxnSp>
          <p:nvCxnSpPr>
            <p:cNvPr id="359" name="Straight Arrow Connector 358">
              <a:extLst>
                <a:ext uri="{FF2B5EF4-FFF2-40B4-BE49-F238E27FC236}">
                  <a16:creationId xmlns:a16="http://schemas.microsoft.com/office/drawing/2014/main" id="{B9AA69EB-F61E-4C87-8376-EB4B89BF4572}"/>
                </a:ext>
              </a:extLst>
            </p:cNvPr>
            <p:cNvCxnSpPr>
              <a:cxnSpLocks/>
            </p:cNvCxnSpPr>
            <p:nvPr/>
          </p:nvCxnSpPr>
          <p:spPr>
            <a:xfrm flipH="1">
              <a:off x="8788446" y="5042344"/>
              <a:ext cx="470580" cy="21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ounded Rectangle 258">
            <a:extLst>
              <a:ext uri="{FF2B5EF4-FFF2-40B4-BE49-F238E27FC236}">
                <a16:creationId xmlns:a16="http://schemas.microsoft.com/office/drawing/2014/main" id="{CB61C606-0FE6-120B-2ACF-C2968E82FAA8}"/>
              </a:ext>
            </a:extLst>
          </p:cNvPr>
          <p:cNvSpPr/>
          <p:nvPr/>
        </p:nvSpPr>
        <p:spPr>
          <a:xfrm>
            <a:off x="7641802" y="608046"/>
            <a:ext cx="400866" cy="317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 name="Rectangle 30">
            <a:extLst>
              <a:ext uri="{FF2B5EF4-FFF2-40B4-BE49-F238E27FC236}">
                <a16:creationId xmlns:a16="http://schemas.microsoft.com/office/drawing/2014/main" id="{85ACA812-3922-4959-A956-DDF5789E9658}"/>
              </a:ext>
            </a:extLst>
          </p:cNvPr>
          <p:cNvSpPr/>
          <p:nvPr/>
        </p:nvSpPr>
        <p:spPr>
          <a:xfrm>
            <a:off x="5955677" y="204797"/>
            <a:ext cx="1128222"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AC BRICK- </a:t>
            </a:r>
          </a:p>
          <a:p>
            <a:pPr algn="ctr">
              <a:spcBef>
                <a:spcPts val="0"/>
              </a:spcBef>
            </a:pPr>
            <a:r>
              <a:rPr lang="en-US" sz="800" b="1">
                <a:ln w="0"/>
                <a:solidFill>
                  <a:srgbClr val="C00000"/>
                </a:solidFill>
              </a:rPr>
              <a:t>Power Adapter</a:t>
            </a:r>
          </a:p>
          <a:p>
            <a:pPr algn="ctr">
              <a:spcBef>
                <a:spcPts val="0"/>
              </a:spcBef>
            </a:pPr>
            <a:r>
              <a:rPr lang="en-US" sz="800" b="1">
                <a:ln w="0"/>
                <a:solidFill>
                  <a:srgbClr val="C00000"/>
                </a:solidFill>
              </a:rPr>
              <a:t>(Secondary)-J4A1</a:t>
            </a:r>
          </a:p>
        </p:txBody>
      </p:sp>
      <p:sp>
        <p:nvSpPr>
          <p:cNvPr id="32" name="Rounded Rectangle 217">
            <a:extLst>
              <a:ext uri="{FF2B5EF4-FFF2-40B4-BE49-F238E27FC236}">
                <a16:creationId xmlns:a16="http://schemas.microsoft.com/office/drawing/2014/main" id="{0E87EB5F-CF42-41F8-9BD3-5B4335525786}"/>
              </a:ext>
            </a:extLst>
          </p:cNvPr>
          <p:cNvSpPr/>
          <p:nvPr/>
        </p:nvSpPr>
        <p:spPr>
          <a:xfrm>
            <a:off x="6107168" y="5872420"/>
            <a:ext cx="855874" cy="28708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 name="Rectangle 32">
            <a:extLst>
              <a:ext uri="{FF2B5EF4-FFF2-40B4-BE49-F238E27FC236}">
                <a16:creationId xmlns:a16="http://schemas.microsoft.com/office/drawing/2014/main" id="{1212FB57-8E51-4C0E-89F2-30D0AA8D67C4}"/>
              </a:ext>
            </a:extLst>
          </p:cNvPr>
          <p:cNvSpPr/>
          <p:nvPr/>
        </p:nvSpPr>
        <p:spPr>
          <a:xfrm>
            <a:off x="5985909" y="5883186"/>
            <a:ext cx="1052177" cy="317395"/>
          </a:xfrm>
          <a:prstGeom prst="rect">
            <a:avLst/>
          </a:prstGeom>
          <a:noFill/>
        </p:spPr>
        <p:txBody>
          <a:bodyPr wrap="square" lIns="121920" tIns="60960" rIns="121920" bIns="60960">
            <a:spAutoFit/>
          </a:bodyPr>
          <a:lstStyle/>
          <a:p>
            <a:pPr algn="ctr"/>
            <a:r>
              <a:rPr lang="en-US" sz="700" b="1">
                <a:ln w="0"/>
                <a:solidFill>
                  <a:srgbClr val="FFC000"/>
                </a:solidFill>
              </a:rPr>
              <a:t>SINAI2/NEVO Conn(J4J1)</a:t>
            </a:r>
          </a:p>
        </p:txBody>
      </p:sp>
      <p:sp>
        <p:nvSpPr>
          <p:cNvPr id="34" name="Rounded Rectangle 258">
            <a:extLst>
              <a:ext uri="{FF2B5EF4-FFF2-40B4-BE49-F238E27FC236}">
                <a16:creationId xmlns:a16="http://schemas.microsoft.com/office/drawing/2014/main" id="{33AECDA3-35D5-23BA-432E-5B34B167F6AC}"/>
              </a:ext>
            </a:extLst>
          </p:cNvPr>
          <p:cNvSpPr/>
          <p:nvPr/>
        </p:nvSpPr>
        <p:spPr>
          <a:xfrm>
            <a:off x="6277889" y="581773"/>
            <a:ext cx="411588" cy="317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 name="Rectangle 34">
            <a:extLst>
              <a:ext uri="{FF2B5EF4-FFF2-40B4-BE49-F238E27FC236}">
                <a16:creationId xmlns:a16="http://schemas.microsoft.com/office/drawing/2014/main" id="{CB999EF7-3634-4BF4-989F-436D349340B4}"/>
              </a:ext>
            </a:extLst>
          </p:cNvPr>
          <p:cNvSpPr/>
          <p:nvPr/>
        </p:nvSpPr>
        <p:spPr>
          <a:xfrm>
            <a:off x="7381123" y="229495"/>
            <a:ext cx="1137485" cy="455959"/>
          </a:xfrm>
          <a:prstGeom prst="rect">
            <a:avLst/>
          </a:prstGeom>
          <a:noFill/>
        </p:spPr>
        <p:txBody>
          <a:bodyPr wrap="square" lIns="121920" tIns="60960" rIns="121920" bIns="60960">
            <a:spAutoFit/>
          </a:bodyPr>
          <a:lstStyle/>
          <a:p>
            <a:pPr>
              <a:spcBef>
                <a:spcPts val="0"/>
              </a:spcBef>
            </a:pPr>
            <a:r>
              <a:rPr lang="en-US" sz="800" b="1">
                <a:ln w="0"/>
                <a:solidFill>
                  <a:srgbClr val="C00000"/>
                </a:solidFill>
              </a:rPr>
              <a:t>Main AC BRICK- </a:t>
            </a:r>
          </a:p>
          <a:p>
            <a:pPr>
              <a:spcBef>
                <a:spcPts val="0"/>
              </a:spcBef>
            </a:pPr>
            <a:r>
              <a:rPr lang="en-US" sz="800" b="1">
                <a:ln w="0"/>
                <a:solidFill>
                  <a:srgbClr val="C00000"/>
                </a:solidFill>
              </a:rPr>
              <a:t>Power Adapter</a:t>
            </a:r>
          </a:p>
          <a:p>
            <a:pPr>
              <a:spcBef>
                <a:spcPts val="0"/>
              </a:spcBef>
            </a:pPr>
            <a:r>
              <a:rPr lang="en-US" sz="800" b="1">
                <a:ln w="0"/>
                <a:solidFill>
                  <a:srgbClr val="C00000"/>
                </a:solidFill>
              </a:rPr>
              <a:t>(Primary)-J2A1</a:t>
            </a:r>
          </a:p>
        </p:txBody>
      </p:sp>
      <p:sp>
        <p:nvSpPr>
          <p:cNvPr id="36" name="Rounded Rectangle 258">
            <a:extLst>
              <a:ext uri="{FF2B5EF4-FFF2-40B4-BE49-F238E27FC236}">
                <a16:creationId xmlns:a16="http://schemas.microsoft.com/office/drawing/2014/main" id="{DF7E6589-D597-93D3-C789-A728FD64F754}"/>
              </a:ext>
            </a:extLst>
          </p:cNvPr>
          <p:cNvSpPr/>
          <p:nvPr/>
        </p:nvSpPr>
        <p:spPr>
          <a:xfrm>
            <a:off x="8109720" y="743904"/>
            <a:ext cx="616715" cy="78705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 name="Rectangle 36">
            <a:extLst>
              <a:ext uri="{FF2B5EF4-FFF2-40B4-BE49-F238E27FC236}">
                <a16:creationId xmlns:a16="http://schemas.microsoft.com/office/drawing/2014/main" id="{3897734D-59EA-3801-7429-33FFD93ADCD0}"/>
              </a:ext>
            </a:extLst>
          </p:cNvPr>
          <p:cNvSpPr/>
          <p:nvPr/>
        </p:nvSpPr>
        <p:spPr>
          <a:xfrm>
            <a:off x="8217802" y="241844"/>
            <a:ext cx="650602"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WLAN module- J1B1</a:t>
            </a:r>
          </a:p>
        </p:txBody>
      </p:sp>
      <p:cxnSp>
        <p:nvCxnSpPr>
          <p:cNvPr id="45" name="Straight Connector 44">
            <a:extLst>
              <a:ext uri="{FF2B5EF4-FFF2-40B4-BE49-F238E27FC236}">
                <a16:creationId xmlns:a16="http://schemas.microsoft.com/office/drawing/2014/main" id="{955AA89F-079E-F7FE-035F-0BCED0B04275}"/>
              </a:ext>
            </a:extLst>
          </p:cNvPr>
          <p:cNvCxnSpPr>
            <a:stCxn id="162" idx="2"/>
          </p:cNvCxnSpPr>
          <p:nvPr/>
        </p:nvCxnSpPr>
        <p:spPr>
          <a:xfrm flipH="1">
            <a:off x="3703515" y="6390882"/>
            <a:ext cx="1" cy="226478"/>
          </a:xfrm>
          <a:prstGeom prst="line">
            <a:avLst/>
          </a:prstGeom>
          <a:ln w="12700">
            <a:solidFill>
              <a:srgbClr val="C00000"/>
            </a:solidFill>
            <a:tailEnd type="none"/>
          </a:ln>
          <a:effectLst/>
        </p:spPr>
        <p:style>
          <a:lnRef idx="2">
            <a:schemeClr val="accent1"/>
          </a:lnRef>
          <a:fillRef idx="0">
            <a:schemeClr val="accent1"/>
          </a:fillRef>
          <a:effectRef idx="1">
            <a:schemeClr val="accent1"/>
          </a:effectRef>
          <a:fontRef idx="minor">
            <a:schemeClr val="tx1"/>
          </a:fontRef>
        </p:style>
      </p:cxnSp>
      <p:sp>
        <p:nvSpPr>
          <p:cNvPr id="46" name="Rounded Rectangle 258">
            <a:extLst>
              <a:ext uri="{FF2B5EF4-FFF2-40B4-BE49-F238E27FC236}">
                <a16:creationId xmlns:a16="http://schemas.microsoft.com/office/drawing/2014/main" id="{A5126F09-012F-8CE6-A4DF-A714CFAC5721}"/>
              </a:ext>
            </a:extLst>
          </p:cNvPr>
          <p:cNvSpPr/>
          <p:nvPr/>
        </p:nvSpPr>
        <p:spPr>
          <a:xfrm>
            <a:off x="8129771" y="1544407"/>
            <a:ext cx="890907" cy="66540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 name="Rounded Rectangle 258">
            <a:extLst>
              <a:ext uri="{FF2B5EF4-FFF2-40B4-BE49-F238E27FC236}">
                <a16:creationId xmlns:a16="http://schemas.microsoft.com/office/drawing/2014/main" id="{1043A853-5EBA-6F1F-5335-0FF3F4EC8705}"/>
              </a:ext>
            </a:extLst>
          </p:cNvPr>
          <p:cNvSpPr/>
          <p:nvPr/>
        </p:nvSpPr>
        <p:spPr>
          <a:xfrm>
            <a:off x="8067149" y="2348456"/>
            <a:ext cx="948173" cy="61371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 name="Rectangle 1">
            <a:extLst>
              <a:ext uri="{FF2B5EF4-FFF2-40B4-BE49-F238E27FC236}">
                <a16:creationId xmlns:a16="http://schemas.microsoft.com/office/drawing/2014/main" id="{6F56E12C-05CE-BC1E-8691-7DF3A1E1282D}"/>
              </a:ext>
            </a:extLst>
          </p:cNvPr>
          <p:cNvSpPr/>
          <p:nvPr/>
        </p:nvSpPr>
        <p:spPr>
          <a:xfrm>
            <a:off x="8244150" y="2342637"/>
            <a:ext cx="784023" cy="592406"/>
          </a:xfrm>
          <a:prstGeom prst="rect">
            <a:avLst/>
          </a:prstGeom>
          <a:noFill/>
        </p:spPr>
        <p:txBody>
          <a:bodyPr wrap="square" lIns="121920" tIns="60960" rIns="121920" bIns="60960">
            <a:spAutoFit/>
          </a:bodyPr>
          <a:lstStyle/>
          <a:p>
            <a:pPr algn="ctr">
              <a:spcBef>
                <a:spcPts val="200"/>
              </a:spcBef>
            </a:pPr>
            <a:r>
              <a:rPr lang="en-US" sz="800" b="1">
                <a:ln w="0"/>
                <a:solidFill>
                  <a:srgbClr val="FFC000"/>
                </a:solidFill>
              </a:rPr>
              <a:t>Modular TCSS AIC 2 (J2D1)</a:t>
            </a:r>
          </a:p>
          <a:p>
            <a:pPr algn="ctr">
              <a:spcBef>
                <a:spcPts val="200"/>
              </a:spcBef>
            </a:pPr>
            <a:r>
              <a:rPr lang="en-US" sz="800" b="1">
                <a:ln w="0"/>
                <a:solidFill>
                  <a:srgbClr val="FFC000"/>
                </a:solidFill>
              </a:rPr>
              <a:t>TCP3 port</a:t>
            </a:r>
          </a:p>
        </p:txBody>
      </p:sp>
      <p:sp>
        <p:nvSpPr>
          <p:cNvPr id="4" name="Rectangle 3">
            <a:extLst>
              <a:ext uri="{FF2B5EF4-FFF2-40B4-BE49-F238E27FC236}">
                <a16:creationId xmlns:a16="http://schemas.microsoft.com/office/drawing/2014/main" id="{0B3EF8DC-8C51-FE49-E284-497D6050E34E}"/>
              </a:ext>
            </a:extLst>
          </p:cNvPr>
          <p:cNvSpPr/>
          <p:nvPr/>
        </p:nvSpPr>
        <p:spPr>
          <a:xfrm>
            <a:off x="8205226" y="1597447"/>
            <a:ext cx="784023" cy="592406"/>
          </a:xfrm>
          <a:prstGeom prst="rect">
            <a:avLst/>
          </a:prstGeom>
          <a:noFill/>
        </p:spPr>
        <p:txBody>
          <a:bodyPr wrap="square" lIns="121920" tIns="60960" rIns="121920" bIns="60960">
            <a:spAutoFit/>
          </a:bodyPr>
          <a:lstStyle/>
          <a:p>
            <a:pPr algn="ctr">
              <a:spcBef>
                <a:spcPts val="200"/>
              </a:spcBef>
            </a:pPr>
            <a:r>
              <a:rPr lang="en-US" sz="800" b="1">
                <a:ln w="0"/>
                <a:solidFill>
                  <a:srgbClr val="FFC000"/>
                </a:solidFill>
              </a:rPr>
              <a:t>Modular TCSS AIC 1 (J2C1)</a:t>
            </a:r>
          </a:p>
          <a:p>
            <a:pPr algn="ctr">
              <a:spcBef>
                <a:spcPts val="200"/>
              </a:spcBef>
            </a:pPr>
            <a:r>
              <a:rPr lang="en-US" sz="800" b="1">
                <a:ln w="0"/>
                <a:solidFill>
                  <a:srgbClr val="FFC000"/>
                </a:solidFill>
              </a:rPr>
              <a:t>TCP2 port</a:t>
            </a:r>
          </a:p>
        </p:txBody>
      </p:sp>
      <p:sp>
        <p:nvSpPr>
          <p:cNvPr id="5" name="Rectangle 4">
            <a:extLst>
              <a:ext uri="{FF2B5EF4-FFF2-40B4-BE49-F238E27FC236}">
                <a16:creationId xmlns:a16="http://schemas.microsoft.com/office/drawing/2014/main" id="{E443F4B6-BC8E-68C9-7D88-017FA6C1714B}"/>
              </a:ext>
            </a:extLst>
          </p:cNvPr>
          <p:cNvSpPr/>
          <p:nvPr/>
        </p:nvSpPr>
        <p:spPr>
          <a:xfrm>
            <a:off x="378315" y="3834112"/>
            <a:ext cx="1326522" cy="345159"/>
          </a:xfrm>
          <a:prstGeom prst="rect">
            <a:avLst/>
          </a:prstGeom>
          <a:noFill/>
        </p:spPr>
        <p:txBody>
          <a:bodyPr wrap="square" lIns="121920" tIns="60960" rIns="121920" bIns="60960">
            <a:spAutoFit/>
          </a:bodyPr>
          <a:lstStyle/>
          <a:p>
            <a:pPr algn="ctr"/>
            <a:r>
              <a:rPr lang="en-US" sz="800" b="1">
                <a:ln w="0"/>
                <a:solidFill>
                  <a:srgbClr val="C00000"/>
                </a:solidFill>
              </a:rPr>
              <a:t>Reset (SW8F1) and power button (SW8F2)</a:t>
            </a:r>
          </a:p>
        </p:txBody>
      </p:sp>
      <p:cxnSp>
        <p:nvCxnSpPr>
          <p:cNvPr id="6" name="Straight Arrow Connector 5">
            <a:extLst>
              <a:ext uri="{FF2B5EF4-FFF2-40B4-BE49-F238E27FC236}">
                <a16:creationId xmlns:a16="http://schemas.microsoft.com/office/drawing/2014/main" id="{5FA5B116-37FC-49B0-9170-308A90D88E0E}"/>
              </a:ext>
            </a:extLst>
          </p:cNvPr>
          <p:cNvCxnSpPr>
            <a:cxnSpLocks/>
          </p:cNvCxnSpPr>
          <p:nvPr/>
        </p:nvCxnSpPr>
        <p:spPr>
          <a:xfrm>
            <a:off x="1678768" y="3952390"/>
            <a:ext cx="1404160"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4D704C70-9CDE-725B-DF69-017EE11D17A9}"/>
              </a:ext>
            </a:extLst>
          </p:cNvPr>
          <p:cNvGrpSpPr/>
          <p:nvPr/>
        </p:nvGrpSpPr>
        <p:grpSpPr>
          <a:xfrm>
            <a:off x="3729967" y="6056441"/>
            <a:ext cx="505501" cy="414345"/>
            <a:chOff x="3644423" y="1252810"/>
            <a:chExt cx="842833" cy="752132"/>
          </a:xfrm>
        </p:grpSpPr>
        <p:sp>
          <p:nvSpPr>
            <p:cNvPr id="8" name="Rounded Rectangle 217">
              <a:extLst>
                <a:ext uri="{FF2B5EF4-FFF2-40B4-BE49-F238E27FC236}">
                  <a16:creationId xmlns:a16="http://schemas.microsoft.com/office/drawing/2014/main" id="{8F6AC8E7-2AAD-34E0-B746-230C92383832}"/>
                </a:ext>
              </a:extLst>
            </p:cNvPr>
            <p:cNvSpPr/>
            <p:nvPr/>
          </p:nvSpPr>
          <p:spPr>
            <a:xfrm>
              <a:off x="3844481" y="1332658"/>
              <a:ext cx="432558" cy="19181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 name="Rectangle 9">
              <a:extLst>
                <a:ext uri="{FF2B5EF4-FFF2-40B4-BE49-F238E27FC236}">
                  <a16:creationId xmlns:a16="http://schemas.microsoft.com/office/drawing/2014/main" id="{80073FCA-63CB-DF72-CB30-AF6D4CFE4B24}"/>
                </a:ext>
              </a:extLst>
            </p:cNvPr>
            <p:cNvSpPr/>
            <p:nvPr/>
          </p:nvSpPr>
          <p:spPr>
            <a:xfrm>
              <a:off x="3644423" y="1252810"/>
              <a:ext cx="842833" cy="752132"/>
            </a:xfrm>
            <a:prstGeom prst="rect">
              <a:avLst/>
            </a:prstGeom>
            <a:noFill/>
          </p:spPr>
          <p:txBody>
            <a:bodyPr wrap="square" lIns="121920" tIns="60960" rIns="121920" bIns="60960">
              <a:spAutoFit/>
            </a:bodyPr>
            <a:lstStyle/>
            <a:p>
              <a:pPr algn="ctr"/>
              <a:r>
                <a:rPr lang="en-US" sz="700" b="1">
                  <a:ln w="0"/>
                  <a:solidFill>
                    <a:srgbClr val="FFC000"/>
                  </a:solidFill>
                </a:rPr>
                <a:t>FPS</a:t>
              </a:r>
            </a:p>
            <a:p>
              <a:pPr algn="ctr">
                <a:spcBef>
                  <a:spcPts val="0"/>
                </a:spcBef>
              </a:pPr>
              <a:r>
                <a:rPr lang="en-US" sz="700" b="1">
                  <a:ln w="0"/>
                  <a:solidFill>
                    <a:srgbClr val="FFC000"/>
                  </a:solidFill>
                </a:rPr>
                <a:t>(J7J3)</a:t>
              </a:r>
            </a:p>
          </p:txBody>
        </p:sp>
      </p:grpSp>
    </p:spTree>
    <p:extLst>
      <p:ext uri="{BB962C8B-B14F-4D97-AF65-F5344CB8AC3E}">
        <p14:creationId xmlns:p14="http://schemas.microsoft.com/office/powerpoint/2010/main" val="1906283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B6670-1F09-C272-F94A-117B66581EDF}"/>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98F923D4-216D-3369-69B2-FAAAAEECF292}"/>
              </a:ext>
            </a:extLst>
          </p:cNvPr>
          <p:cNvSpPr>
            <a:spLocks noGrp="1"/>
          </p:cNvSpPr>
          <p:nvPr>
            <p:ph type="title"/>
          </p:nvPr>
        </p:nvSpPr>
        <p:spPr/>
        <p:txBody>
          <a:bodyPr/>
          <a:lstStyle/>
          <a:p>
            <a:r>
              <a:rPr lang="en-US">
                <a:solidFill>
                  <a:schemeClr val="bg2"/>
                </a:solidFill>
                <a:latin typeface="Intel Clear Light" panose="020B0404020203020204" pitchFamily="34" charset="0"/>
                <a:cs typeface="Intel Clear Light" panose="020B0404020203020204" pitchFamily="34" charset="0"/>
              </a:rPr>
              <a:t>LP5 </a:t>
            </a:r>
            <a:r>
              <a:rPr lang="en-US">
                <a:solidFill>
                  <a:schemeClr val="bg2"/>
                </a:solidFill>
              </a:rPr>
              <a:t>S</a:t>
            </a:r>
            <a:r>
              <a:rPr lang="en-US">
                <a:solidFill>
                  <a:schemeClr val="bg2"/>
                </a:solidFill>
                <a:latin typeface="Intel Clear Light" panose="020B0404020203020204" pitchFamily="34" charset="0"/>
                <a:cs typeface="Intel Clear Light" panose="020B0404020203020204" pitchFamily="34" charset="0"/>
              </a:rPr>
              <a:t>ocket Assembly Guide</a:t>
            </a:r>
          </a:p>
        </p:txBody>
      </p:sp>
      <p:sp>
        <p:nvSpPr>
          <p:cNvPr id="2" name="Content Placeholder 1">
            <a:extLst>
              <a:ext uri="{FF2B5EF4-FFF2-40B4-BE49-F238E27FC236}">
                <a16:creationId xmlns:a16="http://schemas.microsoft.com/office/drawing/2014/main" id="{8C221504-C85B-F685-C26B-1C8B29C9A912}"/>
              </a:ext>
            </a:extLst>
          </p:cNvPr>
          <p:cNvSpPr>
            <a:spLocks noGrp="1"/>
          </p:cNvSpPr>
          <p:nvPr>
            <p:ph sz="quarter" idx="28"/>
          </p:nvPr>
        </p:nvSpPr>
        <p:spPr/>
        <p:txBody>
          <a:bodyPr/>
          <a:lstStyle/>
          <a:p>
            <a:pPr marL="380990" indent="-380990">
              <a:buFont typeface="Arial" panose="020B0604020202020204" pitchFamily="34" charset="0"/>
              <a:buChar char="•"/>
            </a:pPr>
            <a:r>
              <a:rPr lang="en-US"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315B LP5 memory hardware user manual is available at following mention Wiki link:</a:t>
            </a:r>
            <a:endParaRPr lang="es-MX"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endParaRPr>
          </a:p>
          <a:p>
            <a:pPr>
              <a:spcBef>
                <a:spcPts val="600"/>
              </a:spcBef>
            </a:pPr>
            <a:r>
              <a:rPr lang="en-US" sz="28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hlinkClick r:id="rId2"/>
              </a:rPr>
              <a:t>https://wiki.ith.intel.com/display/PEVH/LPDDR5+Multi+Package+Sockets+-+315BGA/</a:t>
            </a:r>
            <a:endParaRPr lang="en-US" sz="28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endParaRPr>
          </a:p>
          <a:p>
            <a:endParaRPr lang="en-US" sz="4000" u="sng">
              <a:solidFill>
                <a:schemeClr val="accent1"/>
              </a:solidFill>
            </a:endParaRPr>
          </a:p>
          <a:p>
            <a:endParaRPr lang="en-US"/>
          </a:p>
        </p:txBody>
      </p:sp>
      <p:pic>
        <p:nvPicPr>
          <p:cNvPr id="6" name="Picture 5">
            <a:extLst>
              <a:ext uri="{FF2B5EF4-FFF2-40B4-BE49-F238E27FC236}">
                <a16:creationId xmlns:a16="http://schemas.microsoft.com/office/drawing/2014/main" id="{51F63A26-E9A5-79CF-D52F-2F8854EB9F31}"/>
              </a:ext>
            </a:extLst>
          </p:cNvPr>
          <p:cNvPicPr>
            <a:picLocks noChangeAspect="1"/>
          </p:cNvPicPr>
          <p:nvPr/>
        </p:nvPicPr>
        <p:blipFill>
          <a:blip r:embed="rId3"/>
          <a:stretch>
            <a:fillRect/>
          </a:stretch>
        </p:blipFill>
        <p:spPr>
          <a:xfrm>
            <a:off x="4807974" y="3429000"/>
            <a:ext cx="6567304" cy="2657859"/>
          </a:xfrm>
          <a:prstGeom prst="rect">
            <a:avLst/>
          </a:prstGeom>
        </p:spPr>
      </p:pic>
    </p:spTree>
    <p:extLst>
      <p:ext uri="{BB962C8B-B14F-4D97-AF65-F5344CB8AC3E}">
        <p14:creationId xmlns:p14="http://schemas.microsoft.com/office/powerpoint/2010/main" val="3913977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0186D-2EFA-938A-820C-77790F40BDD6}"/>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9D6FFA87-A4ED-5694-9B6E-1CBCBEEBF391}"/>
              </a:ext>
            </a:extLst>
          </p:cNvPr>
          <p:cNvSpPr>
            <a:spLocks noGrp="1"/>
          </p:cNvSpPr>
          <p:nvPr>
            <p:ph type="title"/>
          </p:nvPr>
        </p:nvSpPr>
        <p:spPr/>
        <p:txBody>
          <a:bodyPr/>
          <a:lstStyle/>
          <a:p>
            <a:r>
              <a:rPr lang="en-US">
                <a:solidFill>
                  <a:schemeClr val="bg2"/>
                </a:solidFill>
                <a:latin typeface="Intel Clear Light" panose="020B0404020203020204" pitchFamily="34" charset="0"/>
                <a:cs typeface="Intel Clear Light" panose="020B0404020203020204" pitchFamily="34" charset="0"/>
              </a:rPr>
              <a:t>LP5x CAMM Assembly Guide</a:t>
            </a:r>
          </a:p>
        </p:txBody>
      </p:sp>
      <p:sp>
        <p:nvSpPr>
          <p:cNvPr id="2" name="Content Placeholder 1">
            <a:extLst>
              <a:ext uri="{FF2B5EF4-FFF2-40B4-BE49-F238E27FC236}">
                <a16:creationId xmlns:a16="http://schemas.microsoft.com/office/drawing/2014/main" id="{B03FD8F0-3411-1E10-44F7-2F0F0F96AF50}"/>
              </a:ext>
            </a:extLst>
          </p:cNvPr>
          <p:cNvSpPr>
            <a:spLocks noGrp="1"/>
          </p:cNvSpPr>
          <p:nvPr>
            <p:ph sz="quarter" idx="28"/>
          </p:nvPr>
        </p:nvSpPr>
        <p:spPr/>
        <p:txBody>
          <a:bodyPr/>
          <a:lstStyle/>
          <a:p>
            <a:pPr marL="380990" indent="-380990">
              <a:buFont typeface="Arial" panose="020B0604020202020204" pitchFamily="34" charset="0"/>
              <a:buChar char="•"/>
            </a:pPr>
            <a:r>
              <a:rPr lang="en-US"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LP5x CAMM POR Retention and Socket assembly instructions is available at following Wiki link:</a:t>
            </a:r>
            <a:endParaRPr lang="es-MX" sz="2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endParaRPr>
          </a:p>
          <a:p>
            <a:pPr>
              <a:spcBef>
                <a:spcPts val="600"/>
              </a:spcBef>
            </a:pPr>
            <a:r>
              <a:rPr lang="en-US" sz="2800" u="sng">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rPr>
              <a:t>https://wiki.ith.intel.com/display/PEVH/LPDDR5X+CAMM2+16-64GB</a:t>
            </a:r>
            <a:endParaRPr lang="en-US" sz="4000" u="sng">
              <a:solidFill>
                <a:schemeClr val="accent1"/>
              </a:solidFill>
            </a:endParaRPr>
          </a:p>
          <a:p>
            <a:endParaRPr lang="en-US"/>
          </a:p>
        </p:txBody>
      </p:sp>
      <p:pic>
        <p:nvPicPr>
          <p:cNvPr id="4" name="Picture 3">
            <a:extLst>
              <a:ext uri="{FF2B5EF4-FFF2-40B4-BE49-F238E27FC236}">
                <a16:creationId xmlns:a16="http://schemas.microsoft.com/office/drawing/2014/main" id="{F1202252-3A31-3D67-AD88-2C179F2DC3DD}"/>
              </a:ext>
            </a:extLst>
          </p:cNvPr>
          <p:cNvPicPr>
            <a:picLocks noChangeAspect="1"/>
          </p:cNvPicPr>
          <p:nvPr/>
        </p:nvPicPr>
        <p:blipFill>
          <a:blip r:embed="rId2"/>
          <a:stretch>
            <a:fillRect/>
          </a:stretch>
        </p:blipFill>
        <p:spPr>
          <a:xfrm>
            <a:off x="6882580" y="3065369"/>
            <a:ext cx="4610231" cy="3183032"/>
          </a:xfrm>
          <a:prstGeom prst="rect">
            <a:avLst/>
          </a:prstGeom>
        </p:spPr>
      </p:pic>
    </p:spTree>
    <p:extLst>
      <p:ext uri="{BB962C8B-B14F-4D97-AF65-F5344CB8AC3E}">
        <p14:creationId xmlns:p14="http://schemas.microsoft.com/office/powerpoint/2010/main" val="2315123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30FB07-D2EB-6D9C-ED8F-AC69F94F9954}"/>
              </a:ext>
            </a:extLst>
          </p:cNvPr>
          <p:cNvSpPr/>
          <p:nvPr/>
        </p:nvSpPr>
        <p:spPr>
          <a:xfrm>
            <a:off x="0" y="581"/>
            <a:ext cx="10553700" cy="694380"/>
          </a:xfrm>
          <a:prstGeom prst="rect">
            <a:avLst/>
          </a:prstGeom>
          <a:gradFill flip="none" rotWithShape="1">
            <a:gsLst>
              <a:gs pos="41000">
                <a:schemeClr val="accent6">
                  <a:lumMod val="20000"/>
                  <a:lumOff val="80000"/>
                </a:schemeClr>
              </a:gs>
              <a:gs pos="100000">
                <a:schemeClr val="bg1"/>
              </a:gs>
            </a:gsLst>
            <a:path path="circle">
              <a:fillToRect r="100000" b="100000"/>
            </a:path>
            <a:tileRect l="-100000" t="-10000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D60E967C-A5E9-4419-B2E6-2E08E726A5EC}"/>
              </a:ext>
            </a:extLst>
          </p:cNvPr>
          <p:cNvSpPr>
            <a:spLocks noGrp="1"/>
          </p:cNvSpPr>
          <p:nvPr>
            <p:ph type="title"/>
          </p:nvPr>
        </p:nvSpPr>
        <p:spPr>
          <a:xfrm>
            <a:off x="71044" y="132229"/>
            <a:ext cx="11010816" cy="952499"/>
          </a:xfrm>
        </p:spPr>
        <p:txBody>
          <a:bodyPr/>
          <a:lstStyle/>
          <a:p>
            <a:r>
              <a:rPr lang="en-US">
                <a:solidFill>
                  <a:srgbClr val="002060"/>
                </a:solidFill>
              </a:rPr>
              <a:t>Troubleshooting</a:t>
            </a:r>
          </a:p>
        </p:txBody>
      </p:sp>
      <p:sp>
        <p:nvSpPr>
          <p:cNvPr id="20" name="TextBox 19">
            <a:extLst>
              <a:ext uri="{FF2B5EF4-FFF2-40B4-BE49-F238E27FC236}">
                <a16:creationId xmlns:a16="http://schemas.microsoft.com/office/drawing/2014/main" id="{853F23B6-CBB0-4C67-A7BB-B77AF2767DF9}"/>
              </a:ext>
            </a:extLst>
          </p:cNvPr>
          <p:cNvSpPr txBox="1"/>
          <p:nvPr/>
        </p:nvSpPr>
        <p:spPr>
          <a:xfrm>
            <a:off x="321578" y="936010"/>
            <a:ext cx="11500275" cy="49859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2438338" hangingPunct="0">
              <a:lnSpc>
                <a:spcPct val="150000"/>
              </a:lnSpc>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In case any issue arise:</a:t>
            </a:r>
          </a:p>
          <a:p>
            <a:pPr marL="285750" indent="-285750" defTabSz="2438338" hangingPunct="0">
              <a:lnSpc>
                <a:spcPct val="150000"/>
              </a:lnSpc>
              <a:buFontTx/>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Reverse assembly steps.</a:t>
            </a:r>
          </a:p>
          <a:p>
            <a:pPr marL="285750" indent="-285750" defTabSz="2438338" hangingPunct="0">
              <a:lnSpc>
                <a:spcPct val="150000"/>
              </a:lnSpc>
              <a:buFontTx/>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Verify correct Pin 1 orientation for all components.</a:t>
            </a:r>
          </a:p>
          <a:p>
            <a:pPr marL="285750" indent="-285750" defTabSz="2438338" hangingPunct="0">
              <a:lnSpc>
                <a:spcPct val="150000"/>
              </a:lnSpc>
              <a:buFontTx/>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Verify socket is fully seated on the board.</a:t>
            </a:r>
          </a:p>
          <a:p>
            <a:pPr marL="285750" indent="-285750" defTabSz="2438338" hangingPunct="0">
              <a:lnSpc>
                <a:spcPct val="150000"/>
              </a:lnSpc>
              <a:buFontTx/>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Inspect SoC Packages for damage to top caps and solder balls.</a:t>
            </a:r>
          </a:p>
          <a:p>
            <a:pPr marL="285750" indent="-285750" defTabSz="2438338" hangingPunct="0">
              <a:lnSpc>
                <a:spcPct val="150000"/>
              </a:lnSpc>
              <a:buFontTx/>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If solder ball damage is present, replace SoC Package.</a:t>
            </a:r>
          </a:p>
          <a:p>
            <a:pPr marL="285750" indent="-285750" defTabSz="2438338" hangingPunct="0">
              <a:lnSpc>
                <a:spcPct val="150000"/>
              </a:lnSpc>
              <a:buFontTx/>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Damaged solder balls will appear shiny compared to neighboring undamaged balls when the SoC Package is visually inspected under a light or microscope. </a:t>
            </a:r>
          </a:p>
          <a:p>
            <a:pPr marL="285750" indent="-285750" defTabSz="2438338" hangingPunct="0">
              <a:lnSpc>
                <a:spcPct val="150000"/>
              </a:lnSpc>
              <a:buFontTx/>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Inspect socket for physical damage. </a:t>
            </a:r>
          </a:p>
          <a:p>
            <a:pPr marL="285750" indent="-285750" defTabSz="2438338" hangingPunct="0">
              <a:lnSpc>
                <a:spcPct val="150000"/>
              </a:lnSpc>
              <a:buFontTx/>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Clean BGA on SoC Packages and FGA (ball pattern) on the board with Alcohol Wipes.</a:t>
            </a:r>
          </a:p>
          <a:p>
            <a:pPr marL="285750" indent="-285750" defTabSz="2438338" hangingPunct="0">
              <a:lnSpc>
                <a:spcPct val="150000"/>
              </a:lnSpc>
              <a:buFontTx/>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Clean Sockets with clean, dry air (Deionized air).</a:t>
            </a:r>
          </a:p>
          <a:p>
            <a:pPr marL="285750" indent="-285750" defTabSz="2438338" hangingPunct="0">
              <a:lnSpc>
                <a:spcPct val="150000"/>
              </a:lnSpc>
              <a:buFontTx/>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Contact MTEG Mechanical Team for assistance: </a:t>
            </a: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hlinkClick r:id="rId2"/>
              </a:rPr>
              <a:t>ben.singer@intel.com</a:t>
            </a: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 </a:t>
            </a:r>
          </a:p>
        </p:txBody>
      </p:sp>
    </p:spTree>
    <p:extLst>
      <p:ext uri="{BB962C8B-B14F-4D97-AF65-F5344CB8AC3E}">
        <p14:creationId xmlns:p14="http://schemas.microsoft.com/office/powerpoint/2010/main" val="3350003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FE968-DB42-9932-4A26-9484848B2D6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30E1E4E-20DB-8795-4A8E-E277A5AC0A52}"/>
              </a:ext>
            </a:extLst>
          </p:cNvPr>
          <p:cNvSpPr/>
          <p:nvPr/>
        </p:nvSpPr>
        <p:spPr>
          <a:xfrm>
            <a:off x="0" y="581"/>
            <a:ext cx="10553700" cy="694380"/>
          </a:xfrm>
          <a:prstGeom prst="rect">
            <a:avLst/>
          </a:prstGeom>
          <a:gradFill flip="none" rotWithShape="1">
            <a:gsLst>
              <a:gs pos="41000">
                <a:schemeClr val="accent6">
                  <a:lumMod val="20000"/>
                  <a:lumOff val="80000"/>
                </a:schemeClr>
              </a:gs>
              <a:gs pos="100000">
                <a:schemeClr val="bg1"/>
              </a:gs>
            </a:gsLst>
            <a:path path="circle">
              <a:fillToRect r="100000" b="100000"/>
            </a:path>
            <a:tileRect l="-100000" t="-10000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E6823F35-EDC1-4680-025C-9554C6999590}"/>
              </a:ext>
            </a:extLst>
          </p:cNvPr>
          <p:cNvSpPr>
            <a:spLocks noGrp="1"/>
          </p:cNvSpPr>
          <p:nvPr>
            <p:ph type="title"/>
          </p:nvPr>
        </p:nvSpPr>
        <p:spPr>
          <a:xfrm>
            <a:off x="79590" y="106592"/>
            <a:ext cx="11010816" cy="952499"/>
          </a:xfrm>
        </p:spPr>
        <p:txBody>
          <a:bodyPr/>
          <a:lstStyle/>
          <a:p>
            <a:r>
              <a:rPr lang="en-US">
                <a:solidFill>
                  <a:srgbClr val="002060"/>
                </a:solidFill>
              </a:rPr>
              <a:t>Troubleshooting - Boot</a:t>
            </a:r>
          </a:p>
        </p:txBody>
      </p:sp>
      <p:sp>
        <p:nvSpPr>
          <p:cNvPr id="20" name="TextBox 19">
            <a:extLst>
              <a:ext uri="{FF2B5EF4-FFF2-40B4-BE49-F238E27FC236}">
                <a16:creationId xmlns:a16="http://schemas.microsoft.com/office/drawing/2014/main" id="{0EA95357-EB10-A82D-C083-60D991098F93}"/>
              </a:ext>
            </a:extLst>
          </p:cNvPr>
          <p:cNvSpPr txBox="1"/>
          <p:nvPr/>
        </p:nvSpPr>
        <p:spPr>
          <a:xfrm>
            <a:off x="321578" y="936010"/>
            <a:ext cx="11500275" cy="37394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2438338" hangingPunct="0">
              <a:lnSpc>
                <a:spcPct val="150000"/>
              </a:lnSpc>
            </a:pPr>
            <a:r>
              <a:rPr lang="en-US" u="sng">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In case any issue arise :</a:t>
            </a:r>
          </a:p>
          <a:p>
            <a:pPr marL="342900" indent="-342900" defTabSz="2438338" hangingPunct="0">
              <a:lnSpc>
                <a:spcPct val="150000"/>
              </a:lnSpc>
              <a:buFont typeface="+mj-lt"/>
              <a:buAutoNum type="arabicPeriod"/>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Ensure the correct BIOS and IFWI is in use.</a:t>
            </a:r>
          </a:p>
          <a:p>
            <a:pPr marL="342900" indent="-342900" defTabSz="2438338" hangingPunct="0">
              <a:lnSpc>
                <a:spcPct val="150000"/>
              </a:lnSpc>
              <a:buFont typeface="+mj-lt"/>
              <a:buAutoNum type="arabicPeriod"/>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Ensure the LPDDR  retention HW was assembled correctly- </a:t>
            </a: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hlinkClick r:id="rId2"/>
              </a:rPr>
              <a:t>refer the use manual here</a:t>
            </a:r>
            <a:endPar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a:p>
            <a:pPr marL="342900" indent="-342900" defTabSz="2438338" hangingPunct="0">
              <a:lnSpc>
                <a:spcPct val="150000"/>
              </a:lnSpc>
              <a:buFont typeface="+mj-lt"/>
              <a:buAutoNum type="arabicPeriod"/>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For the next steps, feel free to use the Troubleshooting chart appears next slide:</a:t>
            </a:r>
          </a:p>
          <a:p>
            <a:pPr marL="800100" lvl="1" indent="-342900" defTabSz="2438338" hangingPunct="0">
              <a:lnSpc>
                <a:spcPct val="150000"/>
              </a:lnSpc>
              <a:buFont typeface="Arial" panose="020B0604020202020204" pitchFamily="34" charset="0"/>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Try to power off and power on the board a few more times (without dis-assembling the retention)</a:t>
            </a:r>
          </a:p>
          <a:p>
            <a:pPr marL="800100" lvl="1" indent="-342900" defTabSz="2438338" hangingPunct="0">
              <a:lnSpc>
                <a:spcPct val="150000"/>
              </a:lnSpc>
              <a:buFont typeface="Arial" panose="020B0604020202020204" pitchFamily="34" charset="0"/>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To ensure the socket is activated (shall be activated multiple times at the vendor before deploying), load and unload the retention 3 times to compress the socket (follow step #5 in slide #11 )</a:t>
            </a:r>
          </a:p>
          <a:p>
            <a:pPr marL="800100" lvl="1" indent="-342900" defTabSz="2438338" hangingPunct="0">
              <a:lnSpc>
                <a:spcPct val="150000"/>
              </a:lnSpc>
              <a:buFont typeface="Arial" panose="020B0604020202020204" pitchFamily="34" charset="0"/>
              <a:buChar char="•"/>
            </a:pP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Add a thin layer of 1mil thickness Kapton tape (</a:t>
            </a:r>
            <a:r>
              <a:rPr lang="en-US" b="1" u="sng">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non- conductive</a:t>
            </a:r>
            <a:r>
              <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 approximately were shown </a:t>
            </a:r>
          </a:p>
          <a:p>
            <a:pPr marL="285750" indent="-285750" defTabSz="2438338" hangingPunct="0">
              <a:lnSpc>
                <a:spcPct val="150000"/>
              </a:lnSpc>
              <a:buFontTx/>
              <a:buChar char="-"/>
            </a:pPr>
            <a:endParaRPr lang="en-US">
              <a:solidFill>
                <a:srgbClr val="52525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spTree>
    <p:extLst>
      <p:ext uri="{BB962C8B-B14F-4D97-AF65-F5344CB8AC3E}">
        <p14:creationId xmlns:p14="http://schemas.microsoft.com/office/powerpoint/2010/main" val="1964701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E6898-8A37-BC45-7E0D-6C278E87AB91}"/>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96A279CB-711F-E1F8-A67E-BC6725501934}"/>
              </a:ext>
            </a:extLst>
          </p:cNvPr>
          <p:cNvPicPr>
            <a:picLocks noChangeAspect="1"/>
          </p:cNvPicPr>
          <p:nvPr/>
        </p:nvPicPr>
        <p:blipFill>
          <a:blip r:embed="rId2"/>
          <a:stretch>
            <a:fillRect/>
          </a:stretch>
        </p:blipFill>
        <p:spPr>
          <a:xfrm>
            <a:off x="0" y="772834"/>
            <a:ext cx="11841989" cy="5742920"/>
          </a:xfrm>
          <a:prstGeom prst="rect">
            <a:avLst/>
          </a:prstGeom>
        </p:spPr>
      </p:pic>
      <p:sp>
        <p:nvSpPr>
          <p:cNvPr id="37" name="Rectangle 36">
            <a:extLst>
              <a:ext uri="{FF2B5EF4-FFF2-40B4-BE49-F238E27FC236}">
                <a16:creationId xmlns:a16="http://schemas.microsoft.com/office/drawing/2014/main" id="{460AC088-10C4-BE68-043B-F03E7C338DE8}"/>
              </a:ext>
            </a:extLst>
          </p:cNvPr>
          <p:cNvSpPr/>
          <p:nvPr/>
        </p:nvSpPr>
        <p:spPr>
          <a:xfrm>
            <a:off x="0" y="581"/>
            <a:ext cx="10553700" cy="694380"/>
          </a:xfrm>
          <a:prstGeom prst="rect">
            <a:avLst/>
          </a:prstGeom>
          <a:gradFill flip="none" rotWithShape="1">
            <a:gsLst>
              <a:gs pos="41000">
                <a:schemeClr val="accent6">
                  <a:lumMod val="20000"/>
                  <a:lumOff val="80000"/>
                </a:schemeClr>
              </a:gs>
              <a:gs pos="100000">
                <a:schemeClr val="bg1"/>
              </a:gs>
            </a:gsLst>
            <a:path path="circle">
              <a:fillToRect r="100000" b="100000"/>
            </a:path>
            <a:tileRect l="-100000" t="-10000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 name="Title 1">
            <a:extLst>
              <a:ext uri="{FF2B5EF4-FFF2-40B4-BE49-F238E27FC236}">
                <a16:creationId xmlns:a16="http://schemas.microsoft.com/office/drawing/2014/main" id="{5B1DF5F7-F274-6B5C-D75C-D76444B08462}"/>
              </a:ext>
            </a:extLst>
          </p:cNvPr>
          <p:cNvSpPr>
            <a:spLocks noGrp="1"/>
          </p:cNvSpPr>
          <p:nvPr>
            <p:ph type="title"/>
          </p:nvPr>
        </p:nvSpPr>
        <p:spPr>
          <a:xfrm>
            <a:off x="79590" y="106592"/>
            <a:ext cx="11010816" cy="952499"/>
          </a:xfrm>
        </p:spPr>
        <p:txBody>
          <a:bodyPr/>
          <a:lstStyle/>
          <a:p>
            <a:r>
              <a:rPr lang="en-US">
                <a:solidFill>
                  <a:srgbClr val="002060"/>
                </a:solidFill>
              </a:rPr>
              <a:t>Troubleshooting - chart</a:t>
            </a:r>
          </a:p>
        </p:txBody>
      </p:sp>
    </p:spTree>
    <p:extLst>
      <p:ext uri="{BB962C8B-B14F-4D97-AF65-F5344CB8AC3E}">
        <p14:creationId xmlns:p14="http://schemas.microsoft.com/office/powerpoint/2010/main" val="318549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462172" y="3585279"/>
            <a:ext cx="10296525" cy="1091827"/>
          </a:xfrm>
        </p:spPr>
        <p:txBody>
          <a:bodyPr/>
          <a:lstStyle/>
          <a:p>
            <a:r>
              <a:rPr lang="en-US" sz="6600"/>
              <a:t>RVP DAC</a:t>
            </a:r>
          </a:p>
        </p:txBody>
      </p:sp>
      <p:sp>
        <p:nvSpPr>
          <p:cNvPr id="4" name="Text Placeholder 3">
            <a:extLst>
              <a:ext uri="{FF2B5EF4-FFF2-40B4-BE49-F238E27FC236}">
                <a16:creationId xmlns:a16="http://schemas.microsoft.com/office/drawing/2014/main" id="{C5139A39-08BC-4F2F-94A3-F43AAEEFAEB4}"/>
              </a:ext>
            </a:extLst>
          </p:cNvPr>
          <p:cNvSpPr>
            <a:spLocks noGrp="1"/>
          </p:cNvSpPr>
          <p:nvPr>
            <p:ph type="body" sz="quarter" idx="25"/>
          </p:nvPr>
        </p:nvSpPr>
        <p:spPr>
          <a:xfrm>
            <a:off x="1563772" y="2730500"/>
            <a:ext cx="10296524" cy="756615"/>
          </a:xfrm>
        </p:spPr>
        <p:txBody>
          <a:bodyPr>
            <a:normAutofit/>
          </a:bodyPr>
          <a:lstStyle/>
          <a:p>
            <a:endParaRPr lang="en-US"/>
          </a:p>
          <a:p>
            <a:r>
              <a:rPr lang="en-US"/>
              <a:t>WW14’22</a:t>
            </a: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a:xfrm>
            <a:off x="1462172" y="4677106"/>
            <a:ext cx="3287628" cy="326776"/>
          </a:xfrm>
        </p:spPr>
        <p:txBody>
          <a:bodyPr>
            <a:normAutofit/>
          </a:bodyPr>
          <a:lstStyle/>
          <a:p>
            <a:r>
              <a:rPr lang="en-US" b="1">
                <a:solidFill>
                  <a:schemeClr val="accent1"/>
                </a:solidFill>
              </a:rPr>
              <a:t>CCG-CPE-CPS-BA RVP Team </a:t>
            </a:r>
          </a:p>
        </p:txBody>
      </p:sp>
      <p:sp>
        <p:nvSpPr>
          <p:cNvPr id="6" name="TextBox 5">
            <a:extLst>
              <a:ext uri="{FF2B5EF4-FFF2-40B4-BE49-F238E27FC236}">
                <a16:creationId xmlns:a16="http://schemas.microsoft.com/office/drawing/2014/main" id="{821D1A43-08F9-403C-8830-1E39DCDD8671}"/>
              </a:ext>
            </a:extLst>
          </p:cNvPr>
          <p:cNvSpPr txBox="1"/>
          <p:nvPr/>
        </p:nvSpPr>
        <p:spPr>
          <a:xfrm>
            <a:off x="4914901" y="5118762"/>
            <a:ext cx="6945396" cy="1423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b="1" i="0">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Video for </a:t>
            </a:r>
            <a:r>
              <a:rPr lang="en-IN" b="1" i="0" err="1">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DAC+Nest+KVM</a:t>
            </a:r>
            <a:r>
              <a:rPr lang="en-IN" b="1" i="0">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  </a:t>
            </a:r>
            <a:r>
              <a:rPr lang="en-IN">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https://intel.sharepoint.com/:f:/r/sites/ccgcpecpssmartkvm/Shared%20Documents/General/Videos?csf=1&amp;web=1&amp;e=ardovI</a:t>
            </a:r>
          </a:p>
        </p:txBody>
      </p:sp>
    </p:spTree>
    <p:extLst>
      <p:ext uri="{BB962C8B-B14F-4D97-AF65-F5344CB8AC3E}">
        <p14:creationId xmlns:p14="http://schemas.microsoft.com/office/powerpoint/2010/main" val="3251058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A2FBA-7EDD-4043-BE3B-D129FBD69866}"/>
              </a:ext>
            </a:extLst>
          </p:cNvPr>
          <p:cNvSpPr>
            <a:spLocks noGrp="1"/>
          </p:cNvSpPr>
          <p:nvPr>
            <p:ph type="title"/>
          </p:nvPr>
        </p:nvSpPr>
        <p:spPr>
          <a:xfrm>
            <a:off x="425791" y="83488"/>
            <a:ext cx="2687110" cy="873744"/>
          </a:xfrm>
        </p:spPr>
        <p:txBody>
          <a:bodyPr>
            <a:normAutofit/>
          </a:bodyPr>
          <a:lstStyle/>
          <a:p>
            <a:r>
              <a:rPr lang="en-US" b="1">
                <a:solidFill>
                  <a:schemeClr val="accent1"/>
                </a:solidFill>
              </a:rPr>
              <a:t>PURPOSE</a:t>
            </a:r>
          </a:p>
        </p:txBody>
      </p:sp>
      <p:sp>
        <p:nvSpPr>
          <p:cNvPr id="13" name="Text Placeholder 12">
            <a:extLst>
              <a:ext uri="{FF2B5EF4-FFF2-40B4-BE49-F238E27FC236}">
                <a16:creationId xmlns:a16="http://schemas.microsoft.com/office/drawing/2014/main" id="{F04A60C0-9352-4D92-8F7E-4B9DC3A270B3}"/>
              </a:ext>
            </a:extLst>
          </p:cNvPr>
          <p:cNvSpPr>
            <a:spLocks noGrp="1"/>
          </p:cNvSpPr>
          <p:nvPr>
            <p:ph type="body" sz="quarter" idx="10"/>
          </p:nvPr>
        </p:nvSpPr>
        <p:spPr>
          <a:xfrm>
            <a:off x="590550" y="1626780"/>
            <a:ext cx="8128000" cy="4630129"/>
          </a:xfrm>
        </p:spPr>
        <p:txBody>
          <a:bodyPr>
            <a:normAutofit/>
          </a:bodyPr>
          <a:lstStyle/>
          <a:p>
            <a:pPr marL="171450" lvl="2" indent="-171450" defTabSz="914400" rtl="0" fontAlgn="base">
              <a:lnSpc>
                <a:spcPct val="95000"/>
              </a:lnSpc>
              <a:spcBef>
                <a:spcPct val="30000"/>
              </a:spcBef>
              <a:spcAft>
                <a:spcPct val="0"/>
              </a:spcAft>
              <a:buClr>
                <a:sysClr val="window" lastClr="FFFFFF"/>
              </a:buClr>
              <a:defRPr/>
            </a:pPr>
            <a:endParaRPr lang="en-US" sz="1400">
              <a:solidFill>
                <a:srgbClr val="F3D54E">
                  <a:lumMod val="75000"/>
                </a:srgbClr>
              </a:solidFill>
              <a:latin typeface="Intel Clear"/>
            </a:endParaRPr>
          </a:p>
          <a:p>
            <a:pPr marL="0" lvl="2" indent="0" defTabSz="914400" rtl="0" fontAlgn="base">
              <a:lnSpc>
                <a:spcPct val="95000"/>
              </a:lnSpc>
              <a:spcBef>
                <a:spcPct val="30000"/>
              </a:spcBef>
              <a:spcAft>
                <a:spcPct val="0"/>
              </a:spcAft>
              <a:buClr>
                <a:sysClr val="window" lastClr="FFFFFF"/>
              </a:buClr>
              <a:buNone/>
              <a:defRPr/>
            </a:pPr>
            <a:endParaRPr lang="en-US" sz="1100">
              <a:solidFill>
                <a:srgbClr val="00AEEF">
                  <a:lumMod val="40000"/>
                  <a:lumOff val="60000"/>
                </a:srgbClr>
              </a:solidFill>
              <a:latin typeface="Intel Clear"/>
            </a:endParaRPr>
          </a:p>
          <a:p>
            <a:pPr marL="0" lvl="2" indent="0" defTabSz="914400" rtl="0" fontAlgn="base">
              <a:lnSpc>
                <a:spcPct val="95000"/>
              </a:lnSpc>
              <a:spcBef>
                <a:spcPct val="30000"/>
              </a:spcBef>
              <a:spcAft>
                <a:spcPct val="0"/>
              </a:spcAft>
              <a:buClr>
                <a:sysClr val="window" lastClr="FFFFFF"/>
              </a:buClr>
              <a:buNone/>
              <a:defRPr/>
            </a:pPr>
            <a:endParaRPr lang="en-US" sz="1100">
              <a:solidFill>
                <a:srgbClr val="00AEEF">
                  <a:lumMod val="40000"/>
                  <a:lumOff val="60000"/>
                </a:srgbClr>
              </a:solidFill>
              <a:latin typeface="Intel Clear"/>
            </a:endParaRPr>
          </a:p>
          <a:p>
            <a:endParaRPr lang="en-GB"/>
          </a:p>
        </p:txBody>
      </p:sp>
      <p:sp>
        <p:nvSpPr>
          <p:cNvPr id="8" name="Rectangle 7">
            <a:extLst>
              <a:ext uri="{FF2B5EF4-FFF2-40B4-BE49-F238E27FC236}">
                <a16:creationId xmlns:a16="http://schemas.microsoft.com/office/drawing/2014/main" id="{FA96B04A-B0DC-4F19-8B0F-29BC8F2F7928}"/>
              </a:ext>
            </a:extLst>
          </p:cNvPr>
          <p:cNvSpPr/>
          <p:nvPr/>
        </p:nvSpPr>
        <p:spPr>
          <a:xfrm>
            <a:off x="116953" y="4794950"/>
            <a:ext cx="11591137" cy="1126462"/>
          </a:xfrm>
          <a:prstGeom prst="rect">
            <a:avLst/>
          </a:prstGeom>
          <a:ln>
            <a:solidFill>
              <a:schemeClr val="accent1"/>
            </a:solidFill>
          </a:ln>
        </p:spPr>
        <p:txBody>
          <a:bodyPr wrap="square">
            <a:spAutoFit/>
          </a:bodyPr>
          <a:lstStyle/>
          <a:p>
            <a:pPr marL="0" marR="0" lvl="2" indent="0" algn="l" defTabSz="914400" rtl="0" eaLnBrk="1" fontAlgn="base" latinLnBrk="0" hangingPunct="0">
              <a:lnSpc>
                <a:spcPct val="95000"/>
              </a:lnSpc>
              <a:spcBef>
                <a:spcPct val="30000"/>
              </a:spcBef>
              <a:spcAft>
                <a:spcPct val="0"/>
              </a:spcAft>
              <a:buClr>
                <a:sysClr val="window" lastClr="FFFFFF"/>
              </a:buClr>
              <a:buSzTx/>
              <a:buFontTx/>
              <a:buNone/>
              <a:tabLst/>
              <a:defRPr/>
            </a:pPr>
            <a:r>
              <a:rPr kumimoji="0" lang="en-US" sz="1600" b="1" i="0" u="none" strike="noStrike" kern="0" cap="none" spc="0" normalizeH="0" baseline="0" noProof="0">
                <a:ln>
                  <a:noFill/>
                </a:ln>
                <a:solidFill>
                  <a:srgbClr val="00B050"/>
                </a:solidFill>
                <a:effectLst/>
                <a:uLnTx/>
                <a:uFillTx/>
                <a:latin typeface="Intel Clear"/>
                <a:sym typeface="Helvetica Neue"/>
              </a:rPr>
              <a:t>GOAL</a:t>
            </a:r>
          </a:p>
          <a:p>
            <a:pPr marL="0" marR="0" lvl="2" indent="0" algn="l" defTabSz="914400" rtl="0" eaLnBrk="1" fontAlgn="base" latinLnBrk="0" hangingPunct="0">
              <a:lnSpc>
                <a:spcPct val="95000"/>
              </a:lnSpc>
              <a:spcBef>
                <a:spcPct val="30000"/>
              </a:spcBef>
              <a:spcAft>
                <a:spcPct val="0"/>
              </a:spcAft>
              <a:buClr>
                <a:sysClr val="window" lastClr="FFFFFF"/>
              </a:buClr>
              <a:buSzTx/>
              <a:buFontTx/>
              <a:buNone/>
              <a:tabLst/>
              <a:defRPr/>
            </a:pPr>
            <a:r>
              <a:rPr kumimoji="0" lang="en-US" sz="1600" b="0" i="0" u="none" strike="noStrike" kern="0" cap="none" spc="0" normalizeH="0" baseline="0" noProof="0">
                <a:ln>
                  <a:noFill/>
                </a:ln>
                <a:solidFill>
                  <a:srgbClr val="000000"/>
                </a:solidFill>
                <a:effectLst/>
                <a:uLnTx/>
                <a:uFillTx/>
                <a:latin typeface="Intel Clear"/>
                <a:sym typeface="Helvetica Neue"/>
              </a:rPr>
              <a:t>-    Goal is to enable “ </a:t>
            </a:r>
            <a:r>
              <a:rPr kumimoji="0" lang="en-US" sz="1600" b="1" i="1" u="none" strike="noStrike" kern="0" cap="none" spc="0" normalizeH="0" baseline="0" noProof="0">
                <a:ln>
                  <a:noFill/>
                </a:ln>
                <a:solidFill>
                  <a:srgbClr val="0068B5"/>
                </a:solidFill>
                <a:effectLst/>
                <a:uLnTx/>
                <a:uFillTx/>
                <a:latin typeface="Intel Clear"/>
                <a:sym typeface="Helvetica Neue"/>
              </a:rPr>
              <a:t>Remote debug and accessibility</a:t>
            </a:r>
            <a:r>
              <a:rPr kumimoji="0" lang="en-US" sz="1600" b="0" i="0" u="none" strike="noStrike" kern="0" cap="none" spc="0" normalizeH="0" baseline="0" noProof="0">
                <a:ln>
                  <a:noFill/>
                </a:ln>
                <a:solidFill>
                  <a:srgbClr val="000000"/>
                </a:solidFill>
                <a:effectLst/>
                <a:uLnTx/>
                <a:uFillTx/>
                <a:latin typeface="Intel Clear"/>
                <a:sym typeface="Helvetica Neue"/>
              </a:rPr>
              <a:t>” of deployed  RVP to validation customers.</a:t>
            </a:r>
          </a:p>
          <a:p>
            <a:pPr marL="285750" marR="0" lvl="0" indent="-285750" algn="l" defTabSz="609585" rtl="0" eaLnBrk="1" fontAlgn="auto" latinLnBrk="0" hangingPunct="1">
              <a:lnSpc>
                <a:spcPct val="100000"/>
              </a:lnSpc>
              <a:spcBef>
                <a:spcPts val="0"/>
              </a:spcBef>
              <a:spcAft>
                <a:spcPts val="0"/>
              </a:spcAft>
              <a:buClrTx/>
              <a:buSzTx/>
              <a:buFontTx/>
              <a:buChar char="-"/>
              <a:tabLst/>
              <a:defRPr/>
            </a:pPr>
            <a:endParaRPr kumimoji="0" lang="en-IN" sz="1600" b="1" i="1" u="none" strike="noStrike" kern="1200" cap="none" spc="0" normalizeH="0" baseline="0" noProof="0">
              <a:ln>
                <a:noFill/>
              </a:ln>
              <a:solidFill>
                <a:srgbClr val="0068B5"/>
              </a:solidFill>
              <a:effectLst/>
              <a:uLnTx/>
              <a:uFillTx/>
              <a:latin typeface="Intel Clear"/>
              <a:sym typeface="Helvetica Neue"/>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srgbClr val="000000"/>
                </a:solidFill>
                <a:effectLst/>
                <a:uLnTx/>
                <a:uFillTx/>
                <a:latin typeface="Intel Clear"/>
                <a:sym typeface="Helvetica Neue"/>
              </a:rPr>
              <a:t>. </a:t>
            </a:r>
          </a:p>
        </p:txBody>
      </p:sp>
      <p:grpSp>
        <p:nvGrpSpPr>
          <p:cNvPr id="5" name="Group 4">
            <a:extLst>
              <a:ext uri="{FF2B5EF4-FFF2-40B4-BE49-F238E27FC236}">
                <a16:creationId xmlns:a16="http://schemas.microsoft.com/office/drawing/2014/main" id="{3CFCCB4F-40A6-4E3B-AC79-244C7759A5B3}"/>
              </a:ext>
            </a:extLst>
          </p:cNvPr>
          <p:cNvGrpSpPr/>
          <p:nvPr/>
        </p:nvGrpSpPr>
        <p:grpSpPr>
          <a:xfrm>
            <a:off x="907680" y="862013"/>
            <a:ext cx="10009681" cy="4028156"/>
            <a:chOff x="907680" y="862013"/>
            <a:chExt cx="10009681" cy="4028156"/>
          </a:xfrm>
        </p:grpSpPr>
        <p:grpSp>
          <p:nvGrpSpPr>
            <p:cNvPr id="3" name="Group 2">
              <a:extLst>
                <a:ext uri="{FF2B5EF4-FFF2-40B4-BE49-F238E27FC236}">
                  <a16:creationId xmlns:a16="http://schemas.microsoft.com/office/drawing/2014/main" id="{09F56850-74DC-4F2B-821C-76271789E8C6}"/>
                </a:ext>
              </a:extLst>
            </p:cNvPr>
            <p:cNvGrpSpPr/>
            <p:nvPr/>
          </p:nvGrpSpPr>
          <p:grpSpPr>
            <a:xfrm>
              <a:off x="907680" y="862013"/>
              <a:ext cx="10009681" cy="4028156"/>
              <a:chOff x="480091" y="2554940"/>
              <a:chExt cx="8128000" cy="4028156"/>
            </a:xfrm>
          </p:grpSpPr>
          <p:graphicFrame>
            <p:nvGraphicFramePr>
              <p:cNvPr id="4" name="Diagram 3">
                <a:extLst>
                  <a:ext uri="{FF2B5EF4-FFF2-40B4-BE49-F238E27FC236}">
                    <a16:creationId xmlns:a16="http://schemas.microsoft.com/office/drawing/2014/main" id="{F15289B8-4DB8-4C45-AE35-49A2F9FC38A2}"/>
                  </a:ext>
                </a:extLst>
              </p:cNvPr>
              <p:cNvGraphicFramePr/>
              <p:nvPr/>
            </p:nvGraphicFramePr>
            <p:xfrm>
              <a:off x="480091" y="2554940"/>
              <a:ext cx="8128000" cy="3711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039A6A8-6A8B-4E85-87C2-574239D01175}"/>
                  </a:ext>
                </a:extLst>
              </p:cNvPr>
              <p:cNvSpPr txBox="1"/>
              <p:nvPr/>
            </p:nvSpPr>
            <p:spPr>
              <a:xfrm>
                <a:off x="752533" y="5044208"/>
                <a:ext cx="2116514" cy="1292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Voltage probing, </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LEDs, LCD display, </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Power </a:t>
                </a:r>
                <a:r>
                  <a:rPr kumimoji="0" lang="en-IN" sz="1200" b="0" i="0" u="none" strike="noStrike" kern="1200" cap="none" spc="0" normalizeH="0" baseline="0" noProof="0" err="1">
                    <a:ln>
                      <a:noFill/>
                    </a:ln>
                    <a:solidFill>
                      <a:srgbClr val="FFFFFF"/>
                    </a:solidFill>
                    <a:effectLst/>
                    <a:uLnTx/>
                    <a:uFillTx/>
                    <a:latin typeface="Intel Clear"/>
                    <a:sym typeface="Helvetica Neue"/>
                  </a:rPr>
                  <a:t>seq</a:t>
                </a:r>
                <a:r>
                  <a:rPr kumimoji="0" lang="en-IN" sz="1200" b="0" i="0" u="none" strike="noStrike" kern="1200" cap="none" spc="0" normalizeH="0" baseline="0" noProof="0">
                    <a:ln>
                      <a:noFill/>
                    </a:ln>
                    <a:solidFill>
                      <a:srgbClr val="FFFFFF"/>
                    </a:solidFill>
                    <a:effectLst/>
                    <a:uLnTx/>
                    <a:uFillTx/>
                    <a:latin typeface="Intel Clear"/>
                    <a:sym typeface="Helvetica Neue"/>
                  </a:rPr>
                  <a:t> flow,</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Power cycling,</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Flashing FW</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sp>
            <p:nvSpPr>
              <p:cNvPr id="9" name="TextBox 8">
                <a:extLst>
                  <a:ext uri="{FF2B5EF4-FFF2-40B4-BE49-F238E27FC236}">
                    <a16:creationId xmlns:a16="http://schemas.microsoft.com/office/drawing/2014/main" id="{72A60036-7991-4D6C-9ADA-AABEC0ABC136}"/>
                  </a:ext>
                </a:extLst>
              </p:cNvPr>
              <p:cNvSpPr txBox="1"/>
              <p:nvPr/>
            </p:nvSpPr>
            <p:spPr>
              <a:xfrm>
                <a:off x="2659204" y="4989935"/>
                <a:ext cx="1674661"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Captures, Triggers, GUIs, LCD display of board hygiene data.</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View system state of remote RVP.</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View system logs</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sp>
            <p:nvSpPr>
              <p:cNvPr id="10" name="TextBox 9">
                <a:extLst>
                  <a:ext uri="{FF2B5EF4-FFF2-40B4-BE49-F238E27FC236}">
                    <a16:creationId xmlns:a16="http://schemas.microsoft.com/office/drawing/2014/main" id="{DAC9A383-9782-4665-86B8-408FB490127C}"/>
                  </a:ext>
                </a:extLst>
              </p:cNvPr>
              <p:cNvSpPr txBox="1"/>
              <p:nvPr/>
            </p:nvSpPr>
            <p:spPr>
              <a:xfrm>
                <a:off x="4689760" y="4921103"/>
                <a:ext cx="1674662" cy="1661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Change Power seq. flow or timing.</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Set/Reset GPIOs.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Set/Reset switches or Jumpers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Functionality emulation </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grpSp>
        <p:sp>
          <p:nvSpPr>
            <p:cNvPr id="22" name="TextBox 21">
              <a:extLst>
                <a:ext uri="{FF2B5EF4-FFF2-40B4-BE49-F238E27FC236}">
                  <a16:creationId xmlns:a16="http://schemas.microsoft.com/office/drawing/2014/main" id="{1C74685C-601C-40D0-9529-D8F3E66B207A}"/>
                </a:ext>
              </a:extLst>
            </p:cNvPr>
            <p:cNvSpPr txBox="1"/>
            <p:nvPr/>
          </p:nvSpPr>
          <p:spPr>
            <a:xfrm>
              <a:off x="8573818" y="3297008"/>
              <a:ext cx="2062356"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DAC works with Nest setup to provide connectivity.</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Helps in easy sharing of  debug logs.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Complete RVP solution.</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grpSp>
      <p:pic>
        <p:nvPicPr>
          <p:cNvPr id="12" name="Picture 11">
            <a:extLst>
              <a:ext uri="{FF2B5EF4-FFF2-40B4-BE49-F238E27FC236}">
                <a16:creationId xmlns:a16="http://schemas.microsoft.com/office/drawing/2014/main" id="{A75D17E0-6461-4BE5-BB02-1403CFFB089D}"/>
              </a:ext>
            </a:extLst>
          </p:cNvPr>
          <p:cNvPicPr>
            <a:picLocks noChangeAspect="1"/>
          </p:cNvPicPr>
          <p:nvPr/>
        </p:nvPicPr>
        <p:blipFill>
          <a:blip r:embed="rId8"/>
          <a:stretch>
            <a:fillRect/>
          </a:stretch>
        </p:blipFill>
        <p:spPr>
          <a:xfrm>
            <a:off x="1704976" y="6438507"/>
            <a:ext cx="983278" cy="419493"/>
          </a:xfrm>
          <a:prstGeom prst="rect">
            <a:avLst/>
          </a:prstGeom>
        </p:spPr>
      </p:pic>
    </p:spTree>
    <p:extLst>
      <p:ext uri="{BB962C8B-B14F-4D97-AF65-F5344CB8AC3E}">
        <p14:creationId xmlns:p14="http://schemas.microsoft.com/office/powerpoint/2010/main" val="1091032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D3D5C-6B2C-4923-BFBE-D5B0CD6BB382}"/>
              </a:ext>
            </a:extLst>
          </p:cNvPr>
          <p:cNvSpPr>
            <a:spLocks noGrp="1"/>
          </p:cNvSpPr>
          <p:nvPr>
            <p:ph type="title"/>
          </p:nvPr>
        </p:nvSpPr>
        <p:spPr>
          <a:xfrm>
            <a:off x="1230478" y="95250"/>
            <a:ext cx="10351707" cy="952499"/>
          </a:xfrm>
        </p:spPr>
        <p:txBody>
          <a:bodyPr/>
          <a:lstStyle/>
          <a:p>
            <a:r>
              <a:rPr lang="en-US" b="1">
                <a:solidFill>
                  <a:schemeClr val="accent1"/>
                </a:solidFill>
              </a:rPr>
              <a:t>BLOCK DIAGRAM</a:t>
            </a:r>
          </a:p>
        </p:txBody>
      </p:sp>
      <p:pic>
        <p:nvPicPr>
          <p:cNvPr id="7" name="Picture 6">
            <a:extLst>
              <a:ext uri="{FF2B5EF4-FFF2-40B4-BE49-F238E27FC236}">
                <a16:creationId xmlns:a16="http://schemas.microsoft.com/office/drawing/2014/main" id="{9466B310-F43F-42B5-96F6-6FF7957E66AE}"/>
              </a:ext>
            </a:extLst>
          </p:cNvPr>
          <p:cNvPicPr>
            <a:picLocks noChangeAspect="1"/>
          </p:cNvPicPr>
          <p:nvPr/>
        </p:nvPicPr>
        <p:blipFill>
          <a:blip r:embed="rId2"/>
          <a:stretch>
            <a:fillRect/>
          </a:stretch>
        </p:blipFill>
        <p:spPr>
          <a:xfrm>
            <a:off x="1230479" y="702644"/>
            <a:ext cx="9617381" cy="5734401"/>
          </a:xfrm>
          <a:prstGeom prst="rect">
            <a:avLst/>
          </a:prstGeom>
        </p:spPr>
      </p:pic>
      <p:pic>
        <p:nvPicPr>
          <p:cNvPr id="4" name="Picture 3">
            <a:extLst>
              <a:ext uri="{FF2B5EF4-FFF2-40B4-BE49-F238E27FC236}">
                <a16:creationId xmlns:a16="http://schemas.microsoft.com/office/drawing/2014/main" id="{9A9A1AB8-034C-431E-B899-FAFFA35811A3}"/>
              </a:ext>
            </a:extLst>
          </p:cNvPr>
          <p:cNvPicPr>
            <a:picLocks noChangeAspect="1"/>
          </p:cNvPicPr>
          <p:nvPr/>
        </p:nvPicPr>
        <p:blipFill>
          <a:blip r:embed="rId3"/>
          <a:stretch>
            <a:fillRect/>
          </a:stretch>
        </p:blipFill>
        <p:spPr>
          <a:xfrm>
            <a:off x="1847851" y="6438507"/>
            <a:ext cx="983278" cy="419493"/>
          </a:xfrm>
          <a:prstGeom prst="rect">
            <a:avLst/>
          </a:prstGeom>
        </p:spPr>
      </p:pic>
    </p:spTree>
    <p:extLst>
      <p:ext uri="{BB962C8B-B14F-4D97-AF65-F5344CB8AC3E}">
        <p14:creationId xmlns:p14="http://schemas.microsoft.com/office/powerpoint/2010/main" val="2414286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01DC392-5BAF-4D02-A34B-64A2AA13F621}"/>
              </a:ext>
            </a:extLst>
          </p:cNvPr>
          <p:cNvSpPr txBox="1"/>
          <p:nvPr/>
        </p:nvSpPr>
        <p:spPr>
          <a:xfrm>
            <a:off x="193053" y="1292432"/>
            <a:ext cx="4149457" cy="5054079"/>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4" name="TextBox 3">
            <a:extLst>
              <a:ext uri="{FF2B5EF4-FFF2-40B4-BE49-F238E27FC236}">
                <a16:creationId xmlns:a16="http://schemas.microsoft.com/office/drawing/2014/main" id="{3754AB0B-7597-4D1A-B292-9F32E58E4E13}"/>
              </a:ext>
            </a:extLst>
          </p:cNvPr>
          <p:cNvSpPr txBox="1"/>
          <p:nvPr/>
        </p:nvSpPr>
        <p:spPr>
          <a:xfrm>
            <a:off x="4572883" y="806533"/>
            <a:ext cx="4149457" cy="5539978"/>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pic>
        <p:nvPicPr>
          <p:cNvPr id="10" name="Picture 9">
            <a:extLst>
              <a:ext uri="{FF2B5EF4-FFF2-40B4-BE49-F238E27FC236}">
                <a16:creationId xmlns:a16="http://schemas.microsoft.com/office/drawing/2014/main" id="{2915D2CE-C097-45E3-8FFA-4E83B49311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5435" y="1698983"/>
            <a:ext cx="3969262" cy="4616529"/>
          </a:xfrm>
          <a:prstGeom prst="rect">
            <a:avLst/>
          </a:prstGeom>
          <a:noFill/>
        </p:spPr>
      </p:pic>
      <p:sp>
        <p:nvSpPr>
          <p:cNvPr id="2" name="Title 1">
            <a:extLst>
              <a:ext uri="{FF2B5EF4-FFF2-40B4-BE49-F238E27FC236}">
                <a16:creationId xmlns:a16="http://schemas.microsoft.com/office/drawing/2014/main" id="{FF373B26-E258-4F1D-9946-E10BDFC8C090}"/>
              </a:ext>
            </a:extLst>
          </p:cNvPr>
          <p:cNvSpPr>
            <a:spLocks noGrp="1"/>
          </p:cNvSpPr>
          <p:nvPr>
            <p:ph type="title"/>
          </p:nvPr>
        </p:nvSpPr>
        <p:spPr>
          <a:xfrm>
            <a:off x="184174" y="121548"/>
            <a:ext cx="4911670" cy="389941"/>
          </a:xfrm>
        </p:spPr>
        <p:txBody>
          <a:bodyPr/>
          <a:lstStyle/>
          <a:p>
            <a:r>
              <a:rPr lang="en-US" sz="3200" b="1">
                <a:solidFill>
                  <a:schemeClr val="accent1"/>
                </a:solidFill>
              </a:rPr>
              <a:t>CABLE INTERFACE TO RVP</a:t>
            </a:r>
          </a:p>
        </p:txBody>
      </p:sp>
      <p:sp>
        <p:nvSpPr>
          <p:cNvPr id="5" name="TextBox 4">
            <a:extLst>
              <a:ext uri="{FF2B5EF4-FFF2-40B4-BE49-F238E27FC236}">
                <a16:creationId xmlns:a16="http://schemas.microsoft.com/office/drawing/2014/main" id="{004229CD-3135-44AE-8AFC-841939B90FFD}"/>
              </a:ext>
            </a:extLst>
          </p:cNvPr>
          <p:cNvSpPr txBox="1"/>
          <p:nvPr/>
        </p:nvSpPr>
        <p:spPr>
          <a:xfrm>
            <a:off x="9141988" y="131787"/>
            <a:ext cx="319087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ea typeface="+mn-ea"/>
                <a:cs typeface="+mn-cs"/>
                <a:sym typeface="Helvetica Neue"/>
              </a:rPr>
              <a:t>RVP INTERFACE</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t>
            </a:r>
          </a:p>
        </p:txBody>
      </p:sp>
      <p:sp>
        <p:nvSpPr>
          <p:cNvPr id="6" name="TextBox 5">
            <a:extLst>
              <a:ext uri="{FF2B5EF4-FFF2-40B4-BE49-F238E27FC236}">
                <a16:creationId xmlns:a16="http://schemas.microsoft.com/office/drawing/2014/main" id="{18EC05F1-24A2-4E91-9FAC-57AEB6FFB177}"/>
              </a:ext>
            </a:extLst>
          </p:cNvPr>
          <p:cNvSpPr txBox="1"/>
          <p:nvPr/>
        </p:nvSpPr>
        <p:spPr>
          <a:xfrm>
            <a:off x="5541533" y="976787"/>
            <a:ext cx="23717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sym typeface="Helvetica Neue"/>
              </a:rPr>
              <a:t>DAC INTERFACE</a:t>
            </a:r>
          </a:p>
        </p:txBody>
      </p:sp>
      <p:pic>
        <p:nvPicPr>
          <p:cNvPr id="9" name="Picture 8">
            <a:extLst>
              <a:ext uri="{FF2B5EF4-FFF2-40B4-BE49-F238E27FC236}">
                <a16:creationId xmlns:a16="http://schemas.microsoft.com/office/drawing/2014/main" id="{DD07DFB0-AFE8-43DD-9013-FE1127A38416}"/>
              </a:ext>
            </a:extLst>
          </p:cNvPr>
          <p:cNvPicPr>
            <a:picLocks noChangeAspect="1"/>
          </p:cNvPicPr>
          <p:nvPr/>
        </p:nvPicPr>
        <p:blipFill>
          <a:blip r:embed="rId3"/>
          <a:stretch>
            <a:fillRect/>
          </a:stretch>
        </p:blipFill>
        <p:spPr>
          <a:xfrm>
            <a:off x="1776143" y="6438507"/>
            <a:ext cx="983278" cy="419493"/>
          </a:xfrm>
          <a:prstGeom prst="rect">
            <a:avLst/>
          </a:prstGeom>
        </p:spPr>
      </p:pic>
      <p:pic>
        <p:nvPicPr>
          <p:cNvPr id="11" name="Picture 10">
            <a:extLst>
              <a:ext uri="{FF2B5EF4-FFF2-40B4-BE49-F238E27FC236}">
                <a16:creationId xmlns:a16="http://schemas.microsoft.com/office/drawing/2014/main" id="{20A58565-CF14-4258-B84C-B760CD5596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3618118" y="3134045"/>
            <a:ext cx="4565015" cy="1653540"/>
          </a:xfrm>
          <a:prstGeom prst="rect">
            <a:avLst/>
          </a:prstGeom>
          <a:noFill/>
        </p:spPr>
      </p:pic>
      <p:pic>
        <p:nvPicPr>
          <p:cNvPr id="12" name="Picture 11">
            <a:extLst>
              <a:ext uri="{FF2B5EF4-FFF2-40B4-BE49-F238E27FC236}">
                <a16:creationId xmlns:a16="http://schemas.microsoft.com/office/drawing/2014/main" id="{AC99BEE5-D720-4382-8E4F-AC2B78C77B73}"/>
              </a:ext>
            </a:extLst>
          </p:cNvPr>
          <p:cNvPicPr/>
          <p:nvPr/>
        </p:nvPicPr>
        <p:blipFill>
          <a:blip r:embed="rId5"/>
          <a:stretch>
            <a:fillRect/>
          </a:stretch>
        </p:blipFill>
        <p:spPr>
          <a:xfrm rot="10800000">
            <a:off x="6810851" y="2514049"/>
            <a:ext cx="1612900" cy="3015615"/>
          </a:xfrm>
          <a:prstGeom prst="rect">
            <a:avLst/>
          </a:prstGeom>
        </p:spPr>
      </p:pic>
      <p:pic>
        <p:nvPicPr>
          <p:cNvPr id="13" name="Picture 12">
            <a:extLst>
              <a:ext uri="{FF2B5EF4-FFF2-40B4-BE49-F238E27FC236}">
                <a16:creationId xmlns:a16="http://schemas.microsoft.com/office/drawing/2014/main" id="{62758210-FCC6-4097-A2BD-AECE216E892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162044" y="578762"/>
            <a:ext cx="2559548" cy="1935287"/>
          </a:xfrm>
          <a:prstGeom prst="rect">
            <a:avLst/>
          </a:prstGeom>
          <a:noFill/>
        </p:spPr>
      </p:pic>
      <p:pic>
        <p:nvPicPr>
          <p:cNvPr id="14" name="Picture 13">
            <a:extLst>
              <a:ext uri="{FF2B5EF4-FFF2-40B4-BE49-F238E27FC236}">
                <a16:creationId xmlns:a16="http://schemas.microsoft.com/office/drawing/2014/main" id="{23414807-B5E7-4527-B0AF-557F7E15952D}"/>
              </a:ext>
            </a:extLst>
          </p:cNvPr>
          <p:cNvPicPr/>
          <p:nvPr/>
        </p:nvPicPr>
        <p:blipFill>
          <a:blip r:embed="rId7"/>
          <a:stretch>
            <a:fillRect/>
          </a:stretch>
        </p:blipFill>
        <p:spPr>
          <a:xfrm>
            <a:off x="9372548" y="2539987"/>
            <a:ext cx="2248082" cy="2090278"/>
          </a:xfrm>
          <a:prstGeom prst="rect">
            <a:avLst/>
          </a:prstGeom>
        </p:spPr>
      </p:pic>
      <p:pic>
        <p:nvPicPr>
          <p:cNvPr id="15" name="Picture 14">
            <a:extLst>
              <a:ext uri="{FF2B5EF4-FFF2-40B4-BE49-F238E27FC236}">
                <a16:creationId xmlns:a16="http://schemas.microsoft.com/office/drawing/2014/main" id="{3B512C77-A7D4-4420-B2CA-724A465CDE47}"/>
              </a:ext>
            </a:extLst>
          </p:cNvPr>
          <p:cNvPicPr/>
          <p:nvPr/>
        </p:nvPicPr>
        <p:blipFill>
          <a:blip r:embed="rId8"/>
          <a:stretch>
            <a:fillRect/>
          </a:stretch>
        </p:blipFill>
        <p:spPr>
          <a:xfrm>
            <a:off x="10034717" y="4661971"/>
            <a:ext cx="1585913" cy="1653541"/>
          </a:xfrm>
          <a:prstGeom prst="rect">
            <a:avLst/>
          </a:prstGeom>
        </p:spPr>
      </p:pic>
      <p:sp>
        <p:nvSpPr>
          <p:cNvPr id="16" name="TextBox 15">
            <a:extLst>
              <a:ext uri="{FF2B5EF4-FFF2-40B4-BE49-F238E27FC236}">
                <a16:creationId xmlns:a16="http://schemas.microsoft.com/office/drawing/2014/main" id="{87F336E0-19DC-4AEA-8220-849426E042C7}"/>
              </a:ext>
            </a:extLst>
          </p:cNvPr>
          <p:cNvSpPr txBox="1"/>
          <p:nvPr/>
        </p:nvSpPr>
        <p:spPr>
          <a:xfrm>
            <a:off x="8931671" y="578762"/>
            <a:ext cx="2796667" cy="5766969"/>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Tree>
    <p:extLst>
      <p:ext uri="{BB962C8B-B14F-4D97-AF65-F5344CB8AC3E}">
        <p14:creationId xmlns:p14="http://schemas.microsoft.com/office/powerpoint/2010/main" val="2025458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D541C0-65BC-4E6E-A637-CCF4264AF011}"/>
              </a:ext>
            </a:extLst>
          </p:cNvPr>
          <p:cNvPicPr>
            <a:picLocks noChangeAspect="1"/>
          </p:cNvPicPr>
          <p:nvPr/>
        </p:nvPicPr>
        <p:blipFill>
          <a:blip r:embed="rId2"/>
          <a:stretch>
            <a:fillRect/>
          </a:stretch>
        </p:blipFill>
        <p:spPr>
          <a:xfrm>
            <a:off x="1492250" y="1043277"/>
            <a:ext cx="7920307" cy="4514513"/>
          </a:xfrm>
          <a:prstGeom prst="rect">
            <a:avLst/>
          </a:prstGeom>
        </p:spPr>
      </p:pic>
      <p:sp>
        <p:nvSpPr>
          <p:cNvPr id="2" name="Title 1">
            <a:extLst>
              <a:ext uri="{FF2B5EF4-FFF2-40B4-BE49-F238E27FC236}">
                <a16:creationId xmlns:a16="http://schemas.microsoft.com/office/drawing/2014/main" id="{FF373B26-E258-4F1D-9946-E10BDFC8C090}"/>
              </a:ext>
            </a:extLst>
          </p:cNvPr>
          <p:cNvSpPr>
            <a:spLocks noGrp="1"/>
          </p:cNvSpPr>
          <p:nvPr>
            <p:ph type="title"/>
          </p:nvPr>
        </p:nvSpPr>
        <p:spPr>
          <a:xfrm>
            <a:off x="571370" y="192987"/>
            <a:ext cx="11010816" cy="952499"/>
          </a:xfrm>
        </p:spPr>
        <p:txBody>
          <a:bodyPr/>
          <a:lstStyle/>
          <a:p>
            <a:r>
              <a:rPr lang="en-US" b="1">
                <a:solidFill>
                  <a:schemeClr val="accent1"/>
                </a:solidFill>
              </a:rPr>
              <a:t>CABLE INTERFACE TO RVP</a:t>
            </a:r>
          </a:p>
        </p:txBody>
      </p:sp>
      <p:sp>
        <p:nvSpPr>
          <p:cNvPr id="5" name="TextBox 4">
            <a:extLst>
              <a:ext uri="{FF2B5EF4-FFF2-40B4-BE49-F238E27FC236}">
                <a16:creationId xmlns:a16="http://schemas.microsoft.com/office/drawing/2014/main" id="{004229CD-3135-44AE-8AFC-841939B90FFD}"/>
              </a:ext>
            </a:extLst>
          </p:cNvPr>
          <p:cNvSpPr txBox="1"/>
          <p:nvPr/>
        </p:nvSpPr>
        <p:spPr>
          <a:xfrm>
            <a:off x="3890685" y="2030649"/>
            <a:ext cx="131843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ea typeface="+mn-ea"/>
                <a:cs typeface="+mn-cs"/>
                <a:sym typeface="Helvetica Neue"/>
              </a:rPr>
              <a:t>RVP</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t>
            </a:r>
          </a:p>
        </p:txBody>
      </p:sp>
      <p:sp>
        <p:nvSpPr>
          <p:cNvPr id="6" name="TextBox 5">
            <a:extLst>
              <a:ext uri="{FF2B5EF4-FFF2-40B4-BE49-F238E27FC236}">
                <a16:creationId xmlns:a16="http://schemas.microsoft.com/office/drawing/2014/main" id="{18EC05F1-24A2-4E91-9FAC-57AEB6FFB177}"/>
              </a:ext>
            </a:extLst>
          </p:cNvPr>
          <p:cNvSpPr txBox="1"/>
          <p:nvPr/>
        </p:nvSpPr>
        <p:spPr>
          <a:xfrm>
            <a:off x="8229873" y="1517134"/>
            <a:ext cx="131843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sym typeface="Helvetica Neue"/>
              </a:rPr>
              <a:t>DAC</a:t>
            </a:r>
          </a:p>
        </p:txBody>
      </p:sp>
      <p:sp>
        <p:nvSpPr>
          <p:cNvPr id="7" name="TextBox 6">
            <a:extLst>
              <a:ext uri="{FF2B5EF4-FFF2-40B4-BE49-F238E27FC236}">
                <a16:creationId xmlns:a16="http://schemas.microsoft.com/office/drawing/2014/main" id="{01A652A7-BBEE-42FD-85C6-3784CE9BC5CB}"/>
              </a:ext>
            </a:extLst>
          </p:cNvPr>
          <p:cNvSpPr txBox="1"/>
          <p:nvPr/>
        </p:nvSpPr>
        <p:spPr>
          <a:xfrm>
            <a:off x="1052894" y="5802055"/>
            <a:ext cx="1004776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Above picture depicts connection interface of DAC              RVP</a:t>
            </a:r>
          </a:p>
        </p:txBody>
      </p:sp>
      <p:sp>
        <p:nvSpPr>
          <p:cNvPr id="8" name="Arrow: Left-Right 7">
            <a:extLst>
              <a:ext uri="{FF2B5EF4-FFF2-40B4-BE49-F238E27FC236}">
                <a16:creationId xmlns:a16="http://schemas.microsoft.com/office/drawing/2014/main" id="{26995253-6B3D-4A7B-B71D-198CDE297B83}"/>
              </a:ext>
            </a:extLst>
          </p:cNvPr>
          <p:cNvSpPr/>
          <p:nvPr/>
        </p:nvSpPr>
        <p:spPr>
          <a:xfrm>
            <a:off x="8229873" y="5900755"/>
            <a:ext cx="925033" cy="197399"/>
          </a:xfrm>
          <a:prstGeom prst="lef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9" name="Picture 8">
            <a:extLst>
              <a:ext uri="{FF2B5EF4-FFF2-40B4-BE49-F238E27FC236}">
                <a16:creationId xmlns:a16="http://schemas.microsoft.com/office/drawing/2014/main" id="{DD07DFB0-AFE8-43DD-9013-FE1127A38416}"/>
              </a:ext>
            </a:extLst>
          </p:cNvPr>
          <p:cNvPicPr>
            <a:picLocks noChangeAspect="1"/>
          </p:cNvPicPr>
          <p:nvPr/>
        </p:nvPicPr>
        <p:blipFill>
          <a:blip r:embed="rId3"/>
          <a:stretch>
            <a:fillRect/>
          </a:stretch>
        </p:blipFill>
        <p:spPr>
          <a:xfrm>
            <a:off x="1776143" y="6438507"/>
            <a:ext cx="983278" cy="419493"/>
          </a:xfrm>
          <a:prstGeom prst="rect">
            <a:avLst/>
          </a:prstGeom>
        </p:spPr>
      </p:pic>
    </p:spTree>
    <p:extLst>
      <p:ext uri="{BB962C8B-B14F-4D97-AF65-F5344CB8AC3E}">
        <p14:creationId xmlns:p14="http://schemas.microsoft.com/office/powerpoint/2010/main" val="2479137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een circuit board with many small chips&#10;&#10;Description automatically generated">
            <a:extLst>
              <a:ext uri="{FF2B5EF4-FFF2-40B4-BE49-F238E27FC236}">
                <a16:creationId xmlns:a16="http://schemas.microsoft.com/office/drawing/2014/main" id="{05C0CF95-AFFA-411D-3D31-C2F666C9C1B6}"/>
              </a:ext>
            </a:extLst>
          </p:cNvPr>
          <p:cNvPicPr>
            <a:picLocks noChangeAspect="1"/>
          </p:cNvPicPr>
          <p:nvPr/>
        </p:nvPicPr>
        <p:blipFill rotWithShape="1">
          <a:blip r:embed="rId2">
            <a:extLst>
              <a:ext uri="{28A0092B-C50C-407E-A947-70E740481C1C}">
                <a14:useLocalDpi xmlns:a14="http://schemas.microsoft.com/office/drawing/2010/main" val="0"/>
              </a:ext>
            </a:extLst>
          </a:blip>
          <a:srcRect l="1084" t="1739" r="842" b="1884"/>
          <a:stretch/>
        </p:blipFill>
        <p:spPr>
          <a:xfrm>
            <a:off x="2257112" y="487381"/>
            <a:ext cx="7359728" cy="5973570"/>
          </a:xfrm>
          <a:prstGeom prst="rect">
            <a:avLst/>
          </a:prstGeom>
        </p:spPr>
      </p:pic>
      <p:sp>
        <p:nvSpPr>
          <p:cNvPr id="114" name="Rounded Rectangle 112">
            <a:extLst>
              <a:ext uri="{FF2B5EF4-FFF2-40B4-BE49-F238E27FC236}">
                <a16:creationId xmlns:a16="http://schemas.microsoft.com/office/drawing/2014/main" id="{9DDE3BA1-0FE3-451D-BE34-7A99A111F9A3}"/>
              </a:ext>
            </a:extLst>
          </p:cNvPr>
          <p:cNvSpPr/>
          <p:nvPr/>
        </p:nvSpPr>
        <p:spPr>
          <a:xfrm>
            <a:off x="9244247" y="1522955"/>
            <a:ext cx="317395" cy="103076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0000"/>
              </a:solidFill>
            </a:endParaRPr>
          </a:p>
        </p:txBody>
      </p:sp>
      <p:grpSp>
        <p:nvGrpSpPr>
          <p:cNvPr id="121" name="Group 120">
            <a:extLst>
              <a:ext uri="{FF2B5EF4-FFF2-40B4-BE49-F238E27FC236}">
                <a16:creationId xmlns:a16="http://schemas.microsoft.com/office/drawing/2014/main" id="{7C3AC0E6-BEB0-408C-A582-D92BA485A3C7}"/>
              </a:ext>
            </a:extLst>
          </p:cNvPr>
          <p:cNvGrpSpPr/>
          <p:nvPr/>
        </p:nvGrpSpPr>
        <p:grpSpPr>
          <a:xfrm>
            <a:off x="2930069" y="3382373"/>
            <a:ext cx="342784" cy="842833"/>
            <a:chOff x="2838053" y="1520030"/>
            <a:chExt cx="342784" cy="842833"/>
          </a:xfrm>
        </p:grpSpPr>
        <p:sp>
          <p:nvSpPr>
            <p:cNvPr id="134" name="Rounded Rectangle 258">
              <a:extLst>
                <a:ext uri="{FF2B5EF4-FFF2-40B4-BE49-F238E27FC236}">
                  <a16:creationId xmlns:a16="http://schemas.microsoft.com/office/drawing/2014/main" id="{7A03F273-2EFC-40CB-BE77-0445ED30D22A}"/>
                </a:ext>
              </a:extLst>
            </p:cNvPr>
            <p:cNvSpPr/>
            <p:nvPr/>
          </p:nvSpPr>
          <p:spPr>
            <a:xfrm>
              <a:off x="2838053" y="1588997"/>
              <a:ext cx="301387" cy="705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6" name="Rectangle 135">
              <a:extLst>
                <a:ext uri="{FF2B5EF4-FFF2-40B4-BE49-F238E27FC236}">
                  <a16:creationId xmlns:a16="http://schemas.microsoft.com/office/drawing/2014/main" id="{E644546D-2455-448E-A86F-D671EA781925}"/>
                </a:ext>
              </a:extLst>
            </p:cNvPr>
            <p:cNvSpPr/>
            <p:nvPr/>
          </p:nvSpPr>
          <p:spPr>
            <a:xfrm rot="16200000">
              <a:off x="2600723" y="1782749"/>
              <a:ext cx="842833" cy="317395"/>
            </a:xfrm>
            <a:prstGeom prst="rect">
              <a:avLst/>
            </a:prstGeom>
            <a:noFill/>
          </p:spPr>
          <p:txBody>
            <a:bodyPr wrap="square" lIns="121920" tIns="60960" rIns="121920" bIns="60960">
              <a:spAutoFit/>
            </a:bodyPr>
            <a:lstStyle/>
            <a:p>
              <a:pPr algn="ctr"/>
              <a:r>
                <a:rPr lang="en-US" sz="700" b="1">
                  <a:ln w="0"/>
                  <a:solidFill>
                    <a:srgbClr val="FFC000"/>
                  </a:solidFill>
                </a:rPr>
                <a:t>MIPI 60 Conn (J1T1)</a:t>
              </a:r>
            </a:p>
          </p:txBody>
        </p:sp>
      </p:grpSp>
      <p:sp>
        <p:nvSpPr>
          <p:cNvPr id="144" name="Rounded Rectangle 217">
            <a:extLst>
              <a:ext uri="{FF2B5EF4-FFF2-40B4-BE49-F238E27FC236}">
                <a16:creationId xmlns:a16="http://schemas.microsoft.com/office/drawing/2014/main" id="{050B19BA-8DF4-4D5E-9FDD-F08B95E2A69E}"/>
              </a:ext>
            </a:extLst>
          </p:cNvPr>
          <p:cNvSpPr/>
          <p:nvPr/>
        </p:nvSpPr>
        <p:spPr>
          <a:xfrm>
            <a:off x="2910365" y="6246426"/>
            <a:ext cx="479907" cy="1181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3" name="Rectangle 162">
            <a:extLst>
              <a:ext uri="{FF2B5EF4-FFF2-40B4-BE49-F238E27FC236}">
                <a16:creationId xmlns:a16="http://schemas.microsoft.com/office/drawing/2014/main" id="{7305C406-B1A3-4D64-BC0A-9CFFA76AB374}"/>
              </a:ext>
            </a:extLst>
          </p:cNvPr>
          <p:cNvSpPr/>
          <p:nvPr/>
        </p:nvSpPr>
        <p:spPr>
          <a:xfrm>
            <a:off x="508000" y="6199534"/>
            <a:ext cx="1372305" cy="345159"/>
          </a:xfrm>
          <a:prstGeom prst="rect">
            <a:avLst/>
          </a:prstGeom>
          <a:noFill/>
        </p:spPr>
        <p:txBody>
          <a:bodyPr wrap="square" lIns="121920" tIns="60960" rIns="121920" bIns="60960">
            <a:spAutoFit/>
          </a:bodyPr>
          <a:lstStyle/>
          <a:p>
            <a:pPr algn="r"/>
            <a:r>
              <a:rPr lang="en-US" sz="800" b="1">
                <a:ln w="0"/>
                <a:solidFill>
                  <a:srgbClr val="C00000"/>
                </a:solidFill>
              </a:rPr>
              <a:t>Scan Matrix Conn (J2W2)</a:t>
            </a:r>
          </a:p>
        </p:txBody>
      </p:sp>
      <p:cxnSp>
        <p:nvCxnSpPr>
          <p:cNvPr id="164" name="Straight Arrow Connector 163">
            <a:extLst>
              <a:ext uri="{FF2B5EF4-FFF2-40B4-BE49-F238E27FC236}">
                <a16:creationId xmlns:a16="http://schemas.microsoft.com/office/drawing/2014/main" id="{944DBD9E-CC79-4C10-A39B-0681E31A08F2}"/>
              </a:ext>
            </a:extLst>
          </p:cNvPr>
          <p:cNvCxnSpPr>
            <a:cxnSpLocks/>
          </p:cNvCxnSpPr>
          <p:nvPr/>
        </p:nvCxnSpPr>
        <p:spPr>
          <a:xfrm>
            <a:off x="1803416" y="6316714"/>
            <a:ext cx="110694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73592BDE-4E3B-4813-AF57-15774C16F7C9}"/>
              </a:ext>
            </a:extLst>
          </p:cNvPr>
          <p:cNvGrpSpPr/>
          <p:nvPr/>
        </p:nvGrpSpPr>
        <p:grpSpPr>
          <a:xfrm>
            <a:off x="6792256" y="6040836"/>
            <a:ext cx="842833" cy="317395"/>
            <a:chOff x="3613145" y="1305517"/>
            <a:chExt cx="842833" cy="317395"/>
          </a:xfrm>
        </p:grpSpPr>
        <p:sp>
          <p:nvSpPr>
            <p:cNvPr id="172" name="Rounded Rectangle 217">
              <a:extLst>
                <a:ext uri="{FF2B5EF4-FFF2-40B4-BE49-F238E27FC236}">
                  <a16:creationId xmlns:a16="http://schemas.microsoft.com/office/drawing/2014/main" id="{5FADE2C5-8F92-43E5-A76B-FFF60EF1FA53}"/>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3" name="Rectangle 172">
              <a:extLst>
                <a:ext uri="{FF2B5EF4-FFF2-40B4-BE49-F238E27FC236}">
                  <a16:creationId xmlns:a16="http://schemas.microsoft.com/office/drawing/2014/main" id="{8BF1C326-8581-41DF-891C-40520199A32B}"/>
                </a:ext>
              </a:extLst>
            </p:cNvPr>
            <p:cNvSpPr/>
            <p:nvPr/>
          </p:nvSpPr>
          <p:spPr>
            <a:xfrm>
              <a:off x="3613145" y="1305517"/>
              <a:ext cx="842833" cy="317395"/>
            </a:xfrm>
            <a:prstGeom prst="rect">
              <a:avLst/>
            </a:prstGeom>
            <a:noFill/>
          </p:spPr>
          <p:txBody>
            <a:bodyPr wrap="square" lIns="121920" tIns="60960" rIns="121920" bIns="60960">
              <a:spAutoFit/>
            </a:bodyPr>
            <a:lstStyle/>
            <a:p>
              <a:pPr algn="ctr"/>
              <a:r>
                <a:rPr lang="en-US" sz="700" b="1">
                  <a:ln w="0"/>
                  <a:solidFill>
                    <a:srgbClr val="FFC000"/>
                  </a:solidFill>
                </a:rPr>
                <a:t>Sensor HDR (J7W1)</a:t>
              </a:r>
            </a:p>
          </p:txBody>
        </p:sp>
      </p:grpSp>
      <p:grpSp>
        <p:nvGrpSpPr>
          <p:cNvPr id="177" name="Group 176">
            <a:extLst>
              <a:ext uri="{FF2B5EF4-FFF2-40B4-BE49-F238E27FC236}">
                <a16:creationId xmlns:a16="http://schemas.microsoft.com/office/drawing/2014/main" id="{22B47D0F-FDE0-4876-97BF-5138D086EE6E}"/>
              </a:ext>
            </a:extLst>
          </p:cNvPr>
          <p:cNvGrpSpPr/>
          <p:nvPr/>
        </p:nvGrpSpPr>
        <p:grpSpPr>
          <a:xfrm>
            <a:off x="6641123" y="4253113"/>
            <a:ext cx="842833" cy="350366"/>
            <a:chOff x="3613145" y="1316695"/>
            <a:chExt cx="842833" cy="350366"/>
          </a:xfrm>
        </p:grpSpPr>
        <p:sp>
          <p:nvSpPr>
            <p:cNvPr id="178" name="Rounded Rectangle 217">
              <a:extLst>
                <a:ext uri="{FF2B5EF4-FFF2-40B4-BE49-F238E27FC236}">
                  <a16:creationId xmlns:a16="http://schemas.microsoft.com/office/drawing/2014/main" id="{A71463D3-1A88-4E78-8F01-85F005A87ED2}"/>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9" name="Rectangle 178">
              <a:extLst>
                <a:ext uri="{FF2B5EF4-FFF2-40B4-BE49-F238E27FC236}">
                  <a16:creationId xmlns:a16="http://schemas.microsoft.com/office/drawing/2014/main" id="{D52DB9F0-36F2-4AA4-960B-DF8683E44E54}"/>
                </a:ext>
              </a:extLst>
            </p:cNvPr>
            <p:cNvSpPr/>
            <p:nvPr/>
          </p:nvSpPr>
          <p:spPr>
            <a:xfrm>
              <a:off x="3613145" y="1349666"/>
              <a:ext cx="842833" cy="317395"/>
            </a:xfrm>
            <a:prstGeom prst="rect">
              <a:avLst/>
            </a:prstGeom>
            <a:noFill/>
          </p:spPr>
          <p:txBody>
            <a:bodyPr wrap="square" lIns="121920" tIns="60960" rIns="121920" bIns="60960">
              <a:spAutoFit/>
            </a:bodyPr>
            <a:lstStyle/>
            <a:p>
              <a:pPr algn="ctr"/>
              <a:r>
                <a:rPr lang="en-US" sz="700" b="1">
                  <a:ln w="0"/>
                  <a:solidFill>
                    <a:srgbClr val="FFC000"/>
                  </a:solidFill>
                </a:rPr>
                <a:t>M.2 WWAN(J6T2)</a:t>
              </a:r>
            </a:p>
          </p:txBody>
        </p:sp>
      </p:grpSp>
      <p:grpSp>
        <p:nvGrpSpPr>
          <p:cNvPr id="180" name="Group 179">
            <a:extLst>
              <a:ext uri="{FF2B5EF4-FFF2-40B4-BE49-F238E27FC236}">
                <a16:creationId xmlns:a16="http://schemas.microsoft.com/office/drawing/2014/main" id="{632C2061-BC4D-4C53-9D25-8B5C4EAA12BE}"/>
              </a:ext>
            </a:extLst>
          </p:cNvPr>
          <p:cNvGrpSpPr/>
          <p:nvPr/>
        </p:nvGrpSpPr>
        <p:grpSpPr>
          <a:xfrm>
            <a:off x="7646052" y="2962771"/>
            <a:ext cx="842833" cy="317395"/>
            <a:chOff x="3677153" y="1303946"/>
            <a:chExt cx="842833" cy="317395"/>
          </a:xfrm>
        </p:grpSpPr>
        <p:sp>
          <p:nvSpPr>
            <p:cNvPr id="181" name="Rounded Rectangle 217">
              <a:extLst>
                <a:ext uri="{FF2B5EF4-FFF2-40B4-BE49-F238E27FC236}">
                  <a16:creationId xmlns:a16="http://schemas.microsoft.com/office/drawing/2014/main" id="{55E53700-07F2-4A39-ACA7-A3130E7EC103}"/>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2" name="Rectangle 181">
              <a:extLst>
                <a:ext uri="{FF2B5EF4-FFF2-40B4-BE49-F238E27FC236}">
                  <a16:creationId xmlns:a16="http://schemas.microsoft.com/office/drawing/2014/main" id="{74312934-4847-41C3-9134-7FE7CC1CABE2}"/>
                </a:ext>
              </a:extLst>
            </p:cNvPr>
            <p:cNvSpPr/>
            <p:nvPr/>
          </p:nvSpPr>
          <p:spPr>
            <a:xfrm>
              <a:off x="3677153" y="1303946"/>
              <a:ext cx="842833" cy="317395"/>
            </a:xfrm>
            <a:prstGeom prst="rect">
              <a:avLst/>
            </a:prstGeom>
            <a:noFill/>
          </p:spPr>
          <p:txBody>
            <a:bodyPr wrap="square" lIns="121920" tIns="60960" rIns="121920" bIns="60960">
              <a:spAutoFit/>
            </a:bodyPr>
            <a:lstStyle/>
            <a:p>
              <a:pPr algn="ctr"/>
              <a:r>
                <a:rPr lang="en-US" sz="700" b="1">
                  <a:ln w="0"/>
                  <a:solidFill>
                    <a:srgbClr val="FFC000"/>
                  </a:solidFill>
                </a:rPr>
                <a:t>M.2 SSD Gen5 Conn (J8F2)</a:t>
              </a:r>
            </a:p>
          </p:txBody>
        </p:sp>
      </p:grpSp>
      <p:grpSp>
        <p:nvGrpSpPr>
          <p:cNvPr id="183" name="Group 182">
            <a:extLst>
              <a:ext uri="{FF2B5EF4-FFF2-40B4-BE49-F238E27FC236}">
                <a16:creationId xmlns:a16="http://schemas.microsoft.com/office/drawing/2014/main" id="{F05C903B-30A2-46D2-A478-D03818B461CA}"/>
              </a:ext>
            </a:extLst>
          </p:cNvPr>
          <p:cNvGrpSpPr/>
          <p:nvPr/>
        </p:nvGrpSpPr>
        <p:grpSpPr>
          <a:xfrm>
            <a:off x="7620773" y="4228248"/>
            <a:ext cx="1359869" cy="397359"/>
            <a:chOff x="3715374" y="1316695"/>
            <a:chExt cx="1359869" cy="401856"/>
          </a:xfrm>
        </p:grpSpPr>
        <p:sp>
          <p:nvSpPr>
            <p:cNvPr id="184" name="Rounded Rectangle 217">
              <a:extLst>
                <a:ext uri="{FF2B5EF4-FFF2-40B4-BE49-F238E27FC236}">
                  <a16:creationId xmlns:a16="http://schemas.microsoft.com/office/drawing/2014/main" id="{EC318B1C-56E8-4446-9022-DFD4029442BC}"/>
                </a:ext>
              </a:extLst>
            </p:cNvPr>
            <p:cNvSpPr/>
            <p:nvPr/>
          </p:nvSpPr>
          <p:spPr>
            <a:xfrm>
              <a:off x="3715374" y="1316695"/>
              <a:ext cx="456035" cy="4018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5" name="Rectangle 184">
              <a:extLst>
                <a:ext uri="{FF2B5EF4-FFF2-40B4-BE49-F238E27FC236}">
                  <a16:creationId xmlns:a16="http://schemas.microsoft.com/office/drawing/2014/main" id="{34BE1C9B-F69F-43AF-9C0F-C9B971E499BE}"/>
                </a:ext>
              </a:extLst>
            </p:cNvPr>
            <p:cNvSpPr/>
            <p:nvPr/>
          </p:nvSpPr>
          <p:spPr>
            <a:xfrm>
              <a:off x="4063890" y="1400676"/>
              <a:ext cx="1011353" cy="222940"/>
            </a:xfrm>
            <a:prstGeom prst="rect">
              <a:avLst/>
            </a:prstGeom>
            <a:noFill/>
          </p:spPr>
          <p:txBody>
            <a:bodyPr wrap="square" lIns="121920" tIns="60960" rIns="121920" bIns="60960">
              <a:spAutoFit/>
            </a:bodyPr>
            <a:lstStyle/>
            <a:p>
              <a:pPr algn="ctr"/>
              <a:r>
                <a:rPr lang="en-US" sz="700" b="1">
                  <a:ln w="0"/>
                  <a:solidFill>
                    <a:srgbClr val="FFC000"/>
                  </a:solidFill>
                </a:rPr>
                <a:t>SIM Slot-1 (J7U1)</a:t>
              </a:r>
            </a:p>
          </p:txBody>
        </p:sp>
      </p:grpSp>
      <p:grpSp>
        <p:nvGrpSpPr>
          <p:cNvPr id="192" name="Group 191">
            <a:extLst>
              <a:ext uri="{FF2B5EF4-FFF2-40B4-BE49-F238E27FC236}">
                <a16:creationId xmlns:a16="http://schemas.microsoft.com/office/drawing/2014/main" id="{49F7B517-E520-4637-BE19-FDA3E3A33E32}"/>
              </a:ext>
            </a:extLst>
          </p:cNvPr>
          <p:cNvGrpSpPr/>
          <p:nvPr/>
        </p:nvGrpSpPr>
        <p:grpSpPr>
          <a:xfrm rot="16200000">
            <a:off x="7710632" y="5256703"/>
            <a:ext cx="556713" cy="414344"/>
            <a:chOff x="3613982" y="1144965"/>
            <a:chExt cx="556713" cy="414344"/>
          </a:xfrm>
        </p:grpSpPr>
        <p:sp>
          <p:nvSpPr>
            <p:cNvPr id="195" name="Rounded Rectangle 217">
              <a:extLst>
                <a:ext uri="{FF2B5EF4-FFF2-40B4-BE49-F238E27FC236}">
                  <a16:creationId xmlns:a16="http://schemas.microsoft.com/office/drawing/2014/main" id="{63E61D3D-4F3A-4EC6-86FA-E269F578EFF8}"/>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96" name="Rectangle 195">
              <a:extLst>
                <a:ext uri="{FF2B5EF4-FFF2-40B4-BE49-F238E27FC236}">
                  <a16:creationId xmlns:a16="http://schemas.microsoft.com/office/drawing/2014/main" id="{79EAA1D6-5ADD-4AEE-8934-E054562FBEB8}"/>
                </a:ext>
              </a:extLst>
            </p:cNvPr>
            <p:cNvSpPr/>
            <p:nvPr/>
          </p:nvSpPr>
          <p:spPr>
            <a:xfrm>
              <a:off x="3613982" y="114496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(J8V1)</a:t>
              </a:r>
            </a:p>
          </p:txBody>
        </p:sp>
      </p:grpSp>
      <p:grpSp>
        <p:nvGrpSpPr>
          <p:cNvPr id="200" name="Group 199">
            <a:extLst>
              <a:ext uri="{FF2B5EF4-FFF2-40B4-BE49-F238E27FC236}">
                <a16:creationId xmlns:a16="http://schemas.microsoft.com/office/drawing/2014/main" id="{9D507477-A060-4031-BF90-7FF2875C803F}"/>
              </a:ext>
            </a:extLst>
          </p:cNvPr>
          <p:cNvGrpSpPr/>
          <p:nvPr/>
        </p:nvGrpSpPr>
        <p:grpSpPr>
          <a:xfrm rot="16200000">
            <a:off x="8543799" y="4724144"/>
            <a:ext cx="556713" cy="414344"/>
            <a:chOff x="3599897" y="1292387"/>
            <a:chExt cx="556713" cy="414344"/>
          </a:xfrm>
        </p:grpSpPr>
        <p:sp>
          <p:nvSpPr>
            <p:cNvPr id="201" name="Rounded Rectangle 217">
              <a:extLst>
                <a:ext uri="{FF2B5EF4-FFF2-40B4-BE49-F238E27FC236}">
                  <a16:creationId xmlns:a16="http://schemas.microsoft.com/office/drawing/2014/main" id="{B7BE05BE-18B5-420F-B2FB-A165742F4707}"/>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2" name="Rectangle 201">
              <a:extLst>
                <a:ext uri="{FF2B5EF4-FFF2-40B4-BE49-F238E27FC236}">
                  <a16:creationId xmlns:a16="http://schemas.microsoft.com/office/drawing/2014/main" id="{8207AD49-A1A2-4264-B39B-F66C0C87F089}"/>
                </a:ext>
              </a:extLst>
            </p:cNvPr>
            <p:cNvSpPr/>
            <p:nvPr/>
          </p:nvSpPr>
          <p:spPr>
            <a:xfrm>
              <a:off x="3599897" y="1292387"/>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(J9U1)</a:t>
              </a:r>
            </a:p>
          </p:txBody>
        </p:sp>
      </p:grpSp>
      <p:grpSp>
        <p:nvGrpSpPr>
          <p:cNvPr id="203" name="Group 202">
            <a:extLst>
              <a:ext uri="{FF2B5EF4-FFF2-40B4-BE49-F238E27FC236}">
                <a16:creationId xmlns:a16="http://schemas.microsoft.com/office/drawing/2014/main" id="{76ECB814-729D-409B-B5A9-A27D33413EB4}"/>
              </a:ext>
            </a:extLst>
          </p:cNvPr>
          <p:cNvGrpSpPr/>
          <p:nvPr/>
        </p:nvGrpSpPr>
        <p:grpSpPr>
          <a:xfrm rot="16200000">
            <a:off x="7676513" y="4649138"/>
            <a:ext cx="556713" cy="414344"/>
            <a:chOff x="3643133" y="1266896"/>
            <a:chExt cx="556713" cy="414344"/>
          </a:xfrm>
        </p:grpSpPr>
        <p:sp>
          <p:nvSpPr>
            <p:cNvPr id="204" name="Rounded Rectangle 217">
              <a:extLst>
                <a:ext uri="{FF2B5EF4-FFF2-40B4-BE49-F238E27FC236}">
                  <a16:creationId xmlns:a16="http://schemas.microsoft.com/office/drawing/2014/main" id="{53CF6D02-DDC4-4807-B34B-E01D910A3A2B}"/>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5" name="Rectangle 204">
              <a:extLst>
                <a:ext uri="{FF2B5EF4-FFF2-40B4-BE49-F238E27FC236}">
                  <a16:creationId xmlns:a16="http://schemas.microsoft.com/office/drawing/2014/main" id="{5ECD5228-8E1F-4BD1-A160-2D886EF37E88}"/>
                </a:ext>
              </a:extLst>
            </p:cNvPr>
            <p:cNvSpPr/>
            <p:nvPr/>
          </p:nvSpPr>
          <p:spPr>
            <a:xfrm>
              <a:off x="3643133" y="1266896"/>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(J7U2)</a:t>
              </a:r>
            </a:p>
          </p:txBody>
        </p:sp>
      </p:grpSp>
      <p:grpSp>
        <p:nvGrpSpPr>
          <p:cNvPr id="206" name="Group 205">
            <a:extLst>
              <a:ext uri="{FF2B5EF4-FFF2-40B4-BE49-F238E27FC236}">
                <a16:creationId xmlns:a16="http://schemas.microsoft.com/office/drawing/2014/main" id="{6F8A9E02-B551-4151-B429-7FB304E39D32}"/>
              </a:ext>
            </a:extLst>
          </p:cNvPr>
          <p:cNvGrpSpPr/>
          <p:nvPr/>
        </p:nvGrpSpPr>
        <p:grpSpPr>
          <a:xfrm rot="16200000">
            <a:off x="8359029" y="4048164"/>
            <a:ext cx="556713" cy="414344"/>
            <a:chOff x="3619483" y="1154249"/>
            <a:chExt cx="556713" cy="414344"/>
          </a:xfrm>
        </p:grpSpPr>
        <p:sp>
          <p:nvSpPr>
            <p:cNvPr id="207" name="Rounded Rectangle 217">
              <a:extLst>
                <a:ext uri="{FF2B5EF4-FFF2-40B4-BE49-F238E27FC236}">
                  <a16:creationId xmlns:a16="http://schemas.microsoft.com/office/drawing/2014/main" id="{131B4DC3-6050-4CD9-9F4D-00057325265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8" name="Rectangle 207">
              <a:extLst>
                <a:ext uri="{FF2B5EF4-FFF2-40B4-BE49-F238E27FC236}">
                  <a16:creationId xmlns:a16="http://schemas.microsoft.com/office/drawing/2014/main" id="{268C270B-00BF-4E9F-B927-38E22FCF50A4}"/>
                </a:ext>
              </a:extLst>
            </p:cNvPr>
            <p:cNvSpPr/>
            <p:nvPr/>
          </p:nvSpPr>
          <p:spPr>
            <a:xfrm>
              <a:off x="3619483" y="1154249"/>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(J8T2)</a:t>
              </a:r>
            </a:p>
          </p:txBody>
        </p:sp>
      </p:grpSp>
      <p:grpSp>
        <p:nvGrpSpPr>
          <p:cNvPr id="209" name="Group 208">
            <a:extLst>
              <a:ext uri="{FF2B5EF4-FFF2-40B4-BE49-F238E27FC236}">
                <a16:creationId xmlns:a16="http://schemas.microsoft.com/office/drawing/2014/main" id="{617A44CD-1206-4E57-948B-5F13072668DD}"/>
              </a:ext>
            </a:extLst>
          </p:cNvPr>
          <p:cNvGrpSpPr/>
          <p:nvPr/>
        </p:nvGrpSpPr>
        <p:grpSpPr>
          <a:xfrm>
            <a:off x="7194906" y="2887607"/>
            <a:ext cx="608590" cy="414344"/>
            <a:chOff x="3616589" y="1151118"/>
            <a:chExt cx="608590" cy="414344"/>
          </a:xfrm>
        </p:grpSpPr>
        <p:sp>
          <p:nvSpPr>
            <p:cNvPr id="216" name="Rounded Rectangle 217">
              <a:extLst>
                <a:ext uri="{FF2B5EF4-FFF2-40B4-BE49-F238E27FC236}">
                  <a16:creationId xmlns:a16="http://schemas.microsoft.com/office/drawing/2014/main" id="{5DD5AFEE-0E80-4A63-9851-F0E8CBDB9D92}"/>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7" name="Rectangle 216">
              <a:extLst>
                <a:ext uri="{FF2B5EF4-FFF2-40B4-BE49-F238E27FC236}">
                  <a16:creationId xmlns:a16="http://schemas.microsoft.com/office/drawing/2014/main" id="{4CC29B45-D289-4437-9D1A-A425DE203877}"/>
                </a:ext>
              </a:extLst>
            </p:cNvPr>
            <p:cNvSpPr/>
            <p:nvPr/>
          </p:nvSpPr>
          <p:spPr>
            <a:xfrm>
              <a:off x="3616589" y="1151118"/>
              <a:ext cx="608590" cy="414344"/>
            </a:xfrm>
            <a:prstGeom prst="rect">
              <a:avLst/>
            </a:prstGeom>
            <a:noFill/>
          </p:spPr>
          <p:txBody>
            <a:bodyPr wrap="square" lIns="121920" tIns="60960" rIns="121920" bIns="60960">
              <a:spAutoFit/>
            </a:bodyPr>
            <a:lstStyle/>
            <a:p>
              <a:pPr algn="ctr"/>
              <a:r>
                <a:rPr lang="en-US" sz="700" b="1">
                  <a:ln w="0"/>
                  <a:solidFill>
                    <a:srgbClr val="FFC000"/>
                  </a:solidFill>
                </a:rPr>
                <a:t>PnP HDR (J7R1)</a:t>
              </a:r>
            </a:p>
          </p:txBody>
        </p:sp>
      </p:grpSp>
      <p:grpSp>
        <p:nvGrpSpPr>
          <p:cNvPr id="220" name="Group 219">
            <a:extLst>
              <a:ext uri="{FF2B5EF4-FFF2-40B4-BE49-F238E27FC236}">
                <a16:creationId xmlns:a16="http://schemas.microsoft.com/office/drawing/2014/main" id="{284D36B5-C74C-4770-8DEE-1FEA80647B5D}"/>
              </a:ext>
            </a:extLst>
          </p:cNvPr>
          <p:cNvGrpSpPr/>
          <p:nvPr/>
        </p:nvGrpSpPr>
        <p:grpSpPr>
          <a:xfrm>
            <a:off x="8563254" y="2220982"/>
            <a:ext cx="611599" cy="414344"/>
            <a:chOff x="3615750" y="1171260"/>
            <a:chExt cx="611599" cy="414344"/>
          </a:xfrm>
        </p:grpSpPr>
        <p:sp>
          <p:nvSpPr>
            <p:cNvPr id="221" name="Rounded Rectangle 217">
              <a:extLst>
                <a:ext uri="{FF2B5EF4-FFF2-40B4-BE49-F238E27FC236}">
                  <a16:creationId xmlns:a16="http://schemas.microsoft.com/office/drawing/2014/main" id="{15A78216-9FA7-42FA-994F-047E550A97CF}"/>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2" name="Rectangle 221">
              <a:extLst>
                <a:ext uri="{FF2B5EF4-FFF2-40B4-BE49-F238E27FC236}">
                  <a16:creationId xmlns:a16="http://schemas.microsoft.com/office/drawing/2014/main" id="{68C273BC-C499-4B83-8C43-61B402440371}"/>
                </a:ext>
              </a:extLst>
            </p:cNvPr>
            <p:cNvSpPr/>
            <p:nvPr/>
          </p:nvSpPr>
          <p:spPr>
            <a:xfrm>
              <a:off x="3615750" y="1171260"/>
              <a:ext cx="611599" cy="414344"/>
            </a:xfrm>
            <a:prstGeom prst="rect">
              <a:avLst/>
            </a:prstGeom>
            <a:noFill/>
          </p:spPr>
          <p:txBody>
            <a:bodyPr wrap="square" lIns="121920" tIns="60960" rIns="121920" bIns="60960">
              <a:spAutoFit/>
            </a:bodyPr>
            <a:lstStyle/>
            <a:p>
              <a:pPr algn="ctr"/>
              <a:r>
                <a:rPr lang="en-US" sz="700" b="1">
                  <a:ln w="0"/>
                  <a:solidFill>
                    <a:srgbClr val="FFC000"/>
                  </a:solidFill>
                </a:rPr>
                <a:t>PnP HDR (J9P1)</a:t>
              </a:r>
            </a:p>
          </p:txBody>
        </p:sp>
      </p:grpSp>
      <p:grpSp>
        <p:nvGrpSpPr>
          <p:cNvPr id="223" name="Group 222">
            <a:extLst>
              <a:ext uri="{FF2B5EF4-FFF2-40B4-BE49-F238E27FC236}">
                <a16:creationId xmlns:a16="http://schemas.microsoft.com/office/drawing/2014/main" id="{D1FC75D3-93F2-488E-A19E-A825282C38B4}"/>
              </a:ext>
            </a:extLst>
          </p:cNvPr>
          <p:cNvGrpSpPr/>
          <p:nvPr/>
        </p:nvGrpSpPr>
        <p:grpSpPr>
          <a:xfrm rot="16200000">
            <a:off x="8829629" y="865289"/>
            <a:ext cx="690449" cy="317395"/>
            <a:chOff x="3615751" y="1262526"/>
            <a:chExt cx="690449" cy="317395"/>
          </a:xfrm>
        </p:grpSpPr>
        <p:sp>
          <p:nvSpPr>
            <p:cNvPr id="231" name="Rounded Rectangle 217">
              <a:extLst>
                <a:ext uri="{FF2B5EF4-FFF2-40B4-BE49-F238E27FC236}">
                  <a16:creationId xmlns:a16="http://schemas.microsoft.com/office/drawing/2014/main" id="{37BF1333-A5DF-43C8-80A9-465654365E00}"/>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5" name="Rectangle 234">
              <a:extLst>
                <a:ext uri="{FF2B5EF4-FFF2-40B4-BE49-F238E27FC236}">
                  <a16:creationId xmlns:a16="http://schemas.microsoft.com/office/drawing/2014/main" id="{4823A342-D2E8-42EC-9B58-F1E0241F6A21}"/>
                </a:ext>
              </a:extLst>
            </p:cNvPr>
            <p:cNvSpPr/>
            <p:nvPr/>
          </p:nvSpPr>
          <p:spPr>
            <a:xfrm>
              <a:off x="3615751" y="1262526"/>
              <a:ext cx="690449" cy="317395"/>
            </a:xfrm>
            <a:prstGeom prst="rect">
              <a:avLst/>
            </a:prstGeom>
            <a:noFill/>
          </p:spPr>
          <p:txBody>
            <a:bodyPr wrap="square" lIns="121920" tIns="60960" rIns="121920" bIns="60960">
              <a:spAutoFit/>
            </a:bodyPr>
            <a:lstStyle/>
            <a:p>
              <a:pPr algn="ctr"/>
              <a:r>
                <a:rPr lang="en-US" sz="700" b="1">
                  <a:ln w="0"/>
                  <a:solidFill>
                    <a:srgbClr val="FFC000"/>
                  </a:solidFill>
                </a:rPr>
                <a:t>PnP HDR (J9L2)</a:t>
              </a:r>
            </a:p>
          </p:txBody>
        </p:sp>
      </p:grpSp>
      <p:grpSp>
        <p:nvGrpSpPr>
          <p:cNvPr id="245" name="Group 244">
            <a:extLst>
              <a:ext uri="{FF2B5EF4-FFF2-40B4-BE49-F238E27FC236}">
                <a16:creationId xmlns:a16="http://schemas.microsoft.com/office/drawing/2014/main" id="{35183FC3-94A9-438D-A251-CAD6E8D8F44D}"/>
              </a:ext>
            </a:extLst>
          </p:cNvPr>
          <p:cNvGrpSpPr/>
          <p:nvPr/>
        </p:nvGrpSpPr>
        <p:grpSpPr>
          <a:xfrm rot="16200000">
            <a:off x="6384064" y="931366"/>
            <a:ext cx="556713" cy="414344"/>
            <a:chOff x="3624649" y="1287948"/>
            <a:chExt cx="556713" cy="414344"/>
          </a:xfrm>
        </p:grpSpPr>
        <p:sp>
          <p:nvSpPr>
            <p:cNvPr id="246" name="Rounded Rectangle 217">
              <a:extLst>
                <a:ext uri="{FF2B5EF4-FFF2-40B4-BE49-F238E27FC236}">
                  <a16:creationId xmlns:a16="http://schemas.microsoft.com/office/drawing/2014/main" id="{A380075A-25F0-465A-A6DD-5FFC8E67063C}"/>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7" name="Rectangle 246">
              <a:extLst>
                <a:ext uri="{FF2B5EF4-FFF2-40B4-BE49-F238E27FC236}">
                  <a16:creationId xmlns:a16="http://schemas.microsoft.com/office/drawing/2014/main" id="{2AD35CFF-F288-4EC2-9FED-5F18C11BBA70}"/>
                </a:ext>
              </a:extLst>
            </p:cNvPr>
            <p:cNvSpPr/>
            <p:nvPr/>
          </p:nvSpPr>
          <p:spPr>
            <a:xfrm>
              <a:off x="3624649" y="1287948"/>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(J6L1)</a:t>
              </a:r>
            </a:p>
          </p:txBody>
        </p:sp>
      </p:grpSp>
      <p:grpSp>
        <p:nvGrpSpPr>
          <p:cNvPr id="250" name="Group 249">
            <a:extLst>
              <a:ext uri="{FF2B5EF4-FFF2-40B4-BE49-F238E27FC236}">
                <a16:creationId xmlns:a16="http://schemas.microsoft.com/office/drawing/2014/main" id="{77B93F3D-36ED-4C56-96EA-1ECE32EE0B47}"/>
              </a:ext>
            </a:extLst>
          </p:cNvPr>
          <p:cNvGrpSpPr/>
          <p:nvPr/>
        </p:nvGrpSpPr>
        <p:grpSpPr>
          <a:xfrm rot="16200000">
            <a:off x="8112138" y="5433671"/>
            <a:ext cx="556713" cy="414341"/>
            <a:chOff x="3627178" y="1264158"/>
            <a:chExt cx="556713" cy="320290"/>
          </a:xfrm>
        </p:grpSpPr>
        <p:sp>
          <p:nvSpPr>
            <p:cNvPr id="253" name="Rounded Rectangle 217">
              <a:extLst>
                <a:ext uri="{FF2B5EF4-FFF2-40B4-BE49-F238E27FC236}">
                  <a16:creationId xmlns:a16="http://schemas.microsoft.com/office/drawing/2014/main" id="{7BDE5FDB-7DB0-49C3-8736-EABD26EA104A}"/>
                </a:ext>
              </a:extLst>
            </p:cNvPr>
            <p:cNvSpPr/>
            <p:nvPr/>
          </p:nvSpPr>
          <p:spPr>
            <a:xfrm>
              <a:off x="3715374" y="1288878"/>
              <a:ext cx="380315" cy="1661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ectangle 253">
              <a:extLst>
                <a:ext uri="{FF2B5EF4-FFF2-40B4-BE49-F238E27FC236}">
                  <a16:creationId xmlns:a16="http://schemas.microsoft.com/office/drawing/2014/main" id="{1299AF83-1A8A-4555-B567-3F0F0C478EBC}"/>
                </a:ext>
              </a:extLst>
            </p:cNvPr>
            <p:cNvSpPr/>
            <p:nvPr/>
          </p:nvSpPr>
          <p:spPr>
            <a:xfrm>
              <a:off x="3627178" y="1264158"/>
              <a:ext cx="556713" cy="320290"/>
            </a:xfrm>
            <a:prstGeom prst="rect">
              <a:avLst/>
            </a:prstGeom>
            <a:noFill/>
          </p:spPr>
          <p:txBody>
            <a:bodyPr wrap="square" lIns="121920" tIns="60960" rIns="121920" bIns="60960">
              <a:spAutoFit/>
            </a:bodyPr>
            <a:lstStyle/>
            <a:p>
              <a:pPr algn="ctr"/>
              <a:r>
                <a:rPr lang="en-US" sz="700" b="1">
                  <a:ln w="0"/>
                  <a:solidFill>
                    <a:srgbClr val="FFC000"/>
                  </a:solidFill>
                </a:rPr>
                <a:t>PnP HDR (J8V2)</a:t>
              </a:r>
            </a:p>
          </p:txBody>
        </p:sp>
      </p:grpSp>
      <p:grpSp>
        <p:nvGrpSpPr>
          <p:cNvPr id="255" name="Group 254">
            <a:extLst>
              <a:ext uri="{FF2B5EF4-FFF2-40B4-BE49-F238E27FC236}">
                <a16:creationId xmlns:a16="http://schemas.microsoft.com/office/drawing/2014/main" id="{CCB0C7D3-95C4-48C0-BF29-1F9995C55C6F}"/>
              </a:ext>
            </a:extLst>
          </p:cNvPr>
          <p:cNvGrpSpPr/>
          <p:nvPr/>
        </p:nvGrpSpPr>
        <p:grpSpPr>
          <a:xfrm>
            <a:off x="4725902" y="1056768"/>
            <a:ext cx="556713" cy="414344"/>
            <a:chOff x="3615750" y="1262525"/>
            <a:chExt cx="556713" cy="414344"/>
          </a:xfrm>
        </p:grpSpPr>
        <p:sp>
          <p:nvSpPr>
            <p:cNvPr id="256" name="Rounded Rectangle 217">
              <a:extLst>
                <a:ext uri="{FF2B5EF4-FFF2-40B4-BE49-F238E27FC236}">
                  <a16:creationId xmlns:a16="http://schemas.microsoft.com/office/drawing/2014/main" id="{8A712DE0-A16C-451F-931A-8DF27D453204}"/>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7" name="Rectangle 256">
              <a:extLst>
                <a:ext uri="{FF2B5EF4-FFF2-40B4-BE49-F238E27FC236}">
                  <a16:creationId xmlns:a16="http://schemas.microsoft.com/office/drawing/2014/main" id="{D8723B63-C06B-454E-A796-215CCC7A19FF}"/>
                </a:ext>
              </a:extLst>
            </p:cNvPr>
            <p:cNvSpPr/>
            <p:nvPr/>
          </p:nvSpPr>
          <p:spPr>
            <a:xfrm>
              <a:off x="3615750" y="126252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(J4M1)</a:t>
              </a:r>
            </a:p>
          </p:txBody>
        </p:sp>
      </p:grpSp>
      <p:grpSp>
        <p:nvGrpSpPr>
          <p:cNvPr id="258" name="Group 257">
            <a:extLst>
              <a:ext uri="{FF2B5EF4-FFF2-40B4-BE49-F238E27FC236}">
                <a16:creationId xmlns:a16="http://schemas.microsoft.com/office/drawing/2014/main" id="{3BAECB60-374C-4FD6-9016-9DBEB98D53E6}"/>
              </a:ext>
            </a:extLst>
          </p:cNvPr>
          <p:cNvGrpSpPr/>
          <p:nvPr/>
        </p:nvGrpSpPr>
        <p:grpSpPr>
          <a:xfrm rot="16200000">
            <a:off x="4115861" y="5911574"/>
            <a:ext cx="556713" cy="414344"/>
            <a:chOff x="3669039" y="1150851"/>
            <a:chExt cx="556713" cy="414344"/>
          </a:xfrm>
        </p:grpSpPr>
        <p:sp>
          <p:nvSpPr>
            <p:cNvPr id="261" name="Rounded Rectangle 217">
              <a:extLst>
                <a:ext uri="{FF2B5EF4-FFF2-40B4-BE49-F238E27FC236}">
                  <a16:creationId xmlns:a16="http://schemas.microsoft.com/office/drawing/2014/main" id="{3644CB90-6037-4159-99A7-220669AA7C62}"/>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5" name="Rectangle 264">
              <a:extLst>
                <a:ext uri="{FF2B5EF4-FFF2-40B4-BE49-F238E27FC236}">
                  <a16:creationId xmlns:a16="http://schemas.microsoft.com/office/drawing/2014/main" id="{E08F56EE-293A-4149-BEFC-04AA2B7AEEC6}"/>
                </a:ext>
              </a:extLst>
            </p:cNvPr>
            <p:cNvSpPr/>
            <p:nvPr/>
          </p:nvSpPr>
          <p:spPr>
            <a:xfrm>
              <a:off x="3669039" y="1150851"/>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(J3W2)</a:t>
              </a:r>
            </a:p>
          </p:txBody>
        </p:sp>
      </p:grpSp>
      <p:grpSp>
        <p:nvGrpSpPr>
          <p:cNvPr id="266" name="Group 265">
            <a:extLst>
              <a:ext uri="{FF2B5EF4-FFF2-40B4-BE49-F238E27FC236}">
                <a16:creationId xmlns:a16="http://schemas.microsoft.com/office/drawing/2014/main" id="{B3E07949-6620-469B-95CE-6711CE3A19F5}"/>
              </a:ext>
            </a:extLst>
          </p:cNvPr>
          <p:cNvGrpSpPr/>
          <p:nvPr/>
        </p:nvGrpSpPr>
        <p:grpSpPr>
          <a:xfrm>
            <a:off x="5567540" y="4931316"/>
            <a:ext cx="556713" cy="414344"/>
            <a:chOff x="3644414" y="1118553"/>
            <a:chExt cx="556713" cy="414344"/>
          </a:xfrm>
        </p:grpSpPr>
        <p:sp>
          <p:nvSpPr>
            <p:cNvPr id="267" name="Rounded Rectangle 217">
              <a:extLst>
                <a:ext uri="{FF2B5EF4-FFF2-40B4-BE49-F238E27FC236}">
                  <a16:creationId xmlns:a16="http://schemas.microsoft.com/office/drawing/2014/main" id="{D49C703B-DC7E-4A2F-9600-C874BCE1DE5C}"/>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8" name="Rectangle 267">
              <a:extLst>
                <a:ext uri="{FF2B5EF4-FFF2-40B4-BE49-F238E27FC236}">
                  <a16:creationId xmlns:a16="http://schemas.microsoft.com/office/drawing/2014/main" id="{20F74102-5BA0-4A11-8331-09612609F7E6}"/>
                </a:ext>
              </a:extLst>
            </p:cNvPr>
            <p:cNvSpPr/>
            <p:nvPr/>
          </p:nvSpPr>
          <p:spPr>
            <a:xfrm>
              <a:off x="3644414" y="1118553"/>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(J5V1)</a:t>
              </a:r>
            </a:p>
          </p:txBody>
        </p:sp>
      </p:grpSp>
      <p:grpSp>
        <p:nvGrpSpPr>
          <p:cNvPr id="273" name="Group 272">
            <a:extLst>
              <a:ext uri="{FF2B5EF4-FFF2-40B4-BE49-F238E27FC236}">
                <a16:creationId xmlns:a16="http://schemas.microsoft.com/office/drawing/2014/main" id="{1401A564-E799-419B-8273-6CC912AC3021}"/>
              </a:ext>
            </a:extLst>
          </p:cNvPr>
          <p:cNvGrpSpPr/>
          <p:nvPr/>
        </p:nvGrpSpPr>
        <p:grpSpPr>
          <a:xfrm rot="16200000">
            <a:off x="2164618" y="3850315"/>
            <a:ext cx="556713" cy="414344"/>
            <a:chOff x="3644312" y="1136361"/>
            <a:chExt cx="556713" cy="414344"/>
          </a:xfrm>
        </p:grpSpPr>
        <p:sp>
          <p:nvSpPr>
            <p:cNvPr id="274" name="Rounded Rectangle 217">
              <a:extLst>
                <a:ext uri="{FF2B5EF4-FFF2-40B4-BE49-F238E27FC236}">
                  <a16:creationId xmlns:a16="http://schemas.microsoft.com/office/drawing/2014/main" id="{96395A1E-54C2-4FCB-951B-617A3C0F2893}"/>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2" name="Rectangle 281">
              <a:extLst>
                <a:ext uri="{FF2B5EF4-FFF2-40B4-BE49-F238E27FC236}">
                  <a16:creationId xmlns:a16="http://schemas.microsoft.com/office/drawing/2014/main" id="{5436AF91-AA67-4780-B3DB-36D38BF6F2FC}"/>
                </a:ext>
              </a:extLst>
            </p:cNvPr>
            <p:cNvSpPr/>
            <p:nvPr/>
          </p:nvSpPr>
          <p:spPr>
            <a:xfrm>
              <a:off x="3644312" y="1136361"/>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(J1T2) </a:t>
              </a:r>
            </a:p>
          </p:txBody>
        </p:sp>
      </p:grpSp>
      <p:grpSp>
        <p:nvGrpSpPr>
          <p:cNvPr id="283" name="Group 282">
            <a:extLst>
              <a:ext uri="{FF2B5EF4-FFF2-40B4-BE49-F238E27FC236}">
                <a16:creationId xmlns:a16="http://schemas.microsoft.com/office/drawing/2014/main" id="{154A02FC-1250-48C1-A74B-2E78DDACC572}"/>
              </a:ext>
            </a:extLst>
          </p:cNvPr>
          <p:cNvGrpSpPr/>
          <p:nvPr/>
        </p:nvGrpSpPr>
        <p:grpSpPr>
          <a:xfrm>
            <a:off x="3200269" y="1969885"/>
            <a:ext cx="605355" cy="436581"/>
            <a:chOff x="3626002" y="1316695"/>
            <a:chExt cx="556713" cy="250662"/>
          </a:xfrm>
        </p:grpSpPr>
        <p:sp>
          <p:nvSpPr>
            <p:cNvPr id="288" name="Rounded Rectangle 217">
              <a:extLst>
                <a:ext uri="{FF2B5EF4-FFF2-40B4-BE49-F238E27FC236}">
                  <a16:creationId xmlns:a16="http://schemas.microsoft.com/office/drawing/2014/main" id="{312346A6-7441-4227-A1B1-6C39281CA86E}"/>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9" name="Rectangle 288">
              <a:extLst>
                <a:ext uri="{FF2B5EF4-FFF2-40B4-BE49-F238E27FC236}">
                  <a16:creationId xmlns:a16="http://schemas.microsoft.com/office/drawing/2014/main" id="{A9E3A232-7C49-4E1C-84FC-CC1150DB0E9D}"/>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C000"/>
                  </a:solidFill>
                </a:rPr>
                <a:t>PnP HDR (J2N1)</a:t>
              </a:r>
            </a:p>
          </p:txBody>
        </p:sp>
      </p:grpSp>
      <p:grpSp>
        <p:nvGrpSpPr>
          <p:cNvPr id="291" name="Group 290">
            <a:extLst>
              <a:ext uri="{FF2B5EF4-FFF2-40B4-BE49-F238E27FC236}">
                <a16:creationId xmlns:a16="http://schemas.microsoft.com/office/drawing/2014/main" id="{6C448830-BEA5-4FFD-A58B-EA954D94AF9A}"/>
              </a:ext>
            </a:extLst>
          </p:cNvPr>
          <p:cNvGrpSpPr/>
          <p:nvPr/>
        </p:nvGrpSpPr>
        <p:grpSpPr>
          <a:xfrm>
            <a:off x="7990580" y="766540"/>
            <a:ext cx="750767" cy="317395"/>
            <a:chOff x="3539550" y="1262525"/>
            <a:chExt cx="750767" cy="317395"/>
          </a:xfrm>
        </p:grpSpPr>
        <p:sp>
          <p:nvSpPr>
            <p:cNvPr id="292" name="Rounded Rectangle 217">
              <a:extLst>
                <a:ext uri="{FF2B5EF4-FFF2-40B4-BE49-F238E27FC236}">
                  <a16:creationId xmlns:a16="http://schemas.microsoft.com/office/drawing/2014/main" id="{4AEDBCC0-FA2C-4888-AF79-8595E2510E21}"/>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3" name="Rectangle 292">
              <a:extLst>
                <a:ext uri="{FF2B5EF4-FFF2-40B4-BE49-F238E27FC236}">
                  <a16:creationId xmlns:a16="http://schemas.microsoft.com/office/drawing/2014/main" id="{5EAABDD3-99E4-4836-B90C-5FD7F59EEDEB}"/>
                </a:ext>
              </a:extLst>
            </p:cNvPr>
            <p:cNvSpPr/>
            <p:nvPr/>
          </p:nvSpPr>
          <p:spPr>
            <a:xfrm>
              <a:off x="3539550" y="1262525"/>
              <a:ext cx="750767" cy="317395"/>
            </a:xfrm>
            <a:prstGeom prst="rect">
              <a:avLst/>
            </a:prstGeom>
            <a:noFill/>
          </p:spPr>
          <p:txBody>
            <a:bodyPr wrap="square" lIns="121920" tIns="60960" rIns="121920" bIns="60960">
              <a:spAutoFit/>
            </a:bodyPr>
            <a:lstStyle/>
            <a:p>
              <a:pPr algn="ctr"/>
              <a:r>
                <a:rPr lang="en-US" sz="700" b="1">
                  <a:ln w="0"/>
                  <a:solidFill>
                    <a:srgbClr val="FFC000"/>
                  </a:solidFill>
                </a:rPr>
                <a:t>PnP HDR (J8L1)</a:t>
              </a:r>
            </a:p>
          </p:txBody>
        </p:sp>
      </p:grpSp>
      <p:grpSp>
        <p:nvGrpSpPr>
          <p:cNvPr id="294" name="Group 293">
            <a:extLst>
              <a:ext uri="{FF2B5EF4-FFF2-40B4-BE49-F238E27FC236}">
                <a16:creationId xmlns:a16="http://schemas.microsoft.com/office/drawing/2014/main" id="{B21FEE32-76DF-4F91-8EFC-87898A4CB737}"/>
              </a:ext>
            </a:extLst>
          </p:cNvPr>
          <p:cNvGrpSpPr/>
          <p:nvPr/>
        </p:nvGrpSpPr>
        <p:grpSpPr>
          <a:xfrm>
            <a:off x="3894816" y="1049531"/>
            <a:ext cx="556713" cy="414344"/>
            <a:chOff x="3638628" y="1111575"/>
            <a:chExt cx="556713" cy="414344"/>
          </a:xfrm>
        </p:grpSpPr>
        <p:sp>
          <p:nvSpPr>
            <p:cNvPr id="297" name="Rounded Rectangle 217">
              <a:extLst>
                <a:ext uri="{FF2B5EF4-FFF2-40B4-BE49-F238E27FC236}">
                  <a16:creationId xmlns:a16="http://schemas.microsoft.com/office/drawing/2014/main" id="{EE29FDF3-60CE-4B28-A03C-808EFCB5501B}"/>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8" name="Rectangle 297">
              <a:extLst>
                <a:ext uri="{FF2B5EF4-FFF2-40B4-BE49-F238E27FC236}">
                  <a16:creationId xmlns:a16="http://schemas.microsoft.com/office/drawing/2014/main" id="{6A62A06C-B980-4E78-BCA8-DBACC79AFD9B}"/>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(J3M1)</a:t>
              </a:r>
            </a:p>
          </p:txBody>
        </p:sp>
      </p:grpSp>
      <p:grpSp>
        <p:nvGrpSpPr>
          <p:cNvPr id="299" name="Group 298">
            <a:extLst>
              <a:ext uri="{FF2B5EF4-FFF2-40B4-BE49-F238E27FC236}">
                <a16:creationId xmlns:a16="http://schemas.microsoft.com/office/drawing/2014/main" id="{356CA1A0-0D4C-40D5-B82A-FEE7B40AF47E}"/>
              </a:ext>
            </a:extLst>
          </p:cNvPr>
          <p:cNvGrpSpPr/>
          <p:nvPr/>
        </p:nvGrpSpPr>
        <p:grpSpPr>
          <a:xfrm>
            <a:off x="2304482" y="1714144"/>
            <a:ext cx="556713" cy="414344"/>
            <a:chOff x="3615837" y="1132207"/>
            <a:chExt cx="556713" cy="414344"/>
          </a:xfrm>
        </p:grpSpPr>
        <p:sp>
          <p:nvSpPr>
            <p:cNvPr id="300" name="Rounded Rectangle 217">
              <a:extLst>
                <a:ext uri="{FF2B5EF4-FFF2-40B4-BE49-F238E27FC236}">
                  <a16:creationId xmlns:a16="http://schemas.microsoft.com/office/drawing/2014/main" id="{58156417-1F88-4119-9287-BCB4D21A62C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1" name="Rectangle 300">
              <a:extLst>
                <a:ext uri="{FF2B5EF4-FFF2-40B4-BE49-F238E27FC236}">
                  <a16:creationId xmlns:a16="http://schemas.microsoft.com/office/drawing/2014/main" id="{D8A626EB-7D3E-4704-B5EF-89B1E5DFBEDF}"/>
                </a:ext>
              </a:extLst>
            </p:cNvPr>
            <p:cNvSpPr/>
            <p:nvPr/>
          </p:nvSpPr>
          <p:spPr>
            <a:xfrm>
              <a:off x="3615837" y="1132207"/>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(J1N1)</a:t>
              </a:r>
            </a:p>
          </p:txBody>
        </p:sp>
      </p:grpSp>
      <p:sp>
        <p:nvSpPr>
          <p:cNvPr id="98" name="Title 2">
            <a:extLst>
              <a:ext uri="{FF2B5EF4-FFF2-40B4-BE49-F238E27FC236}">
                <a16:creationId xmlns:a16="http://schemas.microsoft.com/office/drawing/2014/main" id="{5B149CF9-AEC3-4B99-8B75-04714594C371}"/>
              </a:ext>
            </a:extLst>
          </p:cNvPr>
          <p:cNvSpPr txBox="1">
            <a:spLocks/>
          </p:cNvSpPr>
          <p:nvPr/>
        </p:nvSpPr>
        <p:spPr>
          <a:xfrm>
            <a:off x="508000" y="-8375"/>
            <a:ext cx="11785600"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a:t>PTL-UH LP5x T3 RVP-Board Layout – </a:t>
            </a:r>
            <a:r>
              <a:rPr lang="en-US" sz="4000" b="1"/>
              <a:t>BOTTOM (Flipped)</a:t>
            </a:r>
            <a:endParaRPr lang="en-US"/>
          </a:p>
        </p:txBody>
      </p:sp>
      <p:grpSp>
        <p:nvGrpSpPr>
          <p:cNvPr id="6" name="Group 5">
            <a:extLst>
              <a:ext uri="{FF2B5EF4-FFF2-40B4-BE49-F238E27FC236}">
                <a16:creationId xmlns:a16="http://schemas.microsoft.com/office/drawing/2014/main" id="{1334DFBA-9BB7-54F5-544F-169D379B522F}"/>
              </a:ext>
            </a:extLst>
          </p:cNvPr>
          <p:cNvGrpSpPr/>
          <p:nvPr/>
        </p:nvGrpSpPr>
        <p:grpSpPr>
          <a:xfrm>
            <a:off x="3197905" y="2340730"/>
            <a:ext cx="605355" cy="436581"/>
            <a:chOff x="3626002" y="1316695"/>
            <a:chExt cx="556713" cy="250662"/>
          </a:xfrm>
        </p:grpSpPr>
        <p:sp>
          <p:nvSpPr>
            <p:cNvPr id="7" name="Rounded Rectangle 217">
              <a:extLst>
                <a:ext uri="{FF2B5EF4-FFF2-40B4-BE49-F238E27FC236}">
                  <a16:creationId xmlns:a16="http://schemas.microsoft.com/office/drawing/2014/main" id="{8FE83D02-6987-9985-DF8C-301168718191}"/>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ectangle 7">
              <a:extLst>
                <a:ext uri="{FF2B5EF4-FFF2-40B4-BE49-F238E27FC236}">
                  <a16:creationId xmlns:a16="http://schemas.microsoft.com/office/drawing/2014/main" id="{D679DE09-6854-B625-BE17-EC73A6132CA3}"/>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C000"/>
                  </a:solidFill>
                </a:rPr>
                <a:t>PnP HDR (J2P1)</a:t>
              </a:r>
            </a:p>
          </p:txBody>
        </p:sp>
      </p:grpSp>
      <p:grpSp>
        <p:nvGrpSpPr>
          <p:cNvPr id="10" name="Group 9">
            <a:extLst>
              <a:ext uri="{FF2B5EF4-FFF2-40B4-BE49-F238E27FC236}">
                <a16:creationId xmlns:a16="http://schemas.microsoft.com/office/drawing/2014/main" id="{86F2D392-ABE7-D2EE-AF65-B3FDFCD123FE}"/>
              </a:ext>
            </a:extLst>
          </p:cNvPr>
          <p:cNvGrpSpPr/>
          <p:nvPr/>
        </p:nvGrpSpPr>
        <p:grpSpPr>
          <a:xfrm>
            <a:off x="6009728" y="835842"/>
            <a:ext cx="556713" cy="414344"/>
            <a:chOff x="3638628" y="1111575"/>
            <a:chExt cx="556713" cy="414344"/>
          </a:xfrm>
        </p:grpSpPr>
        <p:sp>
          <p:nvSpPr>
            <p:cNvPr id="11" name="Rounded Rectangle 217">
              <a:extLst>
                <a:ext uri="{FF2B5EF4-FFF2-40B4-BE49-F238E27FC236}">
                  <a16:creationId xmlns:a16="http://schemas.microsoft.com/office/drawing/2014/main" id="{0B2F923B-0401-EB21-B263-DBEDA03BCA6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 name="Rectangle 11">
              <a:extLst>
                <a:ext uri="{FF2B5EF4-FFF2-40B4-BE49-F238E27FC236}">
                  <a16:creationId xmlns:a16="http://schemas.microsoft.com/office/drawing/2014/main" id="{0BBF7D09-DB00-47A5-969B-21BD04B697EA}"/>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(J5L1)</a:t>
              </a:r>
            </a:p>
          </p:txBody>
        </p:sp>
      </p:grpSp>
      <p:grpSp>
        <p:nvGrpSpPr>
          <p:cNvPr id="13" name="Group 12">
            <a:extLst>
              <a:ext uri="{FF2B5EF4-FFF2-40B4-BE49-F238E27FC236}">
                <a16:creationId xmlns:a16="http://schemas.microsoft.com/office/drawing/2014/main" id="{DD2621FC-AF7F-2676-5BB1-5B58AA823234}"/>
              </a:ext>
            </a:extLst>
          </p:cNvPr>
          <p:cNvGrpSpPr/>
          <p:nvPr/>
        </p:nvGrpSpPr>
        <p:grpSpPr>
          <a:xfrm>
            <a:off x="5998274" y="1414843"/>
            <a:ext cx="556713" cy="414344"/>
            <a:chOff x="3638628" y="1111575"/>
            <a:chExt cx="556713" cy="414344"/>
          </a:xfrm>
        </p:grpSpPr>
        <p:sp>
          <p:nvSpPr>
            <p:cNvPr id="14" name="Rounded Rectangle 217">
              <a:extLst>
                <a:ext uri="{FF2B5EF4-FFF2-40B4-BE49-F238E27FC236}">
                  <a16:creationId xmlns:a16="http://schemas.microsoft.com/office/drawing/2014/main" id="{2757D84E-4C42-8787-7059-5E2A733937C4}"/>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 name="Rectangle 14">
              <a:extLst>
                <a:ext uri="{FF2B5EF4-FFF2-40B4-BE49-F238E27FC236}">
                  <a16:creationId xmlns:a16="http://schemas.microsoft.com/office/drawing/2014/main" id="{52C3B370-89D6-C4E5-9CBD-F35AAB70E902}"/>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(J5M1)</a:t>
              </a:r>
            </a:p>
          </p:txBody>
        </p:sp>
      </p:grpSp>
      <p:grpSp>
        <p:nvGrpSpPr>
          <p:cNvPr id="16" name="Group 15">
            <a:extLst>
              <a:ext uri="{FF2B5EF4-FFF2-40B4-BE49-F238E27FC236}">
                <a16:creationId xmlns:a16="http://schemas.microsoft.com/office/drawing/2014/main" id="{6C9FD265-211A-CA36-B3CE-F5C7E10C5091}"/>
              </a:ext>
            </a:extLst>
          </p:cNvPr>
          <p:cNvGrpSpPr/>
          <p:nvPr/>
        </p:nvGrpSpPr>
        <p:grpSpPr>
          <a:xfrm>
            <a:off x="5539287" y="1409322"/>
            <a:ext cx="556713" cy="414344"/>
            <a:chOff x="3638628" y="1111575"/>
            <a:chExt cx="556713" cy="414344"/>
          </a:xfrm>
        </p:grpSpPr>
        <p:sp>
          <p:nvSpPr>
            <p:cNvPr id="17" name="Rounded Rectangle 217">
              <a:extLst>
                <a:ext uri="{FF2B5EF4-FFF2-40B4-BE49-F238E27FC236}">
                  <a16:creationId xmlns:a16="http://schemas.microsoft.com/office/drawing/2014/main" id="{8E2F0BD2-6BEE-9D5C-A141-66FF1BAC5C38}"/>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 name="Rectangle 17">
              <a:extLst>
                <a:ext uri="{FF2B5EF4-FFF2-40B4-BE49-F238E27FC236}">
                  <a16:creationId xmlns:a16="http://schemas.microsoft.com/office/drawing/2014/main" id="{7F91F28F-8C38-C39E-2E94-BDA027714ECA}"/>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(J5M2)</a:t>
              </a:r>
            </a:p>
          </p:txBody>
        </p:sp>
      </p:grpSp>
      <p:grpSp>
        <p:nvGrpSpPr>
          <p:cNvPr id="19" name="Group 18">
            <a:extLst>
              <a:ext uri="{FF2B5EF4-FFF2-40B4-BE49-F238E27FC236}">
                <a16:creationId xmlns:a16="http://schemas.microsoft.com/office/drawing/2014/main" id="{3F310118-CF51-E2A5-7064-C4EC95BE7271}"/>
              </a:ext>
            </a:extLst>
          </p:cNvPr>
          <p:cNvGrpSpPr/>
          <p:nvPr/>
        </p:nvGrpSpPr>
        <p:grpSpPr>
          <a:xfrm>
            <a:off x="7218583" y="945030"/>
            <a:ext cx="556713" cy="414344"/>
            <a:chOff x="3638628" y="1111575"/>
            <a:chExt cx="556713" cy="414344"/>
          </a:xfrm>
        </p:grpSpPr>
        <p:sp>
          <p:nvSpPr>
            <p:cNvPr id="20" name="Rounded Rectangle 217">
              <a:extLst>
                <a:ext uri="{FF2B5EF4-FFF2-40B4-BE49-F238E27FC236}">
                  <a16:creationId xmlns:a16="http://schemas.microsoft.com/office/drawing/2014/main" id="{48D47005-A429-9B1C-F80D-68A725246299}"/>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 name="Rectangle 20">
              <a:extLst>
                <a:ext uri="{FF2B5EF4-FFF2-40B4-BE49-F238E27FC236}">
                  <a16:creationId xmlns:a16="http://schemas.microsoft.com/office/drawing/2014/main" id="{1753107C-153F-2F2C-D268-BF97F54E04B7}"/>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(J7M1)</a:t>
              </a:r>
            </a:p>
          </p:txBody>
        </p:sp>
      </p:grpSp>
      <p:grpSp>
        <p:nvGrpSpPr>
          <p:cNvPr id="23" name="Group 22">
            <a:extLst>
              <a:ext uri="{FF2B5EF4-FFF2-40B4-BE49-F238E27FC236}">
                <a16:creationId xmlns:a16="http://schemas.microsoft.com/office/drawing/2014/main" id="{8D4B1038-ED05-A064-259A-386B1F32AD2C}"/>
              </a:ext>
            </a:extLst>
          </p:cNvPr>
          <p:cNvGrpSpPr/>
          <p:nvPr/>
        </p:nvGrpSpPr>
        <p:grpSpPr>
          <a:xfrm>
            <a:off x="6804105" y="900555"/>
            <a:ext cx="556713" cy="414344"/>
            <a:chOff x="3638628" y="1111575"/>
            <a:chExt cx="556713" cy="414344"/>
          </a:xfrm>
        </p:grpSpPr>
        <p:sp>
          <p:nvSpPr>
            <p:cNvPr id="24" name="Rounded Rectangle 217">
              <a:extLst>
                <a:ext uri="{FF2B5EF4-FFF2-40B4-BE49-F238E27FC236}">
                  <a16:creationId xmlns:a16="http://schemas.microsoft.com/office/drawing/2014/main" id="{E9170F9C-6CD5-286B-90DF-B89F10032282}"/>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 name="Rectangle 24">
              <a:extLst>
                <a:ext uri="{FF2B5EF4-FFF2-40B4-BE49-F238E27FC236}">
                  <a16:creationId xmlns:a16="http://schemas.microsoft.com/office/drawing/2014/main" id="{0A5D0440-F0B9-60FC-DC6F-52B5921B2667}"/>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(J6L2)</a:t>
              </a:r>
            </a:p>
          </p:txBody>
        </p:sp>
      </p:grpSp>
      <p:grpSp>
        <p:nvGrpSpPr>
          <p:cNvPr id="26" name="Group 25">
            <a:extLst>
              <a:ext uri="{FF2B5EF4-FFF2-40B4-BE49-F238E27FC236}">
                <a16:creationId xmlns:a16="http://schemas.microsoft.com/office/drawing/2014/main" id="{7A87B6B5-83EC-B9FD-6409-E3D4A06435C8}"/>
              </a:ext>
            </a:extLst>
          </p:cNvPr>
          <p:cNvGrpSpPr/>
          <p:nvPr/>
        </p:nvGrpSpPr>
        <p:grpSpPr>
          <a:xfrm>
            <a:off x="8165709" y="2214211"/>
            <a:ext cx="611599" cy="414344"/>
            <a:chOff x="3615750" y="1171260"/>
            <a:chExt cx="611599" cy="414344"/>
          </a:xfrm>
        </p:grpSpPr>
        <p:sp>
          <p:nvSpPr>
            <p:cNvPr id="27" name="Rounded Rectangle 217">
              <a:extLst>
                <a:ext uri="{FF2B5EF4-FFF2-40B4-BE49-F238E27FC236}">
                  <a16:creationId xmlns:a16="http://schemas.microsoft.com/office/drawing/2014/main" id="{1C7209C7-A09B-27A8-82BB-3DC22913EEE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 name="Rectangle 27">
              <a:extLst>
                <a:ext uri="{FF2B5EF4-FFF2-40B4-BE49-F238E27FC236}">
                  <a16:creationId xmlns:a16="http://schemas.microsoft.com/office/drawing/2014/main" id="{8218865C-2D74-158A-D48D-C1D3C6C6A839}"/>
                </a:ext>
              </a:extLst>
            </p:cNvPr>
            <p:cNvSpPr/>
            <p:nvPr/>
          </p:nvSpPr>
          <p:spPr>
            <a:xfrm>
              <a:off x="3615750" y="1171260"/>
              <a:ext cx="611599" cy="414344"/>
            </a:xfrm>
            <a:prstGeom prst="rect">
              <a:avLst/>
            </a:prstGeom>
            <a:noFill/>
          </p:spPr>
          <p:txBody>
            <a:bodyPr wrap="square" lIns="121920" tIns="60960" rIns="121920" bIns="60960">
              <a:spAutoFit/>
            </a:bodyPr>
            <a:lstStyle/>
            <a:p>
              <a:pPr algn="ctr"/>
              <a:r>
                <a:rPr lang="en-US" sz="700" b="1">
                  <a:ln w="0"/>
                  <a:solidFill>
                    <a:srgbClr val="FFC000"/>
                  </a:solidFill>
                </a:rPr>
                <a:t>PnP HDR (J8P1)</a:t>
              </a:r>
            </a:p>
          </p:txBody>
        </p:sp>
      </p:grpSp>
      <p:sp>
        <p:nvSpPr>
          <p:cNvPr id="29" name="Rectangle 28">
            <a:extLst>
              <a:ext uri="{FF2B5EF4-FFF2-40B4-BE49-F238E27FC236}">
                <a16:creationId xmlns:a16="http://schemas.microsoft.com/office/drawing/2014/main" id="{29376366-F4E8-8BBF-CA8F-4B1143C4F111}"/>
              </a:ext>
            </a:extLst>
          </p:cNvPr>
          <p:cNvSpPr/>
          <p:nvPr/>
        </p:nvSpPr>
        <p:spPr>
          <a:xfrm>
            <a:off x="9398363" y="1875823"/>
            <a:ext cx="1372305" cy="345159"/>
          </a:xfrm>
          <a:prstGeom prst="rect">
            <a:avLst/>
          </a:prstGeom>
          <a:noFill/>
        </p:spPr>
        <p:txBody>
          <a:bodyPr wrap="square" lIns="121920" tIns="60960" rIns="121920" bIns="60960">
            <a:spAutoFit/>
          </a:bodyPr>
          <a:lstStyle/>
          <a:p>
            <a:pPr algn="r"/>
            <a:r>
              <a:rPr lang="en-US" sz="800" b="1">
                <a:ln w="0"/>
                <a:solidFill>
                  <a:srgbClr val="C00000"/>
                </a:solidFill>
              </a:rPr>
              <a:t>PD validation header (J9N1)</a:t>
            </a:r>
          </a:p>
        </p:txBody>
      </p:sp>
      <p:grpSp>
        <p:nvGrpSpPr>
          <p:cNvPr id="30" name="Group 29">
            <a:extLst>
              <a:ext uri="{FF2B5EF4-FFF2-40B4-BE49-F238E27FC236}">
                <a16:creationId xmlns:a16="http://schemas.microsoft.com/office/drawing/2014/main" id="{0E38BD7F-257C-A66F-C8FC-C877145E4DB8}"/>
              </a:ext>
            </a:extLst>
          </p:cNvPr>
          <p:cNvGrpSpPr/>
          <p:nvPr/>
        </p:nvGrpSpPr>
        <p:grpSpPr>
          <a:xfrm>
            <a:off x="6184901" y="3705742"/>
            <a:ext cx="975008" cy="317395"/>
            <a:chOff x="3569871" y="1303946"/>
            <a:chExt cx="975008" cy="317395"/>
          </a:xfrm>
        </p:grpSpPr>
        <p:sp>
          <p:nvSpPr>
            <p:cNvPr id="31" name="Rounded Rectangle 217">
              <a:extLst>
                <a:ext uri="{FF2B5EF4-FFF2-40B4-BE49-F238E27FC236}">
                  <a16:creationId xmlns:a16="http://schemas.microsoft.com/office/drawing/2014/main" id="{88A439A5-8DE3-3302-EE20-6299DC28DD60}"/>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 name="Rectangle 31">
              <a:extLst>
                <a:ext uri="{FF2B5EF4-FFF2-40B4-BE49-F238E27FC236}">
                  <a16:creationId xmlns:a16="http://schemas.microsoft.com/office/drawing/2014/main" id="{06C71EA4-E616-3071-D5F2-D8533A00AD99}"/>
                </a:ext>
              </a:extLst>
            </p:cNvPr>
            <p:cNvSpPr/>
            <p:nvPr/>
          </p:nvSpPr>
          <p:spPr>
            <a:xfrm>
              <a:off x="3569871" y="1303946"/>
              <a:ext cx="975008" cy="317395"/>
            </a:xfrm>
            <a:prstGeom prst="rect">
              <a:avLst/>
            </a:prstGeom>
            <a:noFill/>
          </p:spPr>
          <p:txBody>
            <a:bodyPr wrap="square" lIns="121920" tIns="60960" rIns="121920" bIns="60960">
              <a:spAutoFit/>
            </a:bodyPr>
            <a:lstStyle/>
            <a:p>
              <a:pPr algn="ctr"/>
              <a:r>
                <a:rPr lang="en-US" sz="700" b="1">
                  <a:ln w="0"/>
                  <a:solidFill>
                    <a:srgbClr val="FFC000"/>
                  </a:solidFill>
                </a:rPr>
                <a:t>Little mount UFS AIC (J6T1)</a:t>
              </a:r>
            </a:p>
          </p:txBody>
        </p:sp>
      </p:grpSp>
      <p:grpSp>
        <p:nvGrpSpPr>
          <p:cNvPr id="33" name="Group 32">
            <a:extLst>
              <a:ext uri="{FF2B5EF4-FFF2-40B4-BE49-F238E27FC236}">
                <a16:creationId xmlns:a16="http://schemas.microsoft.com/office/drawing/2014/main" id="{E4452BBC-D744-2AAC-F9A8-27BE3AE6F1D4}"/>
              </a:ext>
            </a:extLst>
          </p:cNvPr>
          <p:cNvGrpSpPr/>
          <p:nvPr/>
        </p:nvGrpSpPr>
        <p:grpSpPr>
          <a:xfrm>
            <a:off x="5109021" y="4724144"/>
            <a:ext cx="556713" cy="414344"/>
            <a:chOff x="3619014" y="1118553"/>
            <a:chExt cx="556713" cy="414344"/>
          </a:xfrm>
        </p:grpSpPr>
        <p:sp>
          <p:nvSpPr>
            <p:cNvPr id="34" name="Rounded Rectangle 217">
              <a:extLst>
                <a:ext uri="{FF2B5EF4-FFF2-40B4-BE49-F238E27FC236}">
                  <a16:creationId xmlns:a16="http://schemas.microsoft.com/office/drawing/2014/main" id="{B8D27A92-2D58-98FD-5C39-C3273B764AE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 name="Rectangle 34">
              <a:extLst>
                <a:ext uri="{FF2B5EF4-FFF2-40B4-BE49-F238E27FC236}">
                  <a16:creationId xmlns:a16="http://schemas.microsoft.com/office/drawing/2014/main" id="{AF55DBA5-D256-B3DD-FC8A-9AEDDE8A6EB7}"/>
                </a:ext>
              </a:extLst>
            </p:cNvPr>
            <p:cNvSpPr/>
            <p:nvPr/>
          </p:nvSpPr>
          <p:spPr>
            <a:xfrm>
              <a:off x="3619014" y="1118553"/>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(J4U2)</a:t>
              </a:r>
            </a:p>
          </p:txBody>
        </p:sp>
      </p:grpSp>
      <p:grpSp>
        <p:nvGrpSpPr>
          <p:cNvPr id="36" name="Group 35">
            <a:extLst>
              <a:ext uri="{FF2B5EF4-FFF2-40B4-BE49-F238E27FC236}">
                <a16:creationId xmlns:a16="http://schemas.microsoft.com/office/drawing/2014/main" id="{6894994D-97F6-D1C5-F4A4-247506CA345B}"/>
              </a:ext>
            </a:extLst>
          </p:cNvPr>
          <p:cNvGrpSpPr/>
          <p:nvPr/>
        </p:nvGrpSpPr>
        <p:grpSpPr>
          <a:xfrm>
            <a:off x="4725902" y="4691602"/>
            <a:ext cx="556713" cy="414344"/>
            <a:chOff x="3619014" y="1118553"/>
            <a:chExt cx="556713" cy="414344"/>
          </a:xfrm>
        </p:grpSpPr>
        <p:sp>
          <p:nvSpPr>
            <p:cNvPr id="37" name="Rounded Rectangle 217">
              <a:extLst>
                <a:ext uri="{FF2B5EF4-FFF2-40B4-BE49-F238E27FC236}">
                  <a16:creationId xmlns:a16="http://schemas.microsoft.com/office/drawing/2014/main" id="{500D5C7E-C893-9C3D-6B1A-FA7290290C9A}"/>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8" name="Rectangle 37">
              <a:extLst>
                <a:ext uri="{FF2B5EF4-FFF2-40B4-BE49-F238E27FC236}">
                  <a16:creationId xmlns:a16="http://schemas.microsoft.com/office/drawing/2014/main" id="{E2518F37-F016-C2A0-8F5E-5EC400D4ECC8}"/>
                </a:ext>
              </a:extLst>
            </p:cNvPr>
            <p:cNvSpPr/>
            <p:nvPr/>
          </p:nvSpPr>
          <p:spPr>
            <a:xfrm>
              <a:off x="3619014" y="1118553"/>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(J4U1)</a:t>
              </a:r>
            </a:p>
          </p:txBody>
        </p:sp>
      </p:grpSp>
      <p:grpSp>
        <p:nvGrpSpPr>
          <p:cNvPr id="39" name="Group 38">
            <a:extLst>
              <a:ext uri="{FF2B5EF4-FFF2-40B4-BE49-F238E27FC236}">
                <a16:creationId xmlns:a16="http://schemas.microsoft.com/office/drawing/2014/main" id="{AFA7BF78-AA4A-445A-789D-1680CEC0DC0A}"/>
              </a:ext>
            </a:extLst>
          </p:cNvPr>
          <p:cNvGrpSpPr/>
          <p:nvPr/>
        </p:nvGrpSpPr>
        <p:grpSpPr>
          <a:xfrm>
            <a:off x="5175438" y="5158802"/>
            <a:ext cx="556713" cy="441061"/>
            <a:chOff x="3644414" y="1058889"/>
            <a:chExt cx="556713" cy="984977"/>
          </a:xfrm>
        </p:grpSpPr>
        <p:sp>
          <p:nvSpPr>
            <p:cNvPr id="40" name="Rounded Rectangle 217">
              <a:extLst>
                <a:ext uri="{FF2B5EF4-FFF2-40B4-BE49-F238E27FC236}">
                  <a16:creationId xmlns:a16="http://schemas.microsoft.com/office/drawing/2014/main" id="{3BEA51EC-BF24-A31B-9721-211A2B8A2C99}"/>
                </a:ext>
              </a:extLst>
            </p:cNvPr>
            <p:cNvSpPr/>
            <p:nvPr/>
          </p:nvSpPr>
          <p:spPr>
            <a:xfrm>
              <a:off x="3715374" y="1058889"/>
              <a:ext cx="380315" cy="4143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1" name="Rectangle 40">
              <a:extLst>
                <a:ext uri="{FF2B5EF4-FFF2-40B4-BE49-F238E27FC236}">
                  <a16:creationId xmlns:a16="http://schemas.microsoft.com/office/drawing/2014/main" id="{4A6F95F2-2973-99EF-2AFC-3DEFEF88AD6D}"/>
                </a:ext>
              </a:extLst>
            </p:cNvPr>
            <p:cNvSpPr/>
            <p:nvPr/>
          </p:nvSpPr>
          <p:spPr>
            <a:xfrm>
              <a:off x="3644414" y="1118553"/>
              <a:ext cx="556713" cy="925313"/>
            </a:xfrm>
            <a:prstGeom prst="rect">
              <a:avLst/>
            </a:prstGeom>
            <a:noFill/>
          </p:spPr>
          <p:txBody>
            <a:bodyPr wrap="square" lIns="121920" tIns="60960" rIns="121920" bIns="60960">
              <a:spAutoFit/>
            </a:bodyPr>
            <a:lstStyle/>
            <a:p>
              <a:pPr algn="ctr"/>
              <a:r>
                <a:rPr lang="en-US" sz="700" b="1">
                  <a:ln w="0"/>
                  <a:solidFill>
                    <a:srgbClr val="FFC000"/>
                  </a:solidFill>
                </a:rPr>
                <a:t>PnP HDR (J4V1)</a:t>
              </a:r>
            </a:p>
          </p:txBody>
        </p:sp>
      </p:grpSp>
      <p:grpSp>
        <p:nvGrpSpPr>
          <p:cNvPr id="42" name="Group 41">
            <a:extLst>
              <a:ext uri="{FF2B5EF4-FFF2-40B4-BE49-F238E27FC236}">
                <a16:creationId xmlns:a16="http://schemas.microsoft.com/office/drawing/2014/main" id="{7C9E9C4E-1040-D4CD-23CD-BD33D282A03E}"/>
              </a:ext>
            </a:extLst>
          </p:cNvPr>
          <p:cNvGrpSpPr/>
          <p:nvPr/>
        </p:nvGrpSpPr>
        <p:grpSpPr>
          <a:xfrm rot="16200000">
            <a:off x="2541530" y="4674664"/>
            <a:ext cx="556713" cy="414344"/>
            <a:chOff x="3644312" y="1136361"/>
            <a:chExt cx="556713" cy="414344"/>
          </a:xfrm>
        </p:grpSpPr>
        <p:sp>
          <p:nvSpPr>
            <p:cNvPr id="43" name="Rounded Rectangle 217">
              <a:extLst>
                <a:ext uri="{FF2B5EF4-FFF2-40B4-BE49-F238E27FC236}">
                  <a16:creationId xmlns:a16="http://schemas.microsoft.com/office/drawing/2014/main" id="{55416699-D3AB-3779-D98C-7D0A91082D9A}"/>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4" name="Rectangle 43">
              <a:extLst>
                <a:ext uri="{FF2B5EF4-FFF2-40B4-BE49-F238E27FC236}">
                  <a16:creationId xmlns:a16="http://schemas.microsoft.com/office/drawing/2014/main" id="{A6539EDA-9B89-1CDA-2CC7-8F885E2F8A6D}"/>
                </a:ext>
              </a:extLst>
            </p:cNvPr>
            <p:cNvSpPr/>
            <p:nvPr/>
          </p:nvSpPr>
          <p:spPr>
            <a:xfrm>
              <a:off x="3644312" y="1136361"/>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(J1U1) </a:t>
              </a:r>
            </a:p>
          </p:txBody>
        </p:sp>
      </p:grpSp>
      <p:grpSp>
        <p:nvGrpSpPr>
          <p:cNvPr id="45" name="Group 44">
            <a:extLst>
              <a:ext uri="{FF2B5EF4-FFF2-40B4-BE49-F238E27FC236}">
                <a16:creationId xmlns:a16="http://schemas.microsoft.com/office/drawing/2014/main" id="{F8210180-CB24-EB4F-A21B-671927B71590}"/>
              </a:ext>
            </a:extLst>
          </p:cNvPr>
          <p:cNvGrpSpPr/>
          <p:nvPr/>
        </p:nvGrpSpPr>
        <p:grpSpPr>
          <a:xfrm rot="16200000">
            <a:off x="2496592" y="2549616"/>
            <a:ext cx="556713" cy="414344"/>
            <a:chOff x="3637288" y="1150852"/>
            <a:chExt cx="556713" cy="414344"/>
          </a:xfrm>
        </p:grpSpPr>
        <p:sp>
          <p:nvSpPr>
            <p:cNvPr id="46" name="Rounded Rectangle 217">
              <a:extLst>
                <a:ext uri="{FF2B5EF4-FFF2-40B4-BE49-F238E27FC236}">
                  <a16:creationId xmlns:a16="http://schemas.microsoft.com/office/drawing/2014/main" id="{C5552ADA-C93C-0076-D2BE-BA7959B8FB40}"/>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 name="Rectangle 46">
              <a:extLst>
                <a:ext uri="{FF2B5EF4-FFF2-40B4-BE49-F238E27FC236}">
                  <a16:creationId xmlns:a16="http://schemas.microsoft.com/office/drawing/2014/main" id="{0C4BA9B3-B223-CE14-5DA5-178FC443CC5D}"/>
                </a:ext>
              </a:extLst>
            </p:cNvPr>
            <p:cNvSpPr/>
            <p:nvPr/>
          </p:nvSpPr>
          <p:spPr>
            <a:xfrm>
              <a:off x="3637288" y="1150852"/>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(J1P1)</a:t>
              </a:r>
            </a:p>
          </p:txBody>
        </p:sp>
      </p:grpSp>
    </p:spTree>
    <p:extLst>
      <p:ext uri="{BB962C8B-B14F-4D97-AF65-F5344CB8AC3E}">
        <p14:creationId xmlns:p14="http://schemas.microsoft.com/office/powerpoint/2010/main" val="2704437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7E8837-16F9-4BA6-AB58-8BD468BAE60E}"/>
              </a:ext>
            </a:extLst>
          </p:cNvPr>
          <p:cNvPicPr>
            <a:picLocks noChangeAspect="1"/>
          </p:cNvPicPr>
          <p:nvPr/>
        </p:nvPicPr>
        <p:blipFill>
          <a:blip r:embed="rId2"/>
          <a:stretch>
            <a:fillRect/>
          </a:stretch>
        </p:blipFill>
        <p:spPr>
          <a:xfrm>
            <a:off x="1265714" y="757199"/>
            <a:ext cx="6419850" cy="5419725"/>
          </a:xfrm>
          <a:prstGeom prst="rect">
            <a:avLst/>
          </a:prstGeom>
        </p:spPr>
      </p:pic>
      <p:sp>
        <p:nvSpPr>
          <p:cNvPr id="2" name="Title 1">
            <a:extLst>
              <a:ext uri="{FF2B5EF4-FFF2-40B4-BE49-F238E27FC236}">
                <a16:creationId xmlns:a16="http://schemas.microsoft.com/office/drawing/2014/main" id="{FF373B26-E258-4F1D-9946-E10BDFC8C090}"/>
              </a:ext>
            </a:extLst>
          </p:cNvPr>
          <p:cNvSpPr>
            <a:spLocks noGrp="1"/>
          </p:cNvSpPr>
          <p:nvPr>
            <p:ph type="title"/>
          </p:nvPr>
        </p:nvSpPr>
        <p:spPr>
          <a:xfrm>
            <a:off x="846137" y="192987"/>
            <a:ext cx="11010816" cy="952499"/>
          </a:xfrm>
        </p:spPr>
        <p:txBody>
          <a:bodyPr/>
          <a:lstStyle/>
          <a:p>
            <a:r>
              <a:rPr lang="en-US" b="1">
                <a:solidFill>
                  <a:schemeClr val="accent1"/>
                </a:solidFill>
              </a:rPr>
              <a:t>Fab-1 DAC </a:t>
            </a:r>
          </a:p>
        </p:txBody>
      </p:sp>
      <p:cxnSp>
        <p:nvCxnSpPr>
          <p:cNvPr id="6" name="Straight Arrow Connector 5">
            <a:extLst>
              <a:ext uri="{FF2B5EF4-FFF2-40B4-BE49-F238E27FC236}">
                <a16:creationId xmlns:a16="http://schemas.microsoft.com/office/drawing/2014/main" id="{221DEEC8-6A4A-43A7-B8DC-74AB15EBE0E0}"/>
              </a:ext>
            </a:extLst>
          </p:cNvPr>
          <p:cNvCxnSpPr>
            <a:cxnSpLocks/>
          </p:cNvCxnSpPr>
          <p:nvPr/>
        </p:nvCxnSpPr>
        <p:spPr>
          <a:xfrm>
            <a:off x="5092700" y="4648200"/>
            <a:ext cx="437515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711593A-5985-4466-81A5-EFC1225B9EC4}"/>
              </a:ext>
            </a:extLst>
          </p:cNvPr>
          <p:cNvSpPr txBox="1"/>
          <p:nvPr/>
        </p:nvSpPr>
        <p:spPr>
          <a:xfrm>
            <a:off x="9479177" y="4484894"/>
            <a:ext cx="1866686"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LCD DISPLAY</a:t>
            </a:r>
          </a:p>
        </p:txBody>
      </p:sp>
      <p:cxnSp>
        <p:nvCxnSpPr>
          <p:cNvPr id="9" name="Straight Arrow Connector 8">
            <a:extLst>
              <a:ext uri="{FF2B5EF4-FFF2-40B4-BE49-F238E27FC236}">
                <a16:creationId xmlns:a16="http://schemas.microsoft.com/office/drawing/2014/main" id="{9C4CD7DF-46C9-492B-B5F5-BFDDD4862EBF}"/>
              </a:ext>
            </a:extLst>
          </p:cNvPr>
          <p:cNvCxnSpPr>
            <a:cxnSpLocks/>
          </p:cNvCxnSpPr>
          <p:nvPr/>
        </p:nvCxnSpPr>
        <p:spPr>
          <a:xfrm>
            <a:off x="6391275" y="5629275"/>
            <a:ext cx="348615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0821062A-5312-46C8-94D5-DA216EEAA6D8}"/>
              </a:ext>
            </a:extLst>
          </p:cNvPr>
          <p:cNvSpPr txBox="1"/>
          <p:nvPr/>
        </p:nvSpPr>
        <p:spPr>
          <a:xfrm>
            <a:off x="9877425" y="5462113"/>
            <a:ext cx="1382449"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POWER -IN</a:t>
            </a:r>
          </a:p>
        </p:txBody>
      </p:sp>
      <p:cxnSp>
        <p:nvCxnSpPr>
          <p:cNvPr id="14" name="Straight Arrow Connector 13">
            <a:extLst>
              <a:ext uri="{FF2B5EF4-FFF2-40B4-BE49-F238E27FC236}">
                <a16:creationId xmlns:a16="http://schemas.microsoft.com/office/drawing/2014/main" id="{B6DD9F99-B95F-4E52-AE34-40CDCE9B5973}"/>
              </a:ext>
            </a:extLst>
          </p:cNvPr>
          <p:cNvCxnSpPr>
            <a:cxnSpLocks/>
            <a:endCxn id="31" idx="1"/>
          </p:cNvCxnSpPr>
          <p:nvPr/>
        </p:nvCxnSpPr>
        <p:spPr>
          <a:xfrm>
            <a:off x="5305425" y="2026286"/>
            <a:ext cx="4246149" cy="20132"/>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6F30059D-2B1F-4A08-9ED8-54D3BD8CDE4A}"/>
              </a:ext>
            </a:extLst>
          </p:cNvPr>
          <p:cNvSpPr txBox="1"/>
          <p:nvPr/>
        </p:nvSpPr>
        <p:spPr>
          <a:xfrm>
            <a:off x="9544050" y="2287185"/>
            <a:ext cx="1866687" cy="246220"/>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 INDICATION LED’s</a:t>
            </a:r>
          </a:p>
        </p:txBody>
      </p:sp>
      <p:sp>
        <p:nvSpPr>
          <p:cNvPr id="11" name="TextBox 10">
            <a:extLst>
              <a:ext uri="{FF2B5EF4-FFF2-40B4-BE49-F238E27FC236}">
                <a16:creationId xmlns:a16="http://schemas.microsoft.com/office/drawing/2014/main" id="{A31DFF7A-69D0-4CD5-BCB2-458F6A4A90A2}"/>
              </a:ext>
            </a:extLst>
          </p:cNvPr>
          <p:cNvSpPr txBox="1"/>
          <p:nvPr/>
        </p:nvSpPr>
        <p:spPr>
          <a:xfrm>
            <a:off x="9467850" y="3109605"/>
            <a:ext cx="1591949"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sym typeface="Helvetica Neue"/>
              </a:rPr>
              <a:t>RVP Connector</a:t>
            </a:r>
            <a:endPar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cxnSp>
        <p:nvCxnSpPr>
          <p:cNvPr id="16" name="Straight Arrow Connector 15">
            <a:extLst>
              <a:ext uri="{FF2B5EF4-FFF2-40B4-BE49-F238E27FC236}">
                <a16:creationId xmlns:a16="http://schemas.microsoft.com/office/drawing/2014/main" id="{0EA28B9C-ADDE-4885-8988-AFBD5CB0DD7D}"/>
              </a:ext>
            </a:extLst>
          </p:cNvPr>
          <p:cNvCxnSpPr>
            <a:cxnSpLocks/>
          </p:cNvCxnSpPr>
          <p:nvPr/>
        </p:nvCxnSpPr>
        <p:spPr>
          <a:xfrm>
            <a:off x="6562725" y="3291095"/>
            <a:ext cx="2905125" cy="1"/>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01FD818E-5014-4E2F-85A0-8FA827B22227}"/>
              </a:ext>
            </a:extLst>
          </p:cNvPr>
          <p:cNvSpPr txBox="1"/>
          <p:nvPr/>
        </p:nvSpPr>
        <p:spPr>
          <a:xfrm>
            <a:off x="218645" y="3699521"/>
            <a:ext cx="394606"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LAN</a:t>
            </a:r>
          </a:p>
        </p:txBody>
      </p:sp>
      <p:cxnSp>
        <p:nvCxnSpPr>
          <p:cNvPr id="21" name="Straight Arrow Connector 20">
            <a:extLst>
              <a:ext uri="{FF2B5EF4-FFF2-40B4-BE49-F238E27FC236}">
                <a16:creationId xmlns:a16="http://schemas.microsoft.com/office/drawing/2014/main" id="{DBC80DE1-7DCF-4459-9A6F-2396DFA3CED6}"/>
              </a:ext>
            </a:extLst>
          </p:cNvPr>
          <p:cNvCxnSpPr>
            <a:cxnSpLocks/>
          </p:cNvCxnSpPr>
          <p:nvPr/>
        </p:nvCxnSpPr>
        <p:spPr>
          <a:xfrm flipH="1">
            <a:off x="613251" y="3845150"/>
            <a:ext cx="1146629"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A82D94E4-52E2-4604-89F1-B6FAE2607FC4}"/>
              </a:ext>
            </a:extLst>
          </p:cNvPr>
          <p:cNvSpPr txBox="1"/>
          <p:nvPr/>
        </p:nvSpPr>
        <p:spPr>
          <a:xfrm>
            <a:off x="204841" y="2666038"/>
            <a:ext cx="778064"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MAX 10</a:t>
            </a:r>
          </a:p>
        </p:txBody>
      </p:sp>
      <p:cxnSp>
        <p:nvCxnSpPr>
          <p:cNvPr id="25" name="Straight Arrow Connector 24">
            <a:extLst>
              <a:ext uri="{FF2B5EF4-FFF2-40B4-BE49-F238E27FC236}">
                <a16:creationId xmlns:a16="http://schemas.microsoft.com/office/drawing/2014/main" id="{7CFA71F4-F318-4D6E-B9C4-D93FEBFC4C0F}"/>
              </a:ext>
            </a:extLst>
          </p:cNvPr>
          <p:cNvCxnSpPr>
            <a:cxnSpLocks/>
            <a:endCxn id="24" idx="3"/>
          </p:cNvCxnSpPr>
          <p:nvPr/>
        </p:nvCxnSpPr>
        <p:spPr>
          <a:xfrm flipH="1">
            <a:off x="982905" y="2789149"/>
            <a:ext cx="178248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3E155089-4CFA-4145-A062-68A6B8BA6E7D}"/>
              </a:ext>
            </a:extLst>
          </p:cNvPr>
          <p:cNvSpPr txBox="1"/>
          <p:nvPr/>
        </p:nvSpPr>
        <p:spPr>
          <a:xfrm>
            <a:off x="144729" y="1472307"/>
            <a:ext cx="658333"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solidFill>
                  <a:srgbClr val="004A86"/>
                </a:solidFill>
                <a:effectLst/>
                <a:uLnTx/>
                <a:uFillTx/>
                <a:latin typeface="Intel Clear"/>
                <a:ea typeface="+mn-ea"/>
                <a:cs typeface="+mn-cs"/>
                <a:sym typeface="Helvetica Neue"/>
              </a:rPr>
              <a:t>uUSB</a:t>
            </a:r>
            <a:endPar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cxnSp>
        <p:nvCxnSpPr>
          <p:cNvPr id="29" name="Straight Arrow Connector 28">
            <a:extLst>
              <a:ext uri="{FF2B5EF4-FFF2-40B4-BE49-F238E27FC236}">
                <a16:creationId xmlns:a16="http://schemas.microsoft.com/office/drawing/2014/main" id="{07718F9A-EA02-4961-8061-5F24F2249BAF}"/>
              </a:ext>
            </a:extLst>
          </p:cNvPr>
          <p:cNvCxnSpPr>
            <a:cxnSpLocks/>
            <a:endCxn id="28" idx="3"/>
          </p:cNvCxnSpPr>
          <p:nvPr/>
        </p:nvCxnSpPr>
        <p:spPr>
          <a:xfrm flipH="1">
            <a:off x="803062" y="1595418"/>
            <a:ext cx="176885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CF47E29D-8D6E-4A40-AAB4-D64E2B397500}"/>
              </a:ext>
            </a:extLst>
          </p:cNvPr>
          <p:cNvSpPr txBox="1"/>
          <p:nvPr/>
        </p:nvSpPr>
        <p:spPr>
          <a:xfrm>
            <a:off x="9551574" y="1923307"/>
            <a:ext cx="1308689"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Push Button</a:t>
            </a:r>
          </a:p>
        </p:txBody>
      </p:sp>
      <p:cxnSp>
        <p:nvCxnSpPr>
          <p:cNvPr id="23" name="Straight Arrow Connector 22">
            <a:extLst>
              <a:ext uri="{FF2B5EF4-FFF2-40B4-BE49-F238E27FC236}">
                <a16:creationId xmlns:a16="http://schemas.microsoft.com/office/drawing/2014/main" id="{FDFF9C9C-ED6E-4594-8380-7CD16348C2B2}"/>
              </a:ext>
            </a:extLst>
          </p:cNvPr>
          <p:cNvCxnSpPr>
            <a:cxnSpLocks/>
            <a:endCxn id="15" idx="1"/>
          </p:cNvCxnSpPr>
          <p:nvPr/>
        </p:nvCxnSpPr>
        <p:spPr>
          <a:xfrm>
            <a:off x="3883990" y="2389001"/>
            <a:ext cx="5660060" cy="21294"/>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2" name="Picture 21">
            <a:extLst>
              <a:ext uri="{FF2B5EF4-FFF2-40B4-BE49-F238E27FC236}">
                <a16:creationId xmlns:a16="http://schemas.microsoft.com/office/drawing/2014/main" id="{28A63B5A-63B9-4FAA-93AA-888F1E0D20FC}"/>
              </a:ext>
            </a:extLst>
          </p:cNvPr>
          <p:cNvPicPr>
            <a:picLocks noChangeAspect="1"/>
          </p:cNvPicPr>
          <p:nvPr/>
        </p:nvPicPr>
        <p:blipFill>
          <a:blip r:embed="rId3"/>
          <a:stretch>
            <a:fillRect/>
          </a:stretch>
        </p:blipFill>
        <p:spPr>
          <a:xfrm>
            <a:off x="1753292" y="6411500"/>
            <a:ext cx="983278" cy="419493"/>
          </a:xfrm>
          <a:prstGeom prst="rect">
            <a:avLst/>
          </a:prstGeom>
        </p:spPr>
      </p:pic>
    </p:spTree>
    <p:extLst>
      <p:ext uri="{BB962C8B-B14F-4D97-AF65-F5344CB8AC3E}">
        <p14:creationId xmlns:p14="http://schemas.microsoft.com/office/powerpoint/2010/main" val="2208657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973BE21-CEEB-4714-B373-CC975FC4E6B9}"/>
              </a:ext>
            </a:extLst>
          </p:cNvPr>
          <p:cNvSpPr>
            <a:spLocks noGrp="1"/>
          </p:cNvSpPr>
          <p:nvPr>
            <p:ph sz="quarter" idx="28"/>
          </p:nvPr>
        </p:nvSpPr>
        <p:spPr>
          <a:xfrm>
            <a:off x="934065" y="1664784"/>
            <a:ext cx="4581832" cy="4276051"/>
          </a:xfrm>
          <a:ln w="28575">
            <a:solidFill>
              <a:schemeClr val="accent1"/>
            </a:solidFill>
          </a:ln>
        </p:spPr>
        <p:txBody>
          <a:bodyPr>
            <a:normAutofit/>
          </a:bodyPr>
          <a:lstStyle/>
          <a:p>
            <a:pPr marL="0" indent="0">
              <a:buNone/>
            </a:pPr>
            <a:endParaRPr lang="en-US">
              <a:latin typeface="Intel Clear" panose="020B0604020203020204" pitchFamily="34" charset="0"/>
              <a:ea typeface="Intel Clear" panose="020B0604020203020204" pitchFamily="34" charset="0"/>
              <a:cs typeface="Intel Clear" panose="020B0604020203020204" pitchFamily="34" charset="0"/>
            </a:endParaRPr>
          </a:p>
          <a:p>
            <a:pPr marL="0" indent="0">
              <a:buNone/>
            </a:pPr>
            <a:endParaRPr lang="en-US"/>
          </a:p>
          <a:p>
            <a:pPr marL="0" indent="0">
              <a:buNone/>
            </a:pPr>
            <a:endParaRPr lang="en-US"/>
          </a:p>
        </p:txBody>
      </p:sp>
      <p:sp>
        <p:nvSpPr>
          <p:cNvPr id="6" name="Content Placeholder 2">
            <a:extLst>
              <a:ext uri="{FF2B5EF4-FFF2-40B4-BE49-F238E27FC236}">
                <a16:creationId xmlns:a16="http://schemas.microsoft.com/office/drawing/2014/main" id="{1E5DAC01-7F44-4AA8-B69C-1A3A9105F411}"/>
              </a:ext>
            </a:extLst>
          </p:cNvPr>
          <p:cNvSpPr txBox="1">
            <a:spLocks/>
          </p:cNvSpPr>
          <p:nvPr/>
        </p:nvSpPr>
        <p:spPr>
          <a:xfrm>
            <a:off x="5515897" y="1664784"/>
            <a:ext cx="4493342" cy="4276051"/>
          </a:xfrm>
          <a:prstGeom prst="rect">
            <a:avLst/>
          </a:prstGeom>
          <a:ln w="28575">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endParaRPr kumimoji="0" lang="en-US" sz="2800" b="0" i="0" u="none" strike="noStrike" kern="0" cap="none" spc="0" normalizeH="0" baseline="0" noProof="0">
              <a:ln>
                <a:noFill/>
              </a:ln>
              <a:solidFill>
                <a:srgbClr val="525252"/>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a:endParaRPr>
          </a:p>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endParaRPr kumimoji="0" lang="en-US" sz="2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endParaRPr kumimoji="0" lang="en-US" sz="2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sp>
        <p:nvSpPr>
          <p:cNvPr id="7" name="Rectangle 6">
            <a:extLst>
              <a:ext uri="{FF2B5EF4-FFF2-40B4-BE49-F238E27FC236}">
                <a16:creationId xmlns:a16="http://schemas.microsoft.com/office/drawing/2014/main" id="{D592A26A-AE6F-4331-ADC9-1F959D44B305}"/>
              </a:ext>
            </a:extLst>
          </p:cNvPr>
          <p:cNvSpPr/>
          <p:nvPr/>
        </p:nvSpPr>
        <p:spPr>
          <a:xfrm>
            <a:off x="934065" y="1069749"/>
            <a:ext cx="9075174" cy="595035"/>
          </a:xfrm>
          <a:prstGeom prst="rect">
            <a:avLst/>
          </a:prstGeom>
          <a:solidFill>
            <a:schemeClr val="accent1"/>
          </a:solidFill>
          <a:ln w="38100" cap="flat">
            <a:solidFill>
              <a:schemeClr val="bg1">
                <a:lumMod val="6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rPr>
              <a:t>USAGE MODEL</a:t>
            </a:r>
          </a:p>
        </p:txBody>
      </p:sp>
      <p:sp>
        <p:nvSpPr>
          <p:cNvPr id="8" name="Rectangle 7">
            <a:extLst>
              <a:ext uri="{FF2B5EF4-FFF2-40B4-BE49-F238E27FC236}">
                <a16:creationId xmlns:a16="http://schemas.microsoft.com/office/drawing/2014/main" id="{AB01ED72-DC5E-482F-901A-732E88D70575}"/>
              </a:ext>
            </a:extLst>
          </p:cNvPr>
          <p:cNvSpPr/>
          <p:nvPr/>
        </p:nvSpPr>
        <p:spPr>
          <a:xfrm>
            <a:off x="934065" y="1664784"/>
            <a:ext cx="4581832" cy="533479"/>
          </a:xfrm>
          <a:prstGeom prst="rect">
            <a:avLst/>
          </a:prstGeom>
          <a:solidFill>
            <a:schemeClr val="bg1">
              <a:lumMod val="65000"/>
            </a:schemeClr>
          </a:solid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Helvetica Neue Medium"/>
                <a:sym typeface="Helvetica Neue Medium"/>
              </a:rPr>
              <a:t>Enhancer for CSF</a:t>
            </a:r>
          </a:p>
        </p:txBody>
      </p:sp>
      <p:sp>
        <p:nvSpPr>
          <p:cNvPr id="9" name="Rectangle 8">
            <a:extLst>
              <a:ext uri="{FF2B5EF4-FFF2-40B4-BE49-F238E27FC236}">
                <a16:creationId xmlns:a16="http://schemas.microsoft.com/office/drawing/2014/main" id="{49B0D02C-40BE-4C13-9C69-3ADE8FC0B1B3}"/>
              </a:ext>
            </a:extLst>
          </p:cNvPr>
          <p:cNvSpPr/>
          <p:nvPr/>
        </p:nvSpPr>
        <p:spPr>
          <a:xfrm>
            <a:off x="5515897" y="1664783"/>
            <a:ext cx="4493342" cy="533479"/>
          </a:xfrm>
          <a:prstGeom prst="rect">
            <a:avLst/>
          </a:prstGeom>
          <a:solidFill>
            <a:schemeClr val="bg1">
              <a:lumMod val="65000"/>
            </a:schemeClr>
          </a:solid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rPr>
              <a:t>Enhancer for NEST</a:t>
            </a:r>
          </a:p>
        </p:txBody>
      </p:sp>
      <p:sp>
        <p:nvSpPr>
          <p:cNvPr id="2" name="TextBox 1">
            <a:extLst>
              <a:ext uri="{FF2B5EF4-FFF2-40B4-BE49-F238E27FC236}">
                <a16:creationId xmlns:a16="http://schemas.microsoft.com/office/drawing/2014/main" id="{F43CBD94-A6DE-4ABA-BD8E-4167860A3262}"/>
              </a:ext>
            </a:extLst>
          </p:cNvPr>
          <p:cNvSpPr txBox="1"/>
          <p:nvPr/>
        </p:nvSpPr>
        <p:spPr>
          <a:xfrm>
            <a:off x="1113385" y="2231379"/>
            <a:ext cx="4493342"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Facilitate complete remote debug.</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Decreases customer issue resolution time</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endParaRPr kumimoji="0" lang="en-IN" sz="16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10" name="TextBox 9">
            <a:extLst>
              <a:ext uri="{FF2B5EF4-FFF2-40B4-BE49-F238E27FC236}">
                <a16:creationId xmlns:a16="http://schemas.microsoft.com/office/drawing/2014/main" id="{5F763B13-7A4F-48C2-89AE-CC59DAEE6012}"/>
              </a:ext>
            </a:extLst>
          </p:cNvPr>
          <p:cNvSpPr txBox="1"/>
          <p:nvPr/>
        </p:nvSpPr>
        <p:spPr>
          <a:xfrm>
            <a:off x="5604386" y="2326608"/>
            <a:ext cx="4180447" cy="1231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Makes RVP nest as a complete package to user: </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Allows user to use Nest as well as debug or root cause any issue in Nest promptly </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endParaRPr kumimoji="0" lang="en-IN" sz="16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cxnSp>
        <p:nvCxnSpPr>
          <p:cNvPr id="13" name="Straight Connector 12">
            <a:extLst>
              <a:ext uri="{FF2B5EF4-FFF2-40B4-BE49-F238E27FC236}">
                <a16:creationId xmlns:a16="http://schemas.microsoft.com/office/drawing/2014/main" id="{51C3AE36-1E06-4149-9CCA-D811DCE74783}"/>
              </a:ext>
            </a:extLst>
          </p:cNvPr>
          <p:cNvCxnSpPr>
            <a:cxnSpLocks/>
          </p:cNvCxnSpPr>
          <p:nvPr/>
        </p:nvCxnSpPr>
        <p:spPr>
          <a:xfrm>
            <a:off x="3592432" y="4128929"/>
            <a:ext cx="0" cy="769061"/>
          </a:xfrm>
          <a:prstGeom prst="line">
            <a:avLst/>
          </a:prstGeom>
          <a:noFill/>
          <a:ln w="25400" cap="flat">
            <a:solidFill>
              <a:srgbClr val="000000"/>
            </a:solidFill>
            <a:prstDash val="sysDash"/>
            <a:miter lim="400000"/>
          </a:ln>
          <a:effectLst/>
          <a:sp3d/>
        </p:spPr>
        <p:style>
          <a:lnRef idx="0">
            <a:scrgbClr r="0" g="0" b="0"/>
          </a:lnRef>
          <a:fillRef idx="0">
            <a:scrgbClr r="0" g="0" b="0"/>
          </a:fillRef>
          <a:effectRef idx="0">
            <a:scrgbClr r="0" g="0" b="0"/>
          </a:effectRef>
          <a:fontRef idx="none"/>
        </p:style>
      </p:cxnSp>
      <p:grpSp>
        <p:nvGrpSpPr>
          <p:cNvPr id="22" name="Group 21">
            <a:extLst>
              <a:ext uri="{FF2B5EF4-FFF2-40B4-BE49-F238E27FC236}">
                <a16:creationId xmlns:a16="http://schemas.microsoft.com/office/drawing/2014/main" id="{02F59F6D-A114-4EA7-BD74-801FB187A6A1}"/>
              </a:ext>
            </a:extLst>
          </p:cNvPr>
          <p:cNvGrpSpPr/>
          <p:nvPr/>
        </p:nvGrpSpPr>
        <p:grpSpPr>
          <a:xfrm>
            <a:off x="1824241" y="2697390"/>
            <a:ext cx="2844811" cy="3238629"/>
            <a:chOff x="1824241" y="2697390"/>
            <a:chExt cx="2844811" cy="3238629"/>
          </a:xfrm>
        </p:grpSpPr>
        <p:grpSp>
          <p:nvGrpSpPr>
            <p:cNvPr id="12" name="Group 11">
              <a:extLst>
                <a:ext uri="{FF2B5EF4-FFF2-40B4-BE49-F238E27FC236}">
                  <a16:creationId xmlns:a16="http://schemas.microsoft.com/office/drawing/2014/main" id="{FD102B5A-535E-481C-8883-9B7439A0B45F}"/>
                </a:ext>
              </a:extLst>
            </p:cNvPr>
            <p:cNvGrpSpPr/>
            <p:nvPr/>
          </p:nvGrpSpPr>
          <p:grpSpPr>
            <a:xfrm>
              <a:off x="1824241" y="2697390"/>
              <a:ext cx="2844811" cy="3238629"/>
              <a:chOff x="8694722" y="2762625"/>
              <a:chExt cx="3217526" cy="3617462"/>
            </a:xfrm>
          </p:grpSpPr>
          <p:sp>
            <p:nvSpPr>
              <p:cNvPr id="16" name="Flowchart: Multidocument 15">
                <a:extLst>
                  <a:ext uri="{FF2B5EF4-FFF2-40B4-BE49-F238E27FC236}">
                    <a16:creationId xmlns:a16="http://schemas.microsoft.com/office/drawing/2014/main" id="{3141A992-B7A4-4665-A232-51F47C72A07B}"/>
                  </a:ext>
                </a:extLst>
              </p:cNvPr>
              <p:cNvSpPr/>
              <p:nvPr/>
            </p:nvSpPr>
            <p:spPr>
              <a:xfrm>
                <a:off x="8694722" y="2762625"/>
                <a:ext cx="3217526" cy="3617462"/>
              </a:xfrm>
              <a:prstGeom prst="flowChartMultidocument">
                <a:avLst/>
              </a:prstGeom>
              <a:solidFill>
                <a:schemeClr val="bg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5EE29B9B-7095-410B-8C19-9DF385A6309A}"/>
                  </a:ext>
                </a:extLst>
              </p:cNvPr>
              <p:cNvSpPr/>
              <p:nvPr/>
            </p:nvSpPr>
            <p:spPr>
              <a:xfrm>
                <a:off x="9375198" y="2996759"/>
                <a:ext cx="1712812" cy="657293"/>
              </a:xfrm>
              <a:prstGeom prst="rect">
                <a:avLst/>
              </a:prstGeom>
              <a:solidFill>
                <a:srgbClr val="00B050"/>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RVP </a:t>
                </a:r>
                <a:br>
                  <a:rPr kumimoji="0" lang="en-US"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br>
                <a:r>
                  <a:rPr kumimoji="0" lang="en-US"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 Remote locations )</a:t>
                </a:r>
                <a:endParaRPr kumimoji="0" lang="en-IN"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endParaRPr>
              </a:p>
            </p:txBody>
          </p:sp>
          <p:sp>
            <p:nvSpPr>
              <p:cNvPr id="18" name="Rectangle 17">
                <a:extLst>
                  <a:ext uri="{FF2B5EF4-FFF2-40B4-BE49-F238E27FC236}">
                    <a16:creationId xmlns:a16="http://schemas.microsoft.com/office/drawing/2014/main" id="{DE04AE82-6C52-45F8-9239-FEBE2C1F098B}"/>
                  </a:ext>
                </a:extLst>
              </p:cNvPr>
              <p:cNvSpPr/>
              <p:nvPr/>
            </p:nvSpPr>
            <p:spPr>
              <a:xfrm>
                <a:off x="9618815" y="3652222"/>
                <a:ext cx="1138547" cy="342714"/>
              </a:xfrm>
              <a:prstGeom prst="rect">
                <a:avLst/>
              </a:prstGeom>
              <a:solidFill>
                <a:schemeClr val="accent3">
                  <a:lumMod val="75000"/>
                  <a:alpha val="7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DAC</a:t>
                </a:r>
                <a:endParaRPr kumimoji="0" lang="en-I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endParaRPr>
              </a:p>
            </p:txBody>
          </p:sp>
          <p:pic>
            <p:nvPicPr>
              <p:cNvPr id="19" name="Picture 18">
                <a:extLst>
                  <a:ext uri="{FF2B5EF4-FFF2-40B4-BE49-F238E27FC236}">
                    <a16:creationId xmlns:a16="http://schemas.microsoft.com/office/drawing/2014/main" id="{CD4C54C9-F9F8-4423-AA56-5B1CAF292F29}"/>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82624" y="5017455"/>
                <a:ext cx="825897" cy="8258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Laptop PNG Transparent Images | PNG All">
                <a:extLst>
                  <a:ext uri="{FF2B5EF4-FFF2-40B4-BE49-F238E27FC236}">
                    <a16:creationId xmlns:a16="http://schemas.microsoft.com/office/drawing/2014/main" id="{C5EDDE52-BE9D-412C-A672-23C1DCA25C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832999" y="4978142"/>
                <a:ext cx="1421870" cy="79730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loud 13">
              <a:extLst>
                <a:ext uri="{FF2B5EF4-FFF2-40B4-BE49-F238E27FC236}">
                  <a16:creationId xmlns:a16="http://schemas.microsoft.com/office/drawing/2014/main" id="{0F5D8860-1892-4C25-A096-74707702AA66}"/>
                </a:ext>
              </a:extLst>
            </p:cNvPr>
            <p:cNvSpPr/>
            <p:nvPr/>
          </p:nvSpPr>
          <p:spPr>
            <a:xfrm>
              <a:off x="1955881" y="2808039"/>
              <a:ext cx="2673642" cy="1712355"/>
            </a:xfrm>
            <a:prstGeom prst="cloud">
              <a:avLst/>
            </a:prstGeom>
            <a:noFill/>
            <a:ln w="1905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sp>
        <p:nvSpPr>
          <p:cNvPr id="15" name="TextBox 14">
            <a:extLst>
              <a:ext uri="{FF2B5EF4-FFF2-40B4-BE49-F238E27FC236}">
                <a16:creationId xmlns:a16="http://schemas.microsoft.com/office/drawing/2014/main" id="{1E23CF74-DDDE-4B98-A527-2A3D478BD472}"/>
              </a:ext>
            </a:extLst>
          </p:cNvPr>
          <p:cNvSpPr txBox="1"/>
          <p:nvPr/>
        </p:nvSpPr>
        <p:spPr>
          <a:xfrm>
            <a:off x="2787733" y="2629952"/>
            <a:ext cx="133881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4A86"/>
                </a:solidFill>
                <a:effectLst/>
                <a:highlight>
                  <a:srgbClr val="FFFF00"/>
                </a:highlight>
                <a:uLnTx/>
                <a:uFillTx/>
                <a:latin typeface="Intel Clear"/>
                <a:ea typeface="+mn-ea"/>
                <a:cs typeface="+mn-cs"/>
                <a:sym typeface="Helvetica Neue"/>
              </a:rPr>
              <a:t>Remote</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t>
            </a:r>
          </a:p>
        </p:txBody>
      </p:sp>
      <p:sp>
        <p:nvSpPr>
          <p:cNvPr id="21" name="TextBox 20">
            <a:extLst>
              <a:ext uri="{FF2B5EF4-FFF2-40B4-BE49-F238E27FC236}">
                <a16:creationId xmlns:a16="http://schemas.microsoft.com/office/drawing/2014/main" id="{5A8651B4-3412-4D0E-A05E-CB20ED66FFCE}"/>
              </a:ext>
            </a:extLst>
          </p:cNvPr>
          <p:cNvSpPr txBox="1"/>
          <p:nvPr/>
        </p:nvSpPr>
        <p:spPr>
          <a:xfrm>
            <a:off x="3360056" y="5031184"/>
            <a:ext cx="951815"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highlight>
                  <a:srgbClr val="FFFF00"/>
                </a:highlight>
                <a:uLnTx/>
                <a:uFillTx/>
                <a:latin typeface="Intel Clear"/>
                <a:sym typeface="Helvetica Neue"/>
              </a:rPr>
              <a:t>CSF Lead</a:t>
            </a:r>
            <a:endParaRPr kumimoji="0" lang="en-US" sz="18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grpSp>
        <p:nvGrpSpPr>
          <p:cNvPr id="64" name="Group 63">
            <a:extLst>
              <a:ext uri="{FF2B5EF4-FFF2-40B4-BE49-F238E27FC236}">
                <a16:creationId xmlns:a16="http://schemas.microsoft.com/office/drawing/2014/main" id="{B8BF7719-B74F-4D8E-9959-90AB0886F5D0}"/>
              </a:ext>
            </a:extLst>
          </p:cNvPr>
          <p:cNvGrpSpPr/>
          <p:nvPr/>
        </p:nvGrpSpPr>
        <p:grpSpPr>
          <a:xfrm>
            <a:off x="5888408" y="3717498"/>
            <a:ext cx="3664613" cy="2167543"/>
            <a:chOff x="5035487" y="1141723"/>
            <a:chExt cx="3199268" cy="1737519"/>
          </a:xfrm>
        </p:grpSpPr>
        <p:sp>
          <p:nvSpPr>
            <p:cNvPr id="65" name="Rectangle: Rounded Corners 64">
              <a:extLst>
                <a:ext uri="{FF2B5EF4-FFF2-40B4-BE49-F238E27FC236}">
                  <a16:creationId xmlns:a16="http://schemas.microsoft.com/office/drawing/2014/main" id="{1BF45F47-5C72-4C5C-8D25-371CFC411D7B}"/>
                </a:ext>
              </a:extLst>
            </p:cNvPr>
            <p:cNvSpPr/>
            <p:nvPr/>
          </p:nvSpPr>
          <p:spPr>
            <a:xfrm>
              <a:off x="6042119" y="1703696"/>
              <a:ext cx="1217005" cy="349569"/>
            </a:xfrm>
            <a:prstGeom prst="roundRect">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66" name="Rectangle: Rounded Corners 65">
              <a:extLst>
                <a:ext uri="{FF2B5EF4-FFF2-40B4-BE49-F238E27FC236}">
                  <a16:creationId xmlns:a16="http://schemas.microsoft.com/office/drawing/2014/main" id="{C3FC77C9-73B6-4455-AE8B-EF4413AF2BF3}"/>
                </a:ext>
              </a:extLst>
            </p:cNvPr>
            <p:cNvSpPr/>
            <p:nvPr/>
          </p:nvSpPr>
          <p:spPr>
            <a:xfrm>
              <a:off x="5387309" y="1141723"/>
              <a:ext cx="718390" cy="911541"/>
            </a:xfrm>
            <a:prstGeom prst="roundRect">
              <a:avLst>
                <a:gd name="adj" fmla="val 7104"/>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pic>
          <p:nvPicPr>
            <p:cNvPr id="67" name="Picture 18">
              <a:extLst>
                <a:ext uri="{FF2B5EF4-FFF2-40B4-BE49-F238E27FC236}">
                  <a16:creationId xmlns:a16="http://schemas.microsoft.com/office/drawing/2014/main" id="{8809092D-D94E-4757-8D50-95CBE9358DF7}"/>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5487" y="2271850"/>
              <a:ext cx="607392" cy="607392"/>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510209FD-796C-48D0-9C7C-A21AA648D0C9}"/>
                </a:ext>
              </a:extLst>
            </p:cNvPr>
            <p:cNvSpPr/>
            <p:nvPr/>
          </p:nvSpPr>
          <p:spPr>
            <a:xfrm>
              <a:off x="7483576" y="1318052"/>
              <a:ext cx="663172" cy="2627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Intel Clear"/>
                  <a:sym typeface="Helvetica Neue"/>
                </a:rPr>
                <a:t>Debug/Flash</a:t>
              </a:r>
            </a:p>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Intel Clear"/>
                  <a:sym typeface="Helvetica Neue"/>
                </a:rPr>
                <a:t>Module</a:t>
              </a:r>
              <a:endParaRPr kumimoji="0" lang="en-IN" sz="500" b="0" i="0" u="none" strike="noStrike" kern="0" cap="none" spc="0" normalizeH="0" baseline="0" noProof="0">
                <a:ln>
                  <a:noFill/>
                </a:ln>
                <a:solidFill>
                  <a:srgbClr val="000000"/>
                </a:solidFill>
                <a:effectLst/>
                <a:uLnTx/>
                <a:uFillTx/>
                <a:latin typeface="Intel Clear"/>
                <a:sym typeface="Helvetica Neue"/>
              </a:endParaRPr>
            </a:p>
          </p:txBody>
        </p:sp>
        <p:pic>
          <p:nvPicPr>
            <p:cNvPr id="69" name="Picture 2" descr="Computer, mouse icon">
              <a:extLst>
                <a:ext uri="{FF2B5EF4-FFF2-40B4-BE49-F238E27FC236}">
                  <a16:creationId xmlns:a16="http://schemas.microsoft.com/office/drawing/2014/main" id="{2AFE8B07-9E31-4D31-8C74-B8BEEAB3471E}"/>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6363910" y="1645484"/>
              <a:ext cx="382003" cy="38200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Computer, hardware, keyboard icon">
              <a:extLst>
                <a:ext uri="{FF2B5EF4-FFF2-40B4-BE49-F238E27FC236}">
                  <a16:creationId xmlns:a16="http://schemas.microsoft.com/office/drawing/2014/main" id="{6AE70A2B-FA4B-41F9-9222-C904DB008B8F}"/>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6687873" y="1619705"/>
              <a:ext cx="464985" cy="4649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Computer, display, mac, monitor, pc icon">
              <a:extLst>
                <a:ext uri="{FF2B5EF4-FFF2-40B4-BE49-F238E27FC236}">
                  <a16:creationId xmlns:a16="http://schemas.microsoft.com/office/drawing/2014/main" id="{BC9B6BB5-FEA0-4C1B-BA45-C4202CE321A6}"/>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5451791" y="1142744"/>
              <a:ext cx="604501" cy="60450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Computer, desktop, device, display, laptop, screen icon">
              <a:extLst>
                <a:ext uri="{FF2B5EF4-FFF2-40B4-BE49-F238E27FC236}">
                  <a16:creationId xmlns:a16="http://schemas.microsoft.com/office/drawing/2014/main" id="{09D0C7B2-2400-4E0B-A015-A0001690A84E}"/>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480003" y="1608678"/>
              <a:ext cx="663172" cy="66317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Button, electric, lightning, off, on, power, supply, switch, turn icon">
              <a:extLst>
                <a:ext uri="{FF2B5EF4-FFF2-40B4-BE49-F238E27FC236}">
                  <a16:creationId xmlns:a16="http://schemas.microsoft.com/office/drawing/2014/main" id="{E8AFFD39-3785-421A-AC32-41B72CAFA64A}"/>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a:stretch>
              <a:fillRect/>
            </a:stretch>
          </p:blipFill>
          <p:spPr bwMode="auto">
            <a:xfrm>
              <a:off x="6136851" y="1689462"/>
              <a:ext cx="316631" cy="316631"/>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F4A27BF6-95F4-474F-BA6F-27414DDDCB4C}"/>
                </a:ext>
              </a:extLst>
            </p:cNvPr>
            <p:cNvCxnSpPr>
              <a:cxnSpLocks/>
            </p:cNvCxnSpPr>
            <p:nvPr/>
          </p:nvCxnSpPr>
          <p:spPr>
            <a:xfrm>
              <a:off x="7370560" y="1403280"/>
              <a:ext cx="197788"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6E07B464-9B31-44FB-AB9C-87AD53A18770}"/>
                </a:ext>
              </a:extLst>
            </p:cNvPr>
            <p:cNvCxnSpPr>
              <a:cxnSpLocks/>
              <a:stCxn id="68" idx="2"/>
            </p:cNvCxnSpPr>
            <p:nvPr/>
          </p:nvCxnSpPr>
          <p:spPr>
            <a:xfrm flipH="1">
              <a:off x="7801124" y="1580823"/>
              <a:ext cx="0" cy="167658"/>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1326CE9-B4A5-4803-976E-5188328E3F91}"/>
                </a:ext>
              </a:extLst>
            </p:cNvPr>
            <p:cNvCxnSpPr>
              <a:stCxn id="71" idx="3"/>
              <a:endCxn id="91" idx="1"/>
            </p:cNvCxnSpPr>
            <p:nvPr/>
          </p:nvCxnSpPr>
          <p:spPr>
            <a:xfrm>
              <a:off x="6056292" y="1444995"/>
              <a:ext cx="162423" cy="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77" name="Group 76">
              <a:extLst>
                <a:ext uri="{FF2B5EF4-FFF2-40B4-BE49-F238E27FC236}">
                  <a16:creationId xmlns:a16="http://schemas.microsoft.com/office/drawing/2014/main" id="{60A50A35-3B01-4B07-929A-7C93E80856BA}"/>
                </a:ext>
              </a:extLst>
            </p:cNvPr>
            <p:cNvGrpSpPr/>
            <p:nvPr/>
          </p:nvGrpSpPr>
          <p:grpSpPr>
            <a:xfrm>
              <a:off x="6217254" y="1226430"/>
              <a:ext cx="1153306" cy="442384"/>
              <a:chOff x="781713" y="2022665"/>
              <a:chExt cx="1153306" cy="442384"/>
            </a:xfrm>
          </p:grpSpPr>
          <p:sp>
            <p:nvSpPr>
              <p:cNvPr id="91" name="Rectangle 90">
                <a:extLst>
                  <a:ext uri="{FF2B5EF4-FFF2-40B4-BE49-F238E27FC236}">
                    <a16:creationId xmlns:a16="http://schemas.microsoft.com/office/drawing/2014/main" id="{B1B2F611-12EB-4E3B-BED3-B3CD48572F9D}"/>
                  </a:ext>
                </a:extLst>
              </p:cNvPr>
              <p:cNvSpPr/>
              <p:nvPr/>
            </p:nvSpPr>
            <p:spPr>
              <a:xfrm>
                <a:off x="783174" y="2022665"/>
                <a:ext cx="1151845" cy="437131"/>
              </a:xfrm>
              <a:prstGeom prst="rect">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7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System Under Test</a:t>
                </a:r>
                <a:endParaRPr kumimoji="0" lang="en-IN" sz="7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sp>
            <p:nvSpPr>
              <p:cNvPr id="92" name="Rectangle 91">
                <a:extLst>
                  <a:ext uri="{FF2B5EF4-FFF2-40B4-BE49-F238E27FC236}">
                    <a16:creationId xmlns:a16="http://schemas.microsoft.com/office/drawing/2014/main" id="{EB463302-BADD-40D9-BDD7-C6AC608582F3}"/>
                  </a:ext>
                </a:extLst>
              </p:cNvPr>
              <p:cNvSpPr/>
              <p:nvPr/>
            </p:nvSpPr>
            <p:spPr>
              <a:xfrm>
                <a:off x="1097821" y="23876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3" name="Rectangle 92">
                <a:extLst>
                  <a:ext uri="{FF2B5EF4-FFF2-40B4-BE49-F238E27FC236}">
                    <a16:creationId xmlns:a16="http://schemas.microsoft.com/office/drawing/2014/main" id="{EDD60F86-EE61-4D3B-96FD-D2182CF79A42}"/>
                  </a:ext>
                </a:extLst>
              </p:cNvPr>
              <p:cNvSpPr/>
              <p:nvPr/>
            </p:nvSpPr>
            <p:spPr>
              <a:xfrm>
                <a:off x="13519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4" name="Rectangle 93">
                <a:extLst>
                  <a:ext uri="{FF2B5EF4-FFF2-40B4-BE49-F238E27FC236}">
                    <a16:creationId xmlns:a16="http://schemas.microsoft.com/office/drawing/2014/main" id="{16949FAF-957E-408E-8D92-17F8AD431771}"/>
                  </a:ext>
                </a:extLst>
              </p:cNvPr>
              <p:cNvSpPr/>
              <p:nvPr/>
            </p:nvSpPr>
            <p:spPr>
              <a:xfrm>
                <a:off x="781713" y="21999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5" name="TextBox 94">
                <a:extLst>
                  <a:ext uri="{FF2B5EF4-FFF2-40B4-BE49-F238E27FC236}">
                    <a16:creationId xmlns:a16="http://schemas.microsoft.com/office/drawing/2014/main" id="{6073322F-83C3-4D94-83A3-4846FC470754}"/>
                  </a:ext>
                </a:extLst>
              </p:cNvPr>
              <p:cNvSpPr txBox="1"/>
              <p:nvPr/>
            </p:nvSpPr>
            <p:spPr>
              <a:xfrm>
                <a:off x="802504" y="2199980"/>
                <a:ext cx="44884"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D</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96" name="TextBox 95">
                <a:extLst>
                  <a:ext uri="{FF2B5EF4-FFF2-40B4-BE49-F238E27FC236}">
                    <a16:creationId xmlns:a16="http://schemas.microsoft.com/office/drawing/2014/main" id="{B788CCCE-A7B4-4551-A34D-1A24CF49387A}"/>
                  </a:ext>
                </a:extLst>
              </p:cNvPr>
              <p:cNvSpPr txBox="1"/>
              <p:nvPr/>
            </p:nvSpPr>
            <p:spPr>
              <a:xfrm>
                <a:off x="1111488" y="2388105"/>
                <a:ext cx="52900"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M</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97" name="TextBox 96">
                <a:extLst>
                  <a:ext uri="{FF2B5EF4-FFF2-40B4-BE49-F238E27FC236}">
                    <a16:creationId xmlns:a16="http://schemas.microsoft.com/office/drawing/2014/main" id="{4C8D3D29-84D4-41C1-9C26-4F6C5404961E}"/>
                  </a:ext>
                </a:extLst>
              </p:cNvPr>
              <p:cNvSpPr txBox="1"/>
              <p:nvPr/>
            </p:nvSpPr>
            <p:spPr>
              <a:xfrm>
                <a:off x="1392309" y="2382833"/>
                <a:ext cx="40076"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K</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98" name="Rectangle 97">
                <a:extLst>
                  <a:ext uri="{FF2B5EF4-FFF2-40B4-BE49-F238E27FC236}">
                    <a16:creationId xmlns:a16="http://schemas.microsoft.com/office/drawing/2014/main" id="{BD5AC182-A636-4077-AA4A-7A7254FADDB2}"/>
                  </a:ext>
                </a:extLst>
              </p:cNvPr>
              <p:cNvSpPr/>
              <p:nvPr/>
            </p:nvSpPr>
            <p:spPr>
              <a:xfrm>
                <a:off x="1809198" y="2245673"/>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9" name="TextBox 98">
                <a:extLst>
                  <a:ext uri="{FF2B5EF4-FFF2-40B4-BE49-F238E27FC236}">
                    <a16:creationId xmlns:a16="http://schemas.microsoft.com/office/drawing/2014/main" id="{CB5C318F-39F1-44B2-B121-5004464190F8}"/>
                  </a:ext>
                </a:extLst>
              </p:cNvPr>
              <p:cNvSpPr txBox="1"/>
              <p:nvPr/>
            </p:nvSpPr>
            <p:spPr>
              <a:xfrm>
                <a:off x="1834269" y="2242625"/>
                <a:ext cx="36870"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E</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100" name="Rectangle 99">
                <a:extLst>
                  <a:ext uri="{FF2B5EF4-FFF2-40B4-BE49-F238E27FC236}">
                    <a16:creationId xmlns:a16="http://schemas.microsoft.com/office/drawing/2014/main" id="{2BF3D653-DF7D-45AD-AFE1-64AA7AAD9858}"/>
                  </a:ext>
                </a:extLst>
              </p:cNvPr>
              <p:cNvSpPr/>
              <p:nvPr/>
            </p:nvSpPr>
            <p:spPr>
              <a:xfrm>
                <a:off x="18091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101" name="TextBox 100">
                <a:extLst>
                  <a:ext uri="{FF2B5EF4-FFF2-40B4-BE49-F238E27FC236}">
                    <a16:creationId xmlns:a16="http://schemas.microsoft.com/office/drawing/2014/main" id="{06C486E1-D9B3-4A39-A121-B378242972A1}"/>
                  </a:ext>
                </a:extLst>
              </p:cNvPr>
              <p:cNvSpPr txBox="1"/>
              <p:nvPr/>
            </p:nvSpPr>
            <p:spPr>
              <a:xfrm>
                <a:off x="1816608" y="2392993"/>
                <a:ext cx="99386" cy="61555"/>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Intel Clear"/>
                    <a:sym typeface="Helvetica Neue"/>
                  </a:rPr>
                  <a:t>USB</a:t>
                </a:r>
                <a:endParaRPr kumimoji="0" lang="en-IN" sz="400" b="0" i="0" u="none" strike="noStrike" kern="0" cap="none" spc="0" normalizeH="0" baseline="0" noProof="0" err="1">
                  <a:ln>
                    <a:noFill/>
                  </a:ln>
                  <a:solidFill>
                    <a:srgbClr val="FFFFFF"/>
                  </a:solidFill>
                  <a:effectLst/>
                  <a:uLnTx/>
                  <a:uFillTx/>
                  <a:latin typeface="Intel Clear"/>
                  <a:sym typeface="Helvetica Neue"/>
                </a:endParaRPr>
              </a:p>
            </p:txBody>
          </p:sp>
        </p:grpSp>
        <p:sp>
          <p:nvSpPr>
            <p:cNvPr id="78" name="TextBox 77">
              <a:extLst>
                <a:ext uri="{FF2B5EF4-FFF2-40B4-BE49-F238E27FC236}">
                  <a16:creationId xmlns:a16="http://schemas.microsoft.com/office/drawing/2014/main" id="{5A24BF0E-9136-401B-80CB-98A1A93CAA85}"/>
                </a:ext>
              </a:extLst>
            </p:cNvPr>
            <p:cNvSpPr txBox="1"/>
            <p:nvPr/>
          </p:nvSpPr>
          <p:spPr>
            <a:xfrm>
              <a:off x="6623576" y="1233766"/>
              <a:ext cx="310983" cy="61555"/>
            </a:xfrm>
            <a:prstGeom prst="rect">
              <a:avLst/>
            </a:prstGeom>
            <a:solidFill>
              <a:srgbClr val="C00000"/>
            </a:solid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Intel Clear"/>
                  <a:sym typeface="Helvetica Neue"/>
                </a:rPr>
                <a:t>Any BIOS, OS</a:t>
              </a:r>
              <a:endParaRPr kumimoji="0" lang="en-IN" sz="400" b="0" i="0" u="none" strike="noStrike" kern="0" cap="none" spc="0" normalizeH="0" baseline="0" noProof="0" err="1">
                <a:ln>
                  <a:noFill/>
                </a:ln>
                <a:solidFill>
                  <a:srgbClr val="FFFFFF"/>
                </a:solidFill>
                <a:effectLst/>
                <a:uLnTx/>
                <a:uFillTx/>
                <a:latin typeface="Intel Clear"/>
                <a:sym typeface="Helvetica Neue"/>
              </a:endParaRPr>
            </a:p>
          </p:txBody>
        </p:sp>
        <p:sp>
          <p:nvSpPr>
            <p:cNvPr id="79" name="TextBox 78">
              <a:extLst>
                <a:ext uri="{FF2B5EF4-FFF2-40B4-BE49-F238E27FC236}">
                  <a16:creationId xmlns:a16="http://schemas.microsoft.com/office/drawing/2014/main" id="{02105F95-6FA6-4016-B894-304ECE0AB585}"/>
                </a:ext>
              </a:extLst>
            </p:cNvPr>
            <p:cNvSpPr txBox="1"/>
            <p:nvPr/>
          </p:nvSpPr>
          <p:spPr>
            <a:xfrm>
              <a:off x="7734187" y="1870364"/>
              <a:ext cx="136256"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Intel Clear"/>
                  <a:sym typeface="Helvetica Neue"/>
                </a:rPr>
                <a:t>Host</a:t>
              </a:r>
              <a:endParaRPr kumimoji="0" lang="en-IN" sz="500" b="0" i="0" u="none" strike="noStrike" kern="0" cap="none" spc="0" normalizeH="0" baseline="0" noProof="0" err="1">
                <a:ln>
                  <a:noFill/>
                </a:ln>
                <a:solidFill>
                  <a:srgbClr val="000000"/>
                </a:solidFill>
                <a:effectLst/>
                <a:uLnTx/>
                <a:uFillTx/>
                <a:latin typeface="Intel Clear"/>
                <a:sym typeface="Helvetica Neue"/>
              </a:endParaRPr>
            </a:p>
          </p:txBody>
        </p:sp>
        <p:sp>
          <p:nvSpPr>
            <p:cNvPr id="80" name="TextBox 79">
              <a:extLst>
                <a:ext uri="{FF2B5EF4-FFF2-40B4-BE49-F238E27FC236}">
                  <a16:creationId xmlns:a16="http://schemas.microsoft.com/office/drawing/2014/main" id="{0CD0B0FB-5FE4-4B7A-9F58-3B53519BE4A7}"/>
                </a:ext>
              </a:extLst>
            </p:cNvPr>
            <p:cNvSpPr txBox="1"/>
            <p:nvPr/>
          </p:nvSpPr>
          <p:spPr>
            <a:xfrm>
              <a:off x="5467665" y="1872000"/>
              <a:ext cx="479298" cy="138499"/>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lumMod val="95000"/>
                    </a:srgbClr>
                  </a:solidFill>
                  <a:effectLst>
                    <a:outerShdw blurRad="38100" dist="38100" dir="2700000" algn="tl">
                      <a:srgbClr val="000000">
                        <a:alpha val="43137"/>
                      </a:srgbClr>
                    </a:outerShdw>
                  </a:effectLst>
                  <a:uLnTx/>
                  <a:uFillTx/>
                  <a:latin typeface="Intel Clear"/>
                  <a:sym typeface="Helvetica Neue"/>
                </a:rPr>
                <a:t>IP Device</a:t>
              </a:r>
              <a:endParaRPr kumimoji="0" lang="en-IN" sz="900" b="0" i="0" u="none" strike="noStrike" kern="0" cap="none" spc="0" normalizeH="0" baseline="0" noProof="0" err="1">
                <a:ln>
                  <a:noFill/>
                </a:ln>
                <a:solidFill>
                  <a:srgbClr val="FFFFFF">
                    <a:lumMod val="95000"/>
                  </a:srgbClr>
                </a:solidFill>
                <a:effectLst>
                  <a:outerShdw blurRad="38100" dist="38100" dir="2700000" algn="tl">
                    <a:srgbClr val="000000">
                      <a:alpha val="43137"/>
                    </a:srgbClr>
                  </a:outerShdw>
                </a:effectLst>
                <a:uLnTx/>
                <a:uFillTx/>
                <a:latin typeface="Intel Clear"/>
                <a:sym typeface="Helvetica Neue"/>
              </a:endParaRPr>
            </a:p>
          </p:txBody>
        </p:sp>
        <p:cxnSp>
          <p:nvCxnSpPr>
            <p:cNvPr id="81" name="Straight Connector 80">
              <a:extLst>
                <a:ext uri="{FF2B5EF4-FFF2-40B4-BE49-F238E27FC236}">
                  <a16:creationId xmlns:a16="http://schemas.microsoft.com/office/drawing/2014/main" id="{9AC548A5-036E-4E4A-9995-1D52A39677DF}"/>
                </a:ext>
              </a:extLst>
            </p:cNvPr>
            <p:cNvCxnSpPr>
              <a:cxnSpLocks/>
            </p:cNvCxnSpPr>
            <p:nvPr/>
          </p:nvCxnSpPr>
          <p:spPr>
            <a:xfrm flipV="1">
              <a:off x="6236769" y="2045207"/>
              <a:ext cx="0" cy="108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Cloud 81">
              <a:extLst>
                <a:ext uri="{FF2B5EF4-FFF2-40B4-BE49-F238E27FC236}">
                  <a16:creationId xmlns:a16="http://schemas.microsoft.com/office/drawing/2014/main" id="{578CB2DA-907A-44A6-B08A-0F547ED3E0A0}"/>
                </a:ext>
              </a:extLst>
            </p:cNvPr>
            <p:cNvSpPr/>
            <p:nvPr/>
          </p:nvSpPr>
          <p:spPr>
            <a:xfrm>
              <a:off x="5535838" y="2128104"/>
              <a:ext cx="1401861" cy="244910"/>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5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cxnSp>
          <p:nvCxnSpPr>
            <p:cNvPr id="83" name="Connector: Elbow 82">
              <a:extLst>
                <a:ext uri="{FF2B5EF4-FFF2-40B4-BE49-F238E27FC236}">
                  <a16:creationId xmlns:a16="http://schemas.microsoft.com/office/drawing/2014/main" id="{BCD3427E-0F14-4616-87C3-DBE24931A7D2}"/>
                </a:ext>
              </a:extLst>
            </p:cNvPr>
            <p:cNvCxnSpPr>
              <a:cxnSpLocks/>
              <a:stCxn id="85" idx="1"/>
            </p:cNvCxnSpPr>
            <p:nvPr/>
          </p:nvCxnSpPr>
          <p:spPr>
            <a:xfrm rot="10800000" flipV="1">
              <a:off x="7190760" y="2100095"/>
              <a:ext cx="251597" cy="366632"/>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13286A86-1D8C-4580-9511-509FE35F8DF1}"/>
                </a:ext>
              </a:extLst>
            </p:cNvPr>
            <p:cNvSpPr txBox="1"/>
            <p:nvPr/>
          </p:nvSpPr>
          <p:spPr>
            <a:xfrm>
              <a:off x="7194561" y="2176818"/>
              <a:ext cx="498534" cy="92333"/>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Intel Clear"/>
                  <a:sym typeface="Helvetica Neue"/>
                </a:rPr>
                <a:t>Remote Login </a:t>
              </a:r>
            </a:p>
          </p:txBody>
        </p:sp>
        <p:sp>
          <p:nvSpPr>
            <p:cNvPr id="85" name="TextBox 84">
              <a:extLst>
                <a:ext uri="{FF2B5EF4-FFF2-40B4-BE49-F238E27FC236}">
                  <a16:creationId xmlns:a16="http://schemas.microsoft.com/office/drawing/2014/main" id="{9EC91640-9361-42A4-85E9-498DFBF4D198}"/>
                </a:ext>
              </a:extLst>
            </p:cNvPr>
            <p:cNvSpPr txBox="1"/>
            <p:nvPr/>
          </p:nvSpPr>
          <p:spPr>
            <a:xfrm>
              <a:off x="7442356" y="2061623"/>
              <a:ext cx="68930" cy="76944"/>
            </a:xfrm>
            <a:prstGeom prst="rect">
              <a:avLst/>
            </a:prstGeom>
            <a:solidFill>
              <a:schemeClr val="tx1"/>
            </a:solid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 E </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86" name="Cloud 85">
              <a:extLst>
                <a:ext uri="{FF2B5EF4-FFF2-40B4-BE49-F238E27FC236}">
                  <a16:creationId xmlns:a16="http://schemas.microsoft.com/office/drawing/2014/main" id="{857F8B87-A1DF-455D-B6D8-D33ABE0191F1}"/>
                </a:ext>
              </a:extLst>
            </p:cNvPr>
            <p:cNvSpPr/>
            <p:nvPr/>
          </p:nvSpPr>
          <p:spPr>
            <a:xfrm>
              <a:off x="6300981" y="2345874"/>
              <a:ext cx="1201041" cy="445489"/>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Internet</a:t>
              </a:r>
              <a:endParaRPr kumimoji="0" lang="en-IN" sz="9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sp>
          <p:nvSpPr>
            <p:cNvPr id="87" name="TextBox 86">
              <a:extLst>
                <a:ext uri="{FF2B5EF4-FFF2-40B4-BE49-F238E27FC236}">
                  <a16:creationId xmlns:a16="http://schemas.microsoft.com/office/drawing/2014/main" id="{3325F8E2-1378-45EA-9A80-02B6C22E568E}"/>
                </a:ext>
              </a:extLst>
            </p:cNvPr>
            <p:cNvSpPr txBox="1"/>
            <p:nvPr/>
          </p:nvSpPr>
          <p:spPr>
            <a:xfrm>
              <a:off x="5901983" y="2159298"/>
              <a:ext cx="686085" cy="200055"/>
            </a:xfrm>
            <a:prstGeom prst="rect">
              <a:avLst/>
            </a:prstGeom>
            <a:noFill/>
          </p:spPr>
          <p:txBody>
            <a:bodyPr vert="horz" wrap="none" lIns="0" tIns="0" rIns="0" bIns="0" rtlCol="0">
              <a:spAutoFit/>
            </a:bodyP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One Cloud</a:t>
              </a:r>
            </a:p>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4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(access control &amp; abstraction)</a:t>
              </a:r>
              <a:endParaRPr kumimoji="0" lang="en-IN" sz="4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cxnSp>
          <p:nvCxnSpPr>
            <p:cNvPr id="88" name="Straight Connector 87">
              <a:extLst>
                <a:ext uri="{FF2B5EF4-FFF2-40B4-BE49-F238E27FC236}">
                  <a16:creationId xmlns:a16="http://schemas.microsoft.com/office/drawing/2014/main" id="{46916FB2-FC3B-4833-AEB4-FB199740B950}"/>
                </a:ext>
              </a:extLst>
            </p:cNvPr>
            <p:cNvCxnSpPr>
              <a:cxnSpLocks/>
            </p:cNvCxnSpPr>
            <p:nvPr/>
          </p:nvCxnSpPr>
          <p:spPr>
            <a:xfrm flipV="1">
              <a:off x="7786613" y="1200095"/>
              <a:ext cx="430896"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8BBA2421-765D-440E-9F2F-6BE2CD841B13}"/>
                </a:ext>
              </a:extLst>
            </p:cNvPr>
            <p:cNvCxnSpPr>
              <a:cxnSpLocks/>
            </p:cNvCxnSpPr>
            <p:nvPr/>
          </p:nvCxnSpPr>
          <p:spPr>
            <a:xfrm flipV="1">
              <a:off x="8210745" y="1200095"/>
              <a:ext cx="0" cy="90000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B96FE1CF-464F-4A62-AC27-B19C4C4C271D}"/>
                </a:ext>
              </a:extLst>
            </p:cNvPr>
            <p:cNvSpPr txBox="1"/>
            <p:nvPr/>
          </p:nvSpPr>
          <p:spPr>
            <a:xfrm>
              <a:off x="8079263" y="2060163"/>
              <a:ext cx="155492" cy="76944"/>
            </a:xfrm>
            <a:prstGeom prst="rect">
              <a:avLst/>
            </a:prstGeom>
            <a:solidFill>
              <a:schemeClr val="tx1"/>
            </a:solid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 USB </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grpSp>
      <p:sp>
        <p:nvSpPr>
          <p:cNvPr id="102" name="Rectangle 101">
            <a:extLst>
              <a:ext uri="{FF2B5EF4-FFF2-40B4-BE49-F238E27FC236}">
                <a16:creationId xmlns:a16="http://schemas.microsoft.com/office/drawing/2014/main" id="{C195AFA2-B12D-4423-B72F-1D2A5434BB10}"/>
              </a:ext>
            </a:extLst>
          </p:cNvPr>
          <p:cNvSpPr/>
          <p:nvPr/>
        </p:nvSpPr>
        <p:spPr>
          <a:xfrm>
            <a:off x="7391972" y="3523809"/>
            <a:ext cx="1006659" cy="255845"/>
          </a:xfrm>
          <a:prstGeom prst="rect">
            <a:avLst/>
          </a:prstGeom>
          <a:solidFill>
            <a:schemeClr val="accent3">
              <a:lumMod val="75000"/>
              <a:alpha val="7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DAC</a:t>
            </a:r>
            <a:endParaRPr kumimoji="0" lang="en-I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endParaRPr>
          </a:p>
        </p:txBody>
      </p:sp>
      <p:cxnSp>
        <p:nvCxnSpPr>
          <p:cNvPr id="11" name="Straight Connector 10">
            <a:extLst>
              <a:ext uri="{FF2B5EF4-FFF2-40B4-BE49-F238E27FC236}">
                <a16:creationId xmlns:a16="http://schemas.microsoft.com/office/drawing/2014/main" id="{00C83C99-E90A-4696-9697-09E97BB68BED}"/>
              </a:ext>
            </a:extLst>
          </p:cNvPr>
          <p:cNvCxnSpPr>
            <a:cxnSpLocks/>
            <a:stCxn id="18" idx="2"/>
          </p:cNvCxnSpPr>
          <p:nvPr/>
        </p:nvCxnSpPr>
        <p:spPr>
          <a:xfrm>
            <a:off x="3144618" y="3800649"/>
            <a:ext cx="16192" cy="972247"/>
          </a:xfrm>
          <a:prstGeom prst="line">
            <a:avLst/>
          </a:prstGeom>
          <a:ln w="19050"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4696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2DD1-F3A6-4C40-9EC5-FA73177DB6C6}"/>
              </a:ext>
            </a:extLst>
          </p:cNvPr>
          <p:cNvSpPr>
            <a:spLocks noGrp="1"/>
          </p:cNvSpPr>
          <p:nvPr>
            <p:ph type="title"/>
          </p:nvPr>
        </p:nvSpPr>
        <p:spPr>
          <a:xfrm>
            <a:off x="571370" y="318777"/>
            <a:ext cx="11010816" cy="952499"/>
          </a:xfrm>
        </p:spPr>
        <p:txBody>
          <a:bodyPr/>
          <a:lstStyle/>
          <a:p>
            <a:r>
              <a:rPr lang="en-US" b="1">
                <a:solidFill>
                  <a:schemeClr val="accent1"/>
                </a:solidFill>
              </a:rPr>
              <a:t>UNIQUE DAC FEATURES</a:t>
            </a:r>
          </a:p>
        </p:txBody>
      </p:sp>
      <p:graphicFrame>
        <p:nvGraphicFramePr>
          <p:cNvPr id="5" name="Diagram 4">
            <a:extLst>
              <a:ext uri="{FF2B5EF4-FFF2-40B4-BE49-F238E27FC236}">
                <a16:creationId xmlns:a16="http://schemas.microsoft.com/office/drawing/2014/main" id="{26716295-C08C-4000-892B-F4F6A8AEB888}"/>
              </a:ext>
            </a:extLst>
          </p:cNvPr>
          <p:cNvGraphicFramePr/>
          <p:nvPr/>
        </p:nvGraphicFramePr>
        <p:xfrm>
          <a:off x="609814" y="1115634"/>
          <a:ext cx="10972372" cy="515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7F53206-3F5B-42FC-993D-76A7C3933F57}"/>
              </a:ext>
            </a:extLst>
          </p:cNvPr>
          <p:cNvPicPr>
            <a:picLocks noChangeAspect="1"/>
          </p:cNvPicPr>
          <p:nvPr/>
        </p:nvPicPr>
        <p:blipFill>
          <a:blip r:embed="rId7"/>
          <a:stretch>
            <a:fillRect/>
          </a:stretch>
        </p:blipFill>
        <p:spPr>
          <a:xfrm>
            <a:off x="1704976" y="6438507"/>
            <a:ext cx="983278" cy="419493"/>
          </a:xfrm>
          <a:prstGeom prst="rect">
            <a:avLst/>
          </a:prstGeom>
        </p:spPr>
      </p:pic>
    </p:spTree>
    <p:extLst>
      <p:ext uri="{BB962C8B-B14F-4D97-AF65-F5344CB8AC3E}">
        <p14:creationId xmlns:p14="http://schemas.microsoft.com/office/powerpoint/2010/main" val="387866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2DD1-F3A6-4C40-9EC5-FA73177DB6C6}"/>
              </a:ext>
            </a:extLst>
          </p:cNvPr>
          <p:cNvSpPr>
            <a:spLocks noGrp="1"/>
          </p:cNvSpPr>
          <p:nvPr>
            <p:ph type="title"/>
          </p:nvPr>
        </p:nvSpPr>
        <p:spPr>
          <a:xfrm>
            <a:off x="571370" y="318777"/>
            <a:ext cx="11010816" cy="952499"/>
          </a:xfrm>
        </p:spPr>
        <p:txBody>
          <a:bodyPr/>
          <a:lstStyle/>
          <a:p>
            <a:r>
              <a:rPr lang="en-US" b="1">
                <a:solidFill>
                  <a:schemeClr val="accent1"/>
                </a:solidFill>
              </a:rPr>
              <a:t>Important Link:</a:t>
            </a:r>
          </a:p>
        </p:txBody>
      </p:sp>
      <p:pic>
        <p:nvPicPr>
          <p:cNvPr id="4" name="Picture 3">
            <a:extLst>
              <a:ext uri="{FF2B5EF4-FFF2-40B4-BE49-F238E27FC236}">
                <a16:creationId xmlns:a16="http://schemas.microsoft.com/office/drawing/2014/main" id="{E7F53206-3F5B-42FC-993D-76A7C3933F57}"/>
              </a:ext>
            </a:extLst>
          </p:cNvPr>
          <p:cNvPicPr>
            <a:picLocks noChangeAspect="1"/>
          </p:cNvPicPr>
          <p:nvPr/>
        </p:nvPicPr>
        <p:blipFill>
          <a:blip r:embed="rId2"/>
          <a:stretch>
            <a:fillRect/>
          </a:stretch>
        </p:blipFill>
        <p:spPr>
          <a:xfrm>
            <a:off x="1704976" y="6438507"/>
            <a:ext cx="983278" cy="419493"/>
          </a:xfrm>
          <a:prstGeom prst="rect">
            <a:avLst/>
          </a:prstGeom>
        </p:spPr>
      </p:pic>
      <p:sp>
        <p:nvSpPr>
          <p:cNvPr id="3" name="TextBox 2">
            <a:extLst>
              <a:ext uri="{FF2B5EF4-FFF2-40B4-BE49-F238E27FC236}">
                <a16:creationId xmlns:a16="http://schemas.microsoft.com/office/drawing/2014/main" id="{FD2891DC-7C86-48A5-BF11-8442AE372FCA}"/>
              </a:ext>
            </a:extLst>
          </p:cNvPr>
          <p:cNvSpPr txBox="1"/>
          <p:nvPr/>
        </p:nvSpPr>
        <p:spPr>
          <a:xfrm>
            <a:off x="710214" y="1162975"/>
            <a:ext cx="9490229"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457200" marR="0" lvl="0" indent="-457200" algn="l" defTabSz="2438338" rtl="0" eaLnBrk="1" fontAlgn="auto" latinLnBrk="0" hangingPunct="0">
              <a:lnSpc>
                <a:spcPct val="100000"/>
              </a:lnSpc>
              <a:spcBef>
                <a:spcPts val="0"/>
              </a:spcBef>
              <a:spcAft>
                <a:spcPts val="0"/>
              </a:spcAft>
              <a:buClrTx/>
              <a:buSzTx/>
              <a:buFontTx/>
              <a:buAutoNum type="arabicPeriod"/>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RVP Health DAC One stop (It has all required collateral's related to DAC):</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hlinkClick r:id="rId3"/>
              </a:rPr>
              <a:t>https://goto/rvpdac</a:t>
            </a: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2. RVP Health DAC Demo Video:</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hlinkClick r:id="rId4"/>
              </a:rPr>
              <a:t>https://intel.sharepoint.com/:v:/r/sites/ccgcpecpsrvpdaconestop/Shared%20Documents/DAC_DEMO_REV1p0_Meeting_Recording.mp4?csf=1&amp;web=1&amp;e=8g4Sdg&amp;isSPOFile=1</a:t>
            </a: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3. Any Question/Clarifications: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Sharma, Deepak </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hlinkClick r:id="rId5"/>
              </a:rPr>
              <a:t>deepak.sharma@intel.com</a:t>
            </a: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spTree>
    <p:extLst>
      <p:ext uri="{BB962C8B-B14F-4D97-AF65-F5344CB8AC3E}">
        <p14:creationId xmlns:p14="http://schemas.microsoft.com/office/powerpoint/2010/main" val="3236877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5330537" y="2337173"/>
            <a:ext cx="6037118" cy="1091827"/>
          </a:xfrm>
        </p:spPr>
        <p:txBody>
          <a:bodyPr/>
          <a:lstStyle/>
          <a:p>
            <a:r>
              <a:rPr lang="en-US"/>
              <a:t>UCP-SQUID</a:t>
            </a:r>
          </a:p>
        </p:txBody>
      </p:sp>
      <p:pic>
        <p:nvPicPr>
          <p:cNvPr id="3" name="Picture 2" descr="A picture containing icon&#10;&#10;Description automatically generated">
            <a:extLst>
              <a:ext uri="{FF2B5EF4-FFF2-40B4-BE49-F238E27FC236}">
                <a16:creationId xmlns:a16="http://schemas.microsoft.com/office/drawing/2014/main" id="{B7800286-E8B2-43D4-AD28-22C7BBEDA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118" y="2815654"/>
            <a:ext cx="3429000" cy="1260374"/>
          </a:xfrm>
          <a:prstGeom prst="rect">
            <a:avLst/>
          </a:prstGeom>
        </p:spPr>
      </p:pic>
      <p:sp>
        <p:nvSpPr>
          <p:cNvPr id="8" name="TextBox 7">
            <a:extLst>
              <a:ext uri="{FF2B5EF4-FFF2-40B4-BE49-F238E27FC236}">
                <a16:creationId xmlns:a16="http://schemas.microsoft.com/office/drawing/2014/main" id="{A4678081-38FF-40FF-AF24-731FDC1CA654}"/>
              </a:ext>
            </a:extLst>
          </p:cNvPr>
          <p:cNvSpPr txBox="1"/>
          <p:nvPr/>
        </p:nvSpPr>
        <p:spPr>
          <a:xfrm>
            <a:off x="4969539" y="3244334"/>
            <a:ext cx="55583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ww9’22</a:t>
            </a:r>
          </a:p>
        </p:txBody>
      </p:sp>
    </p:spTree>
    <p:extLst>
      <p:ext uri="{BB962C8B-B14F-4D97-AF65-F5344CB8AC3E}">
        <p14:creationId xmlns:p14="http://schemas.microsoft.com/office/powerpoint/2010/main" val="2086400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0F7B0C84-52D8-4B66-8625-2AAB874330A8}"/>
              </a:ext>
            </a:extLst>
          </p:cNvPr>
          <p:cNvSpPr txBox="1">
            <a:spLocks/>
          </p:cNvSpPr>
          <p:nvPr/>
        </p:nvSpPr>
        <p:spPr>
          <a:xfrm>
            <a:off x="0" y="0"/>
            <a:ext cx="12192000" cy="539073"/>
          </a:xfrm>
          <a:prstGeom prst="rect">
            <a:avLst/>
          </a:prstGeom>
        </p:spPr>
        <p:txBody>
          <a:bodyPr vert="horz" lIns="91440" tIns="45720" rIns="91440" bIns="45720" rtlCol="0" anchor="b"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 UCP-SQUID</a:t>
            </a:r>
          </a:p>
        </p:txBody>
      </p:sp>
      <p:pic>
        <p:nvPicPr>
          <p:cNvPr id="19" name="Picture 18">
            <a:extLst>
              <a:ext uri="{FF2B5EF4-FFF2-40B4-BE49-F238E27FC236}">
                <a16:creationId xmlns:a16="http://schemas.microsoft.com/office/drawing/2014/main" id="{BD88B1C1-3443-42D3-866C-0EB7D6047008}"/>
              </a:ext>
            </a:extLst>
          </p:cNvPr>
          <p:cNvPicPr>
            <a:picLocks noChangeAspect="1"/>
          </p:cNvPicPr>
          <p:nvPr/>
        </p:nvPicPr>
        <p:blipFill>
          <a:blip r:embed="rId2"/>
          <a:stretch>
            <a:fillRect/>
          </a:stretch>
        </p:blipFill>
        <p:spPr>
          <a:xfrm>
            <a:off x="6335874" y="539073"/>
            <a:ext cx="5280527" cy="3373655"/>
          </a:xfrm>
          <a:prstGeom prst="rect">
            <a:avLst/>
          </a:prstGeom>
        </p:spPr>
      </p:pic>
      <p:grpSp>
        <p:nvGrpSpPr>
          <p:cNvPr id="13" name="Group 12">
            <a:extLst>
              <a:ext uri="{FF2B5EF4-FFF2-40B4-BE49-F238E27FC236}">
                <a16:creationId xmlns:a16="http://schemas.microsoft.com/office/drawing/2014/main" id="{A8DE8A0C-81F8-4919-9445-67A81E5C02A0}"/>
              </a:ext>
            </a:extLst>
          </p:cNvPr>
          <p:cNvGrpSpPr/>
          <p:nvPr/>
        </p:nvGrpSpPr>
        <p:grpSpPr>
          <a:xfrm>
            <a:off x="8387610" y="3914665"/>
            <a:ext cx="3330915" cy="2506491"/>
            <a:chOff x="8492359" y="3912728"/>
            <a:chExt cx="3411841" cy="2506491"/>
          </a:xfrm>
        </p:grpSpPr>
        <p:pic>
          <p:nvPicPr>
            <p:cNvPr id="3" name="Picture 2">
              <a:extLst>
                <a:ext uri="{FF2B5EF4-FFF2-40B4-BE49-F238E27FC236}">
                  <a16:creationId xmlns:a16="http://schemas.microsoft.com/office/drawing/2014/main" id="{1D2FEDAB-71C9-45EA-94BF-0A57EA41E420}"/>
                </a:ext>
              </a:extLst>
            </p:cNvPr>
            <p:cNvPicPr>
              <a:picLocks noChangeAspect="1"/>
            </p:cNvPicPr>
            <p:nvPr/>
          </p:nvPicPr>
          <p:blipFill>
            <a:blip r:embed="rId3"/>
            <a:stretch>
              <a:fillRect/>
            </a:stretch>
          </p:blipFill>
          <p:spPr>
            <a:xfrm>
              <a:off x="8492359" y="3912728"/>
              <a:ext cx="3411841" cy="2506491"/>
            </a:xfrm>
            <a:prstGeom prst="rect">
              <a:avLst/>
            </a:prstGeom>
          </p:spPr>
        </p:pic>
        <p:pic>
          <p:nvPicPr>
            <p:cNvPr id="4" name="Picture 3">
              <a:extLst>
                <a:ext uri="{FF2B5EF4-FFF2-40B4-BE49-F238E27FC236}">
                  <a16:creationId xmlns:a16="http://schemas.microsoft.com/office/drawing/2014/main" id="{72FD39E1-CC50-4B24-A022-34AB63AD451A}"/>
                </a:ext>
              </a:extLst>
            </p:cNvPr>
            <p:cNvPicPr>
              <a:picLocks noChangeAspect="1"/>
            </p:cNvPicPr>
            <p:nvPr/>
          </p:nvPicPr>
          <p:blipFill>
            <a:blip r:embed="rId4"/>
            <a:stretch>
              <a:fillRect/>
            </a:stretch>
          </p:blipFill>
          <p:spPr>
            <a:xfrm>
              <a:off x="9658736" y="5060394"/>
              <a:ext cx="1079086" cy="499915"/>
            </a:xfrm>
            <a:prstGeom prst="rect">
              <a:avLst/>
            </a:prstGeom>
          </p:spPr>
        </p:pic>
      </p:grpSp>
      <p:grpSp>
        <p:nvGrpSpPr>
          <p:cNvPr id="11" name="Group 10">
            <a:extLst>
              <a:ext uri="{FF2B5EF4-FFF2-40B4-BE49-F238E27FC236}">
                <a16:creationId xmlns:a16="http://schemas.microsoft.com/office/drawing/2014/main" id="{C760ED7A-C913-455E-80BE-53BC35976E8F}"/>
              </a:ext>
            </a:extLst>
          </p:cNvPr>
          <p:cNvGrpSpPr/>
          <p:nvPr/>
        </p:nvGrpSpPr>
        <p:grpSpPr>
          <a:xfrm>
            <a:off x="6593276" y="3912728"/>
            <a:ext cx="1899082" cy="2196152"/>
            <a:chOff x="6593276" y="3912728"/>
            <a:chExt cx="1899082" cy="2196152"/>
          </a:xfrm>
        </p:grpSpPr>
        <p:pic>
          <p:nvPicPr>
            <p:cNvPr id="7" name="Picture 6">
              <a:extLst>
                <a:ext uri="{FF2B5EF4-FFF2-40B4-BE49-F238E27FC236}">
                  <a16:creationId xmlns:a16="http://schemas.microsoft.com/office/drawing/2014/main" id="{ED44086C-2E38-4BDB-A064-11249503FDF6}"/>
                </a:ext>
              </a:extLst>
            </p:cNvPr>
            <p:cNvPicPr>
              <a:picLocks noChangeAspect="1"/>
            </p:cNvPicPr>
            <p:nvPr/>
          </p:nvPicPr>
          <p:blipFill>
            <a:blip r:embed="rId5"/>
            <a:stretch>
              <a:fillRect/>
            </a:stretch>
          </p:blipFill>
          <p:spPr>
            <a:xfrm>
              <a:off x="6695400" y="3912728"/>
              <a:ext cx="1694835" cy="1694835"/>
            </a:xfrm>
            <a:prstGeom prst="rect">
              <a:avLst/>
            </a:prstGeom>
          </p:spPr>
        </p:pic>
        <p:pic>
          <p:nvPicPr>
            <p:cNvPr id="6" name="Picture 5">
              <a:extLst>
                <a:ext uri="{FF2B5EF4-FFF2-40B4-BE49-F238E27FC236}">
                  <a16:creationId xmlns:a16="http://schemas.microsoft.com/office/drawing/2014/main" id="{0F26D63E-0FF3-49BA-9227-45E740872E21}"/>
                </a:ext>
              </a:extLst>
            </p:cNvPr>
            <p:cNvPicPr>
              <a:picLocks noChangeAspect="1"/>
            </p:cNvPicPr>
            <p:nvPr/>
          </p:nvPicPr>
          <p:blipFill>
            <a:blip r:embed="rId6"/>
            <a:stretch>
              <a:fillRect/>
            </a:stretch>
          </p:blipFill>
          <p:spPr>
            <a:xfrm>
              <a:off x="6593276" y="5560309"/>
              <a:ext cx="1899082" cy="548571"/>
            </a:xfrm>
            <a:prstGeom prst="rect">
              <a:avLst/>
            </a:prstGeom>
          </p:spPr>
        </p:pic>
      </p:grpSp>
      <p:sp>
        <p:nvSpPr>
          <p:cNvPr id="8" name="TextBox 7">
            <a:extLst>
              <a:ext uri="{FF2B5EF4-FFF2-40B4-BE49-F238E27FC236}">
                <a16:creationId xmlns:a16="http://schemas.microsoft.com/office/drawing/2014/main" id="{41A471D1-026E-4665-B55D-9701EEEEEB90}"/>
              </a:ext>
            </a:extLst>
          </p:cNvPr>
          <p:cNvSpPr txBox="1"/>
          <p:nvPr/>
        </p:nvSpPr>
        <p:spPr>
          <a:xfrm>
            <a:off x="368726" y="539073"/>
            <a:ext cx="5607622" cy="4985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FFC000"/>
                </a:solidFill>
                <a:effectLst/>
                <a:uLnTx/>
                <a:uFillTx/>
                <a:latin typeface="Calibri" panose="020F0502020204030204"/>
                <a:ea typeface="+mn-ea"/>
                <a:cs typeface="+mn-cs"/>
              </a:rPr>
              <a:t>Problem Statement (Customer Pain Points):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RVPs have many devices to program</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Different devices needs different tools and different GUI’s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Customers don’t know how to identify given RVP SKU</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Customers don’t know what are the programmable devices in the given RVP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Costly solution- different tool for different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alibri" panose="020F0502020204030204"/>
                <a:ea typeface="+mn-ea"/>
                <a:cs typeface="+mn-cs"/>
              </a:rPr>
              <a:t>Solution&gt;UCP-SQUID: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solidFill>
                  <a:prstClr val="white"/>
                </a:solidFill>
                <a:effectLst/>
                <a:uLnTx/>
                <a:uFillTx/>
                <a:latin typeface="Calibri" panose="020F0502020204030204"/>
                <a:ea typeface="+mn-ea"/>
                <a:cs typeface="+mn-cs"/>
              </a:rPr>
              <a:t>A single programmer tool with single GUI to configure all programmable devices on RVP</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UCP-SQUID GUI identifies the RVP the UCP is plugged into and provide all info related to RVP including list of rework, list of programmable devices etc., same GUI to be used to program all RVP devices.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UCP tool and GUI can be used across all RVP programs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Cheaper solution- One tool to program all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0EB291F5-0946-4D46-8B8E-E996F64D7888}"/>
              </a:ext>
            </a:extLst>
          </p:cNvPr>
          <p:cNvPicPr>
            <a:picLocks noChangeAspect="1"/>
          </p:cNvPicPr>
          <p:nvPr/>
        </p:nvPicPr>
        <p:blipFill>
          <a:blip r:embed="rId7"/>
          <a:stretch>
            <a:fillRect/>
          </a:stretch>
        </p:blipFill>
        <p:spPr>
          <a:xfrm>
            <a:off x="111324" y="4988973"/>
            <a:ext cx="6224550" cy="1432183"/>
          </a:xfrm>
          <a:prstGeom prst="rect">
            <a:avLst/>
          </a:prstGeom>
        </p:spPr>
      </p:pic>
    </p:spTree>
    <p:extLst>
      <p:ext uri="{BB962C8B-B14F-4D97-AF65-F5344CB8AC3E}">
        <p14:creationId xmlns:p14="http://schemas.microsoft.com/office/powerpoint/2010/main" val="95138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0D1C-295D-43F5-B1D6-0F1A8DFBDEA0}"/>
              </a:ext>
            </a:extLst>
          </p:cNvPr>
          <p:cNvSpPr>
            <a:spLocks noGrp="1"/>
          </p:cNvSpPr>
          <p:nvPr>
            <p:ph type="ctrTitle"/>
          </p:nvPr>
        </p:nvSpPr>
        <p:spPr>
          <a:xfrm>
            <a:off x="573702" y="3304210"/>
            <a:ext cx="10870153" cy="1470025"/>
          </a:xfrm>
        </p:spPr>
        <p:txBody>
          <a:bodyPr/>
          <a:lstStyle/>
          <a:p>
            <a:r>
              <a:rPr lang="en-US" sz="8000">
                <a:solidFill>
                  <a:schemeClr val="accent4">
                    <a:alpha val="90000"/>
                  </a:schemeClr>
                </a:solidFill>
                <a:effectLst>
                  <a:outerShdw blurRad="38100" dist="38100" dir="2700000" algn="tl">
                    <a:srgbClr val="000000">
                      <a:alpha val="43137"/>
                    </a:srgbClr>
                  </a:outerShdw>
                </a:effectLst>
              </a:rPr>
              <a:t>RVP NEST Overview</a:t>
            </a:r>
            <a:br>
              <a:rPr lang="en-US" sz="8000">
                <a:solidFill>
                  <a:schemeClr val="accent4">
                    <a:alpha val="90000"/>
                  </a:schemeClr>
                </a:solidFill>
                <a:effectLst>
                  <a:outerShdw blurRad="38100" dist="38100" dir="2700000" algn="tl">
                    <a:srgbClr val="000000">
                      <a:alpha val="43137"/>
                    </a:srgbClr>
                  </a:outerShdw>
                </a:effectLst>
              </a:rPr>
            </a:br>
            <a:endParaRPr lang="en-IN" sz="320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109157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52712F-7FA5-409B-BFF8-6B07EADB2DF0}"/>
              </a:ext>
            </a:extLst>
          </p:cNvPr>
          <p:cNvSpPr>
            <a:spLocks noGrp="1"/>
          </p:cNvSpPr>
          <p:nvPr>
            <p:ph type="ftr" sz="quarter" idx="11"/>
          </p:nvPr>
        </p:nvSpPr>
        <p:spPr/>
        <p:txBody>
          <a:bodyPr/>
          <a:lstStyle/>
          <a:p>
            <a:pPr defTabSz="914377" hangingPunct="1">
              <a:lnSpc>
                <a:spcPct val="100000"/>
              </a:lnSpc>
              <a:spcBef>
                <a:spcPts val="0"/>
              </a:spcBef>
            </a:pPr>
            <a:r>
              <a:rPr lang="en-IN" kern="1200">
                <a:solidFill>
                  <a:prstClr val="black">
                    <a:tint val="75000"/>
                  </a:prstClr>
                </a:solidFill>
                <a:latin typeface="Calibri" panose="020F0502020204030204"/>
              </a:rPr>
              <a:t>Intel Confidential</a:t>
            </a:r>
          </a:p>
        </p:txBody>
      </p:sp>
      <p:cxnSp>
        <p:nvCxnSpPr>
          <p:cNvPr id="5" name="Straight Connector 4">
            <a:extLst>
              <a:ext uri="{FF2B5EF4-FFF2-40B4-BE49-F238E27FC236}">
                <a16:creationId xmlns:a16="http://schemas.microsoft.com/office/drawing/2014/main" id="{FFA46808-ECE5-4B6C-834D-91152EED9B7F}"/>
              </a:ext>
            </a:extLst>
          </p:cNvPr>
          <p:cNvCxnSpPr>
            <a:cxnSpLocks/>
          </p:cNvCxnSpPr>
          <p:nvPr/>
        </p:nvCxnSpPr>
        <p:spPr>
          <a:xfrm>
            <a:off x="239698" y="5743852"/>
            <a:ext cx="11499543" cy="0"/>
          </a:xfrm>
          <a:prstGeom prst="line">
            <a:avLst/>
          </a:prstGeom>
          <a:ln w="19050">
            <a:headEnd type="ova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78A85F-8B9E-403D-A724-4E6D587F8E19}"/>
              </a:ext>
            </a:extLst>
          </p:cNvPr>
          <p:cNvSpPr txBox="1"/>
          <p:nvPr/>
        </p:nvSpPr>
        <p:spPr>
          <a:xfrm>
            <a:off x="11547873" y="5727444"/>
            <a:ext cx="1190939" cy="307777"/>
          </a:xfrm>
          <a:prstGeom prst="rect">
            <a:avLst/>
          </a:prstGeom>
          <a:noFill/>
        </p:spPr>
        <p:txBody>
          <a:bodyPr wrap="square" rtlCol="0">
            <a:spAutoFit/>
          </a:bodyPr>
          <a:lstStyle/>
          <a:p>
            <a:pPr defTabSz="914377" hangingPunct="1">
              <a:lnSpc>
                <a:spcPct val="100000"/>
              </a:lnSpc>
              <a:spcBef>
                <a:spcPts val="0"/>
              </a:spcBef>
            </a:pPr>
            <a:r>
              <a:rPr lang="en-US" sz="1400" i="1" kern="1200">
                <a:solidFill>
                  <a:srgbClr val="668CCF"/>
                </a:solidFill>
                <a:latin typeface="Times New Roman" panose="02020603050405020304" pitchFamily="18" charset="0"/>
                <a:cs typeface="Times New Roman" panose="02020603050405020304" pitchFamily="18" charset="0"/>
              </a:rPr>
              <a:t>time</a:t>
            </a:r>
            <a:endParaRPr lang="en-IN" sz="1400" i="1" kern="1200">
              <a:solidFill>
                <a:srgbClr val="668CCF"/>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D2DB3B1-0811-494A-B310-E08D8AB013E5}"/>
              </a:ext>
            </a:extLst>
          </p:cNvPr>
          <p:cNvSpPr txBox="1"/>
          <p:nvPr/>
        </p:nvSpPr>
        <p:spPr>
          <a:xfrm>
            <a:off x="2930955" y="17102"/>
            <a:ext cx="6611221" cy="502766"/>
          </a:xfrm>
          <a:prstGeom prst="rect">
            <a:avLst/>
          </a:prstGeom>
          <a:noFill/>
        </p:spPr>
        <p:txBody>
          <a:bodyPr wrap="square" rtlCol="0">
            <a:spAutoFit/>
          </a:bodyPr>
          <a:lstStyle/>
          <a:p>
            <a:pPr defTabSz="914377" hangingPunct="1">
              <a:lnSpc>
                <a:spcPct val="100000"/>
              </a:lnSpc>
              <a:spcBef>
                <a:spcPts val="0"/>
              </a:spcBef>
            </a:pPr>
            <a:r>
              <a:rPr lang="en-US" sz="2667" b="1" kern="1200">
                <a:solidFill>
                  <a:prstClr val="black"/>
                </a:solidFill>
                <a:latin typeface="Calibri" panose="020F0502020204030204"/>
              </a:rPr>
              <a:t>Enhancing RVP Usage during PO &amp; beyond</a:t>
            </a:r>
            <a:endParaRPr lang="en-IN" sz="2667" b="1"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A44F95A3-0403-4A72-9291-BD96E70CE2AB}"/>
              </a:ext>
            </a:extLst>
          </p:cNvPr>
          <p:cNvSpPr txBox="1"/>
          <p:nvPr/>
        </p:nvSpPr>
        <p:spPr>
          <a:xfrm>
            <a:off x="248239" y="619808"/>
            <a:ext cx="1509204" cy="338554"/>
          </a:xfrm>
          <a:prstGeom prst="rect">
            <a:avLst/>
          </a:prstGeom>
          <a:noFill/>
        </p:spPr>
        <p:txBody>
          <a:bodyPr wrap="square" rtlCol="0">
            <a:spAutoFit/>
          </a:bodyPr>
          <a:lstStyle/>
          <a:p>
            <a:pPr defTabSz="914377" hangingPunct="1">
              <a:lnSpc>
                <a:spcPct val="100000"/>
              </a:lnSpc>
              <a:spcBef>
                <a:spcPts val="0"/>
              </a:spcBef>
            </a:pPr>
            <a:r>
              <a:rPr lang="en-US" sz="1600" b="1" u="sng" kern="1200">
                <a:solidFill>
                  <a:prstClr val="black"/>
                </a:solidFill>
                <a:latin typeface="Calibri" panose="020F0502020204030204"/>
              </a:rPr>
              <a:t>With Nest</a:t>
            </a:r>
            <a:endParaRPr lang="en-IN" sz="1600" b="1" u="sng" kern="1200">
              <a:solidFill>
                <a:prstClr val="black"/>
              </a:solidFill>
              <a:latin typeface="Calibri" panose="020F0502020204030204"/>
            </a:endParaRPr>
          </a:p>
        </p:txBody>
      </p:sp>
      <p:sp>
        <p:nvSpPr>
          <p:cNvPr id="11" name="TextBox 10">
            <a:extLst>
              <a:ext uri="{FF2B5EF4-FFF2-40B4-BE49-F238E27FC236}">
                <a16:creationId xmlns:a16="http://schemas.microsoft.com/office/drawing/2014/main" id="{593A0597-E97F-4BE2-9B82-F5A1F4F67651}"/>
              </a:ext>
            </a:extLst>
          </p:cNvPr>
          <p:cNvSpPr txBox="1"/>
          <p:nvPr/>
        </p:nvSpPr>
        <p:spPr>
          <a:xfrm>
            <a:off x="239698" y="3053886"/>
            <a:ext cx="1509204" cy="338554"/>
          </a:xfrm>
          <a:prstGeom prst="rect">
            <a:avLst/>
          </a:prstGeom>
          <a:noFill/>
        </p:spPr>
        <p:txBody>
          <a:bodyPr wrap="square" rtlCol="0">
            <a:spAutoFit/>
          </a:bodyPr>
          <a:lstStyle/>
          <a:p>
            <a:pPr defTabSz="914377" hangingPunct="1">
              <a:lnSpc>
                <a:spcPct val="100000"/>
              </a:lnSpc>
              <a:spcBef>
                <a:spcPts val="0"/>
              </a:spcBef>
            </a:pPr>
            <a:r>
              <a:rPr lang="en-US" sz="1600" b="1" u="sng" kern="1200">
                <a:solidFill>
                  <a:prstClr val="black"/>
                </a:solidFill>
                <a:latin typeface="Calibri" panose="020F0502020204030204"/>
              </a:rPr>
              <a:t>Today</a:t>
            </a:r>
            <a:endParaRPr lang="en-IN" sz="1600" b="1" u="sng" kern="1200">
              <a:solidFill>
                <a:prstClr val="black"/>
              </a:solidFill>
              <a:latin typeface="Calibri" panose="020F0502020204030204"/>
            </a:endParaRPr>
          </a:p>
        </p:txBody>
      </p:sp>
      <p:sp>
        <p:nvSpPr>
          <p:cNvPr id="13" name="Rectangle 12">
            <a:extLst>
              <a:ext uri="{FF2B5EF4-FFF2-40B4-BE49-F238E27FC236}">
                <a16:creationId xmlns:a16="http://schemas.microsoft.com/office/drawing/2014/main" id="{66C3FEF5-5E0B-4FF3-943C-D31912C46242}"/>
              </a:ext>
            </a:extLst>
          </p:cNvPr>
          <p:cNvSpPr/>
          <p:nvPr/>
        </p:nvSpPr>
        <p:spPr>
          <a:xfrm>
            <a:off x="248239" y="5217569"/>
            <a:ext cx="2286717" cy="369311"/>
          </a:xfrm>
          <a:prstGeom prst="rect">
            <a:avLst/>
          </a:prstGeom>
          <a:gradFill>
            <a:gsLst>
              <a:gs pos="0">
                <a:schemeClr val="bg1"/>
              </a:gs>
              <a:gs pos="19000">
                <a:schemeClr val="accent1">
                  <a:lumMod val="60000"/>
                  <a:lumOff val="40000"/>
                </a:schemeClr>
              </a:gs>
              <a:gs pos="100000">
                <a:schemeClr val="accent1"/>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ERB with N-1</a:t>
            </a:r>
            <a:endParaRPr lang="en-IN" sz="1400" kern="1200">
              <a:solidFill>
                <a:prstClr val="white"/>
              </a:solidFill>
              <a:latin typeface="Calibri Light" panose="020F0302020204030204"/>
            </a:endParaRPr>
          </a:p>
        </p:txBody>
      </p:sp>
      <p:sp>
        <p:nvSpPr>
          <p:cNvPr id="14" name="TextBox 13">
            <a:extLst>
              <a:ext uri="{FF2B5EF4-FFF2-40B4-BE49-F238E27FC236}">
                <a16:creationId xmlns:a16="http://schemas.microsoft.com/office/drawing/2014/main" id="{29338B99-3194-4A00-AB62-1809D0A61413}"/>
              </a:ext>
            </a:extLst>
          </p:cNvPr>
          <p:cNvSpPr txBox="1"/>
          <p:nvPr/>
        </p:nvSpPr>
        <p:spPr>
          <a:xfrm>
            <a:off x="-52731" y="5849281"/>
            <a:ext cx="723528"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PO-8</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a:p>
            <a:pPr defTabSz="914377" hangingPunct="1">
              <a:lnSpc>
                <a:spcPct val="100000"/>
              </a:lnSpc>
              <a:spcBef>
                <a:spcPts val="0"/>
              </a:spcBef>
            </a:pPr>
            <a:endParaRPr lang="en-IN" sz="1100" kern="1200">
              <a:solidFill>
                <a:srgbClr val="4472C4"/>
              </a:solidFill>
              <a:latin typeface="Calibri Light" panose="020F0302020204030204"/>
            </a:endParaRPr>
          </a:p>
        </p:txBody>
      </p:sp>
      <p:sp>
        <p:nvSpPr>
          <p:cNvPr id="16" name="Rectangle 15">
            <a:extLst>
              <a:ext uri="{FF2B5EF4-FFF2-40B4-BE49-F238E27FC236}">
                <a16:creationId xmlns:a16="http://schemas.microsoft.com/office/drawing/2014/main" id="{AA00A307-EFF0-433A-9722-2BCE033A3589}"/>
              </a:ext>
            </a:extLst>
          </p:cNvPr>
          <p:cNvSpPr/>
          <p:nvPr/>
        </p:nvSpPr>
        <p:spPr>
          <a:xfrm>
            <a:off x="2605597" y="4946482"/>
            <a:ext cx="5290924" cy="305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Silicon</a:t>
            </a:r>
            <a:r>
              <a:rPr lang="en-US" sz="1400" kern="1200">
                <a:solidFill>
                  <a:srgbClr val="00B050"/>
                </a:solidFill>
                <a:latin typeface="Calibri Light" panose="020F0302020204030204"/>
              </a:rPr>
              <a:t> </a:t>
            </a:r>
            <a:r>
              <a:rPr lang="en-US" sz="1400" kern="1200">
                <a:solidFill>
                  <a:prstClr val="white"/>
                </a:solidFill>
                <a:latin typeface="Calibri Light" panose="020F0302020204030204"/>
              </a:rPr>
              <a:t>PO on RVP</a:t>
            </a:r>
            <a:endParaRPr lang="en-IN" sz="1400" kern="1200">
              <a:solidFill>
                <a:prstClr val="white"/>
              </a:solidFill>
              <a:latin typeface="Calibri Light" panose="020F0302020204030204"/>
            </a:endParaRPr>
          </a:p>
        </p:txBody>
      </p:sp>
      <p:cxnSp>
        <p:nvCxnSpPr>
          <p:cNvPr id="19" name="Straight Connector 18">
            <a:extLst>
              <a:ext uri="{FF2B5EF4-FFF2-40B4-BE49-F238E27FC236}">
                <a16:creationId xmlns:a16="http://schemas.microsoft.com/office/drawing/2014/main" id="{5E9B1749-C172-4007-9F82-C02860940894}"/>
              </a:ext>
            </a:extLst>
          </p:cNvPr>
          <p:cNvCxnSpPr>
            <a:cxnSpLocks/>
          </p:cNvCxnSpPr>
          <p:nvPr/>
        </p:nvCxnSpPr>
        <p:spPr>
          <a:xfrm>
            <a:off x="2611519" y="5653221"/>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A16583D-F908-4381-AC8C-F024EF34A874}"/>
              </a:ext>
            </a:extLst>
          </p:cNvPr>
          <p:cNvSpPr/>
          <p:nvPr/>
        </p:nvSpPr>
        <p:spPr>
          <a:xfrm>
            <a:off x="2605598" y="5241002"/>
            <a:ext cx="1815484"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1</a:t>
            </a:r>
            <a:endParaRPr lang="en-IN" sz="1400" kern="1200">
              <a:solidFill>
                <a:prstClr val="white"/>
              </a:solidFill>
              <a:latin typeface="Calibri Light" panose="020F0302020204030204"/>
            </a:endParaRPr>
          </a:p>
        </p:txBody>
      </p:sp>
      <p:sp>
        <p:nvSpPr>
          <p:cNvPr id="23" name="Rectangle 22">
            <a:extLst>
              <a:ext uri="{FF2B5EF4-FFF2-40B4-BE49-F238E27FC236}">
                <a16:creationId xmlns:a16="http://schemas.microsoft.com/office/drawing/2014/main" id="{80A32DA8-E5C0-444E-A917-E893AB695FED}"/>
              </a:ext>
            </a:extLst>
          </p:cNvPr>
          <p:cNvSpPr/>
          <p:nvPr/>
        </p:nvSpPr>
        <p:spPr>
          <a:xfrm>
            <a:off x="4421082" y="5241002"/>
            <a:ext cx="1815484"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2</a:t>
            </a:r>
            <a:endParaRPr lang="en-IN" sz="1400" kern="1200">
              <a:solidFill>
                <a:prstClr val="white"/>
              </a:solidFill>
              <a:latin typeface="Calibri Light" panose="020F0302020204030204"/>
            </a:endParaRPr>
          </a:p>
        </p:txBody>
      </p:sp>
      <p:sp>
        <p:nvSpPr>
          <p:cNvPr id="24" name="Rectangle 23">
            <a:extLst>
              <a:ext uri="{FF2B5EF4-FFF2-40B4-BE49-F238E27FC236}">
                <a16:creationId xmlns:a16="http://schemas.microsoft.com/office/drawing/2014/main" id="{9ACE4687-B3FE-48CD-B9B6-9888BC2784DF}"/>
              </a:ext>
            </a:extLst>
          </p:cNvPr>
          <p:cNvSpPr/>
          <p:nvPr/>
        </p:nvSpPr>
        <p:spPr>
          <a:xfrm>
            <a:off x="6236566" y="5241002"/>
            <a:ext cx="1652193"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3</a:t>
            </a:r>
            <a:endParaRPr lang="en-IN" sz="1400" kern="1200">
              <a:solidFill>
                <a:prstClr val="white"/>
              </a:solidFill>
              <a:latin typeface="Calibri Light" panose="020F0302020204030204"/>
            </a:endParaRPr>
          </a:p>
        </p:txBody>
      </p:sp>
      <p:cxnSp>
        <p:nvCxnSpPr>
          <p:cNvPr id="25" name="Straight Connector 24">
            <a:extLst>
              <a:ext uri="{FF2B5EF4-FFF2-40B4-BE49-F238E27FC236}">
                <a16:creationId xmlns:a16="http://schemas.microsoft.com/office/drawing/2014/main" id="{9EC782CE-FB88-4904-9ABD-3D5E07A0705B}"/>
              </a:ext>
            </a:extLst>
          </p:cNvPr>
          <p:cNvCxnSpPr>
            <a:cxnSpLocks/>
          </p:cNvCxnSpPr>
          <p:nvPr/>
        </p:nvCxnSpPr>
        <p:spPr>
          <a:xfrm>
            <a:off x="4432925" y="5610312"/>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36C5B7-1959-4E98-BE73-49B9F56EC47D}"/>
              </a:ext>
            </a:extLst>
          </p:cNvPr>
          <p:cNvSpPr txBox="1"/>
          <p:nvPr/>
        </p:nvSpPr>
        <p:spPr>
          <a:xfrm>
            <a:off x="4028991" y="5849282"/>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PO+1</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27" name="Straight Connector 26">
            <a:extLst>
              <a:ext uri="{FF2B5EF4-FFF2-40B4-BE49-F238E27FC236}">
                <a16:creationId xmlns:a16="http://schemas.microsoft.com/office/drawing/2014/main" id="{8F809CE5-6D55-46A7-BF3C-0CD1636D20AB}"/>
              </a:ext>
            </a:extLst>
          </p:cNvPr>
          <p:cNvCxnSpPr>
            <a:cxnSpLocks/>
          </p:cNvCxnSpPr>
          <p:nvPr/>
        </p:nvCxnSpPr>
        <p:spPr>
          <a:xfrm>
            <a:off x="6245451" y="56384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53EFC9-2574-46F7-B018-CCE31A826F08}"/>
              </a:ext>
            </a:extLst>
          </p:cNvPr>
          <p:cNvSpPr txBox="1"/>
          <p:nvPr/>
        </p:nvSpPr>
        <p:spPr>
          <a:xfrm>
            <a:off x="5845958" y="5849282"/>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PO+2</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29" name="Straight Connector 28">
            <a:extLst>
              <a:ext uri="{FF2B5EF4-FFF2-40B4-BE49-F238E27FC236}">
                <a16:creationId xmlns:a16="http://schemas.microsoft.com/office/drawing/2014/main" id="{00D1301C-DEBE-4237-8188-149BC51BF5C4}"/>
              </a:ext>
            </a:extLst>
          </p:cNvPr>
          <p:cNvCxnSpPr>
            <a:cxnSpLocks/>
          </p:cNvCxnSpPr>
          <p:nvPr/>
        </p:nvCxnSpPr>
        <p:spPr>
          <a:xfrm>
            <a:off x="7898176" y="56310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D6B36B5-30CF-4781-9646-A77B474DBB53}"/>
              </a:ext>
            </a:extLst>
          </p:cNvPr>
          <p:cNvSpPr txBox="1"/>
          <p:nvPr/>
        </p:nvSpPr>
        <p:spPr>
          <a:xfrm>
            <a:off x="7494251" y="5849282"/>
            <a:ext cx="800480"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 Exit</a:t>
            </a:r>
          </a:p>
          <a:p>
            <a:pPr algn="ctr" defTabSz="914377" hangingPunct="1">
              <a:lnSpc>
                <a:spcPct val="100000"/>
              </a:lnSpc>
              <a:spcBef>
                <a:spcPts val="0"/>
              </a:spcBef>
            </a:pPr>
            <a:r>
              <a:rPr lang="en-US" sz="1100" kern="1200">
                <a:solidFill>
                  <a:srgbClr val="4472C4"/>
                </a:solidFill>
                <a:latin typeface="Calibri Light" panose="020F0302020204030204"/>
              </a:rPr>
              <a:t>PO+3 to 4</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sp>
        <p:nvSpPr>
          <p:cNvPr id="33" name="TextBox 32">
            <a:extLst>
              <a:ext uri="{FF2B5EF4-FFF2-40B4-BE49-F238E27FC236}">
                <a16:creationId xmlns:a16="http://schemas.microsoft.com/office/drawing/2014/main" id="{B7B4A3A1-9A56-44A4-B069-79DE90EABB75}"/>
              </a:ext>
            </a:extLst>
          </p:cNvPr>
          <p:cNvSpPr txBox="1"/>
          <p:nvPr/>
        </p:nvSpPr>
        <p:spPr>
          <a:xfrm>
            <a:off x="459900" y="4464457"/>
            <a:ext cx="2038885"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1D499A"/>
                </a:solidFill>
                <a:latin typeface="Calibri Light" panose="020F0302020204030204"/>
              </a:rPr>
              <a:t>@ Factory </a:t>
            </a:r>
            <a:r>
              <a:rPr lang="en-US" sz="1100" kern="1200">
                <a:solidFill>
                  <a:srgbClr val="1D499A"/>
                </a:solidFill>
                <a:latin typeface="Calibri Light" panose="020F0302020204030204"/>
                <a:sym typeface="Wingdings" panose="05000000000000000000" pitchFamily="2" charset="2"/>
              </a:rPr>
              <a:t> </a:t>
            </a:r>
            <a:r>
              <a:rPr lang="en-US" sz="1100" kern="1200">
                <a:solidFill>
                  <a:srgbClr val="1D499A"/>
                </a:solidFill>
                <a:latin typeface="Calibri Light" panose="020F0302020204030204"/>
              </a:rPr>
              <a:t>SRR (BA)</a:t>
            </a:r>
          </a:p>
          <a:p>
            <a:pPr algn="ctr" defTabSz="914377" hangingPunct="1">
              <a:lnSpc>
                <a:spcPct val="100000"/>
              </a:lnSpc>
              <a:spcBef>
                <a:spcPts val="0"/>
              </a:spcBef>
            </a:pPr>
            <a:r>
              <a:rPr lang="en-US" sz="1100" kern="1200">
                <a:solidFill>
                  <a:srgbClr val="1D499A"/>
                </a:solidFill>
                <a:latin typeface="Calibri Light" panose="020F0302020204030204"/>
              </a:rPr>
              <a:t>with 5-10 boards</a:t>
            </a:r>
            <a:endParaRPr lang="en-IN" sz="1100" kern="1200">
              <a:solidFill>
                <a:srgbClr val="1D499A"/>
              </a:solidFill>
              <a:latin typeface="Calibri Light" panose="020F0302020204030204"/>
            </a:endParaRPr>
          </a:p>
        </p:txBody>
      </p:sp>
      <p:pic>
        <p:nvPicPr>
          <p:cNvPr id="1030" name="Picture 6" descr="clan, family, group, peer, people icon">
            <a:extLst>
              <a:ext uri="{FF2B5EF4-FFF2-40B4-BE49-F238E27FC236}">
                <a16:creationId xmlns:a16="http://schemas.microsoft.com/office/drawing/2014/main" id="{EE50E18A-3ADA-4C4A-B017-B6D939C6F7E5}"/>
              </a:ext>
            </a:extLst>
          </p:cNvPr>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317" y="4264412"/>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lan, family, group, peer, people icon">
            <a:extLst>
              <a:ext uri="{FF2B5EF4-FFF2-40B4-BE49-F238E27FC236}">
                <a16:creationId xmlns:a16="http://schemas.microsoft.com/office/drawing/2014/main" id="{AC33A97C-9425-41EB-8107-1CC9310D6B32}"/>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3825" y="4043230"/>
            <a:ext cx="723529" cy="723529"/>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72D7E76C-6A6D-4F2B-8B47-8410AAAAC35A}"/>
              </a:ext>
            </a:extLst>
          </p:cNvPr>
          <p:cNvSpPr/>
          <p:nvPr/>
        </p:nvSpPr>
        <p:spPr>
          <a:xfrm>
            <a:off x="10406104" y="5098820"/>
            <a:ext cx="1595021" cy="539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333" kern="1200">
                <a:solidFill>
                  <a:prstClr val="white"/>
                </a:solidFill>
                <a:latin typeface="Calibri Light" panose="020F0302020204030204"/>
              </a:rPr>
              <a:t>Broader availability</a:t>
            </a:r>
          </a:p>
          <a:p>
            <a:pPr algn="ctr" defTabSz="914377" hangingPunct="1">
              <a:lnSpc>
                <a:spcPct val="100000"/>
              </a:lnSpc>
              <a:spcBef>
                <a:spcPts val="0"/>
              </a:spcBef>
            </a:pPr>
            <a:r>
              <a:rPr lang="en-US" sz="1333" kern="1200">
                <a:solidFill>
                  <a:prstClr val="white"/>
                </a:solidFill>
                <a:latin typeface="Calibri Light" panose="020F0302020204030204"/>
              </a:rPr>
              <a:t>(500+ boards)</a:t>
            </a:r>
            <a:endParaRPr lang="en-IN" sz="1333" kern="1200">
              <a:solidFill>
                <a:prstClr val="white"/>
              </a:solidFill>
              <a:latin typeface="Calibri Light" panose="020F0302020204030204"/>
            </a:endParaRPr>
          </a:p>
        </p:txBody>
      </p:sp>
      <p:cxnSp>
        <p:nvCxnSpPr>
          <p:cNvPr id="40" name="Straight Arrow Connector 39">
            <a:extLst>
              <a:ext uri="{FF2B5EF4-FFF2-40B4-BE49-F238E27FC236}">
                <a16:creationId xmlns:a16="http://schemas.microsoft.com/office/drawing/2014/main" id="{5B872ADB-E794-4C16-8951-0A57A0A0E663}"/>
              </a:ext>
            </a:extLst>
          </p:cNvPr>
          <p:cNvCxnSpPr>
            <a:cxnSpLocks/>
          </p:cNvCxnSpPr>
          <p:nvPr/>
        </p:nvCxnSpPr>
        <p:spPr>
          <a:xfrm>
            <a:off x="9066868" y="5459237"/>
            <a:ext cx="97322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C524287-8BE9-41B6-99A9-A9AEE36E4B9D}"/>
              </a:ext>
            </a:extLst>
          </p:cNvPr>
          <p:cNvSpPr txBox="1"/>
          <p:nvPr/>
        </p:nvSpPr>
        <p:spPr>
          <a:xfrm>
            <a:off x="8771499" y="5098820"/>
            <a:ext cx="1563964" cy="276999"/>
          </a:xfrm>
          <a:prstGeom prst="rect">
            <a:avLst/>
          </a:prstGeom>
          <a:noFill/>
        </p:spPr>
        <p:txBody>
          <a:bodyPr wrap="square" rtlCol="0">
            <a:spAutoFit/>
          </a:bodyPr>
          <a:lstStyle/>
          <a:p>
            <a:pPr defTabSz="914377" hangingPunct="1">
              <a:lnSpc>
                <a:spcPct val="100000"/>
              </a:lnSpc>
              <a:spcBef>
                <a:spcPts val="0"/>
              </a:spcBef>
            </a:pPr>
            <a:r>
              <a:rPr lang="en-US" sz="1200" kern="1200">
                <a:solidFill>
                  <a:prstClr val="black"/>
                </a:solidFill>
                <a:latin typeface="Calibri Light" panose="020F0302020204030204"/>
                <a:cs typeface="Times New Roman" panose="02020603050405020304" pitchFamily="18" charset="0"/>
              </a:rPr>
              <a:t>Prepare volume build</a:t>
            </a:r>
            <a:endParaRPr lang="en-IN" sz="1200" kern="1200">
              <a:solidFill>
                <a:prstClr val="black"/>
              </a:solidFill>
              <a:latin typeface="Calibri Light" panose="020F0302020204030204"/>
              <a:cs typeface="Times New Roman" panose="02020603050405020304" pitchFamily="18" charset="0"/>
            </a:endParaRPr>
          </a:p>
        </p:txBody>
      </p:sp>
      <p:sp>
        <p:nvSpPr>
          <p:cNvPr id="51" name="TextBox 50">
            <a:extLst>
              <a:ext uri="{FF2B5EF4-FFF2-40B4-BE49-F238E27FC236}">
                <a16:creationId xmlns:a16="http://schemas.microsoft.com/office/drawing/2014/main" id="{C9FDDFB0-A37C-443A-91B5-2148DEC4C805}"/>
              </a:ext>
            </a:extLst>
          </p:cNvPr>
          <p:cNvSpPr txBox="1"/>
          <p:nvPr/>
        </p:nvSpPr>
        <p:spPr>
          <a:xfrm>
            <a:off x="9907465" y="5849281"/>
            <a:ext cx="997279"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PO+10 to 12</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52" name="Straight Connector 51">
            <a:extLst>
              <a:ext uri="{FF2B5EF4-FFF2-40B4-BE49-F238E27FC236}">
                <a16:creationId xmlns:a16="http://schemas.microsoft.com/office/drawing/2014/main" id="{31D0CC32-A7A5-44D8-BEC4-716E04E0179B}"/>
              </a:ext>
            </a:extLst>
          </p:cNvPr>
          <p:cNvCxnSpPr>
            <a:cxnSpLocks/>
          </p:cNvCxnSpPr>
          <p:nvPr/>
        </p:nvCxnSpPr>
        <p:spPr>
          <a:xfrm>
            <a:off x="10403164" y="5659136"/>
            <a:ext cx="0" cy="219944"/>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Picture 6" descr="clan, family, group, peer, people icon">
            <a:extLst>
              <a:ext uri="{FF2B5EF4-FFF2-40B4-BE49-F238E27FC236}">
                <a16:creationId xmlns:a16="http://schemas.microsoft.com/office/drawing/2014/main" id="{51FDEDCD-5ADF-4E9A-9E2B-92F721B9DC99}"/>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75096" y="2966377"/>
            <a:ext cx="723529" cy="723529"/>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C654A9A8-DC37-4F19-AA02-978BAC6AB748}"/>
              </a:ext>
            </a:extLst>
          </p:cNvPr>
          <p:cNvSpPr/>
          <p:nvPr/>
        </p:nvSpPr>
        <p:spPr>
          <a:xfrm>
            <a:off x="4421081" y="3783331"/>
            <a:ext cx="4323424" cy="369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Platform Power On</a:t>
            </a:r>
            <a:endParaRPr lang="en-IN" sz="1400" kern="1200">
              <a:solidFill>
                <a:prstClr val="white"/>
              </a:solidFill>
              <a:latin typeface="Calibri Light" panose="020F0302020204030204"/>
            </a:endParaRPr>
          </a:p>
        </p:txBody>
      </p:sp>
      <p:sp>
        <p:nvSpPr>
          <p:cNvPr id="57" name="Rectangle 56">
            <a:extLst>
              <a:ext uri="{FF2B5EF4-FFF2-40B4-BE49-F238E27FC236}">
                <a16:creationId xmlns:a16="http://schemas.microsoft.com/office/drawing/2014/main" id="{2DC4D012-7FD9-4AA8-AF4C-B6BB8CB0A37F}"/>
              </a:ext>
            </a:extLst>
          </p:cNvPr>
          <p:cNvSpPr/>
          <p:nvPr/>
        </p:nvSpPr>
        <p:spPr>
          <a:xfrm>
            <a:off x="4430238" y="1937811"/>
            <a:ext cx="7746237" cy="369311"/>
          </a:xfrm>
          <a:prstGeom prst="rect">
            <a:avLst/>
          </a:prstGeom>
          <a:gradFill>
            <a:gsLst>
              <a:gs pos="0">
                <a:schemeClr val="bg1"/>
              </a:gs>
              <a:gs pos="16000">
                <a:schemeClr val="accent1">
                  <a:lumMod val="60000"/>
                  <a:lumOff val="40000"/>
                </a:schemeClr>
              </a:gs>
              <a:gs pos="100000">
                <a:schemeClr val="accent1"/>
              </a:gs>
            </a:gsLst>
            <a:lin ang="108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RVP Nest (remote)</a:t>
            </a:r>
            <a:endParaRPr lang="en-IN" sz="1400" kern="1200">
              <a:solidFill>
                <a:prstClr val="white"/>
              </a:solidFill>
              <a:latin typeface="Calibri Light" panose="020F0302020204030204"/>
            </a:endParaRPr>
          </a:p>
        </p:txBody>
      </p:sp>
      <p:pic>
        <p:nvPicPr>
          <p:cNvPr id="65" name="Picture 6" descr="clan, family, group, peer, people icon">
            <a:extLst>
              <a:ext uri="{FF2B5EF4-FFF2-40B4-BE49-F238E27FC236}">
                <a16:creationId xmlns:a16="http://schemas.microsoft.com/office/drawing/2014/main" id="{C4980215-647B-4C5B-A5B8-36381816E1D5}"/>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03053" y="1594997"/>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clan, family, group, peer, people icon">
            <a:extLst>
              <a:ext uri="{FF2B5EF4-FFF2-40B4-BE49-F238E27FC236}">
                <a16:creationId xmlns:a16="http://schemas.microsoft.com/office/drawing/2014/main" id="{B377AF36-F4D0-4BD3-901B-419C76893506}"/>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55742" y="1037076"/>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clan, family, group, peer, people icon">
            <a:extLst>
              <a:ext uri="{FF2B5EF4-FFF2-40B4-BE49-F238E27FC236}">
                <a16:creationId xmlns:a16="http://schemas.microsoft.com/office/drawing/2014/main" id="{DD750AD6-0E73-4FB5-AE15-1F9634933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1576" y="1038973"/>
            <a:ext cx="723529" cy="72352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3083F3F5-ACBD-40A7-977A-8BBE2BCD1D28}"/>
              </a:ext>
            </a:extLst>
          </p:cNvPr>
          <p:cNvCxnSpPr>
            <a:cxnSpLocks/>
          </p:cNvCxnSpPr>
          <p:nvPr/>
        </p:nvCxnSpPr>
        <p:spPr>
          <a:xfrm>
            <a:off x="8736729" y="4218837"/>
            <a:ext cx="7763" cy="17060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63C7218-3D12-47FF-91F3-4807056C581F}"/>
              </a:ext>
            </a:extLst>
          </p:cNvPr>
          <p:cNvSpPr txBox="1"/>
          <p:nvPr/>
        </p:nvSpPr>
        <p:spPr>
          <a:xfrm>
            <a:off x="8402079" y="5849282"/>
            <a:ext cx="800480"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PPO Exit PO+4 to 6</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sp>
        <p:nvSpPr>
          <p:cNvPr id="50" name="TextBox 49">
            <a:extLst>
              <a:ext uri="{FF2B5EF4-FFF2-40B4-BE49-F238E27FC236}">
                <a16:creationId xmlns:a16="http://schemas.microsoft.com/office/drawing/2014/main" id="{DAD1A577-0662-4534-85FB-A7DB6B063613}"/>
              </a:ext>
            </a:extLst>
          </p:cNvPr>
          <p:cNvSpPr txBox="1"/>
          <p:nvPr/>
        </p:nvSpPr>
        <p:spPr>
          <a:xfrm>
            <a:off x="1317639" y="5849281"/>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ERB POE</a:t>
            </a:r>
          </a:p>
          <a:p>
            <a:pPr algn="ctr" defTabSz="914377" hangingPunct="1">
              <a:lnSpc>
                <a:spcPct val="100000"/>
              </a:lnSpc>
              <a:spcBef>
                <a:spcPts val="0"/>
              </a:spcBef>
            </a:pPr>
            <a:r>
              <a:rPr lang="en-US" sz="1100" kern="1200">
                <a:solidFill>
                  <a:srgbClr val="4472C4"/>
                </a:solidFill>
                <a:latin typeface="Calibri Light" panose="020F0302020204030204"/>
              </a:rPr>
              <a:t>PO - 5</a:t>
            </a:r>
            <a:endParaRPr lang="en-IN" sz="1100" kern="1200">
              <a:solidFill>
                <a:srgbClr val="4472C4"/>
              </a:solidFill>
              <a:latin typeface="Calibri Light" panose="020F0302020204030204"/>
            </a:endParaRPr>
          </a:p>
        </p:txBody>
      </p:sp>
      <p:cxnSp>
        <p:nvCxnSpPr>
          <p:cNvPr id="59" name="Straight Connector 58">
            <a:extLst>
              <a:ext uri="{FF2B5EF4-FFF2-40B4-BE49-F238E27FC236}">
                <a16:creationId xmlns:a16="http://schemas.microsoft.com/office/drawing/2014/main" id="{64228784-D40D-40AA-B4CF-DFF18260F72D}"/>
              </a:ext>
            </a:extLst>
          </p:cNvPr>
          <p:cNvCxnSpPr>
            <a:cxnSpLocks/>
          </p:cNvCxnSpPr>
          <p:nvPr/>
        </p:nvCxnSpPr>
        <p:spPr>
          <a:xfrm>
            <a:off x="1748901" y="56384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07E4436-AD53-4F6F-BB95-F1CDA740F794}"/>
              </a:ext>
            </a:extLst>
          </p:cNvPr>
          <p:cNvSpPr/>
          <p:nvPr/>
        </p:nvSpPr>
        <p:spPr>
          <a:xfrm>
            <a:off x="1748900" y="2436821"/>
            <a:ext cx="6049043" cy="369311"/>
          </a:xfrm>
          <a:prstGeom prst="rect">
            <a:avLst/>
          </a:prstGeom>
          <a:gradFill flip="none" rotWithShape="1">
            <a:gsLst>
              <a:gs pos="0">
                <a:schemeClr val="bg1"/>
              </a:gs>
              <a:gs pos="73000">
                <a:schemeClr val="accent1">
                  <a:lumMod val="60000"/>
                  <a:lumOff val="40000"/>
                </a:schemeClr>
              </a:gs>
              <a:gs pos="100000">
                <a:schemeClr val="accent1"/>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hangingPunct="1">
              <a:lnSpc>
                <a:spcPct val="100000"/>
              </a:lnSpc>
              <a:spcBef>
                <a:spcPts val="0"/>
              </a:spcBef>
            </a:pPr>
            <a:r>
              <a:rPr lang="en-US" sz="1400" kern="1200">
                <a:solidFill>
                  <a:prstClr val="white"/>
                </a:solidFill>
                <a:latin typeface="Calibri Light" panose="020F0302020204030204"/>
              </a:rPr>
              <a:t>ERB Nest (remote)</a:t>
            </a:r>
            <a:endParaRPr lang="en-IN" sz="1400" kern="1200">
              <a:solidFill>
                <a:prstClr val="white"/>
              </a:solidFill>
              <a:latin typeface="Calibri Light" panose="020F0302020204030204"/>
            </a:endParaRPr>
          </a:p>
        </p:txBody>
      </p:sp>
      <p:sp>
        <p:nvSpPr>
          <p:cNvPr id="2" name="Arrow: Right 1">
            <a:extLst>
              <a:ext uri="{FF2B5EF4-FFF2-40B4-BE49-F238E27FC236}">
                <a16:creationId xmlns:a16="http://schemas.microsoft.com/office/drawing/2014/main" id="{6001DD22-2F1F-4A2D-A38B-33FF6DFAF0BA}"/>
              </a:ext>
            </a:extLst>
          </p:cNvPr>
          <p:cNvSpPr/>
          <p:nvPr/>
        </p:nvSpPr>
        <p:spPr>
          <a:xfrm rot="16200000">
            <a:off x="2394952" y="6249997"/>
            <a:ext cx="441309" cy="501651"/>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endParaRPr lang="en-IN" sz="180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0F4FEA99-648A-4D55-A8DC-A278530C3F2D}"/>
              </a:ext>
            </a:extLst>
          </p:cNvPr>
          <p:cNvSpPr txBox="1"/>
          <p:nvPr/>
        </p:nvSpPr>
        <p:spPr>
          <a:xfrm>
            <a:off x="2107076" y="5849281"/>
            <a:ext cx="1055096" cy="361766"/>
          </a:xfrm>
          <a:prstGeom prst="rect">
            <a:avLst/>
          </a:prstGeom>
          <a:solidFill>
            <a:srgbClr val="FFC000"/>
          </a:solidFill>
          <a:ln>
            <a:noFill/>
          </a:ln>
        </p:spPr>
        <p:txBody>
          <a:bodyPr wrap="none" rtlCol="0">
            <a:spAutoFit/>
          </a:bodyPr>
          <a:lstStyle/>
          <a:p>
            <a:pPr algn="ctr" defTabSz="914377" hangingPunct="1">
              <a:lnSpc>
                <a:spcPct val="100000"/>
              </a:lnSpc>
              <a:spcBef>
                <a:spcPts val="0"/>
              </a:spcBef>
            </a:pPr>
            <a:r>
              <a:rPr lang="en-US" sz="1051" kern="1200">
                <a:solidFill>
                  <a:prstClr val="black"/>
                </a:solidFill>
                <a:latin typeface="Calibri Light" panose="020F0302020204030204"/>
              </a:rPr>
              <a:t>PO </a:t>
            </a:r>
          </a:p>
          <a:p>
            <a:pPr algn="ctr" defTabSz="914377" hangingPunct="1">
              <a:lnSpc>
                <a:spcPct val="100000"/>
              </a:lnSpc>
              <a:spcBef>
                <a:spcPts val="0"/>
              </a:spcBef>
            </a:pPr>
            <a:r>
              <a:rPr lang="en-US" sz="700" kern="1200">
                <a:solidFill>
                  <a:prstClr val="black"/>
                </a:solidFill>
                <a:latin typeface="Calibri Light" panose="020F0302020204030204"/>
              </a:rPr>
              <a:t>(Silicon Power On Entry)</a:t>
            </a:r>
            <a:endParaRPr lang="en-IN" sz="700" kern="1200">
              <a:solidFill>
                <a:prstClr val="black"/>
              </a:solidFill>
              <a:latin typeface="Calibri Light" panose="020F0302020204030204"/>
            </a:endParaRPr>
          </a:p>
        </p:txBody>
      </p:sp>
      <p:sp>
        <p:nvSpPr>
          <p:cNvPr id="15" name="TextBox 14">
            <a:extLst>
              <a:ext uri="{FF2B5EF4-FFF2-40B4-BE49-F238E27FC236}">
                <a16:creationId xmlns:a16="http://schemas.microsoft.com/office/drawing/2014/main" id="{ED640E1E-83CF-4AD6-88C5-2C3873298005}"/>
              </a:ext>
            </a:extLst>
          </p:cNvPr>
          <p:cNvSpPr txBox="1"/>
          <p:nvPr/>
        </p:nvSpPr>
        <p:spPr>
          <a:xfrm>
            <a:off x="87310" y="4857135"/>
            <a:ext cx="758541"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1D499A"/>
                </a:solidFill>
                <a:latin typeface="Calibri Light" panose="020F0302020204030204"/>
              </a:rPr>
              <a:t>RVP Team</a:t>
            </a:r>
            <a:endParaRPr lang="en-IN" sz="1100" kern="1200">
              <a:solidFill>
                <a:srgbClr val="1D499A"/>
              </a:solidFill>
              <a:latin typeface="Calibri Light" panose="020F0302020204030204"/>
            </a:endParaRPr>
          </a:p>
        </p:txBody>
      </p:sp>
      <p:sp>
        <p:nvSpPr>
          <p:cNvPr id="61" name="TextBox 60">
            <a:extLst>
              <a:ext uri="{FF2B5EF4-FFF2-40B4-BE49-F238E27FC236}">
                <a16:creationId xmlns:a16="http://schemas.microsoft.com/office/drawing/2014/main" id="{F6CD7819-554D-43C2-9856-2E69672A1DB9}"/>
              </a:ext>
            </a:extLst>
          </p:cNvPr>
          <p:cNvSpPr txBox="1"/>
          <p:nvPr/>
        </p:nvSpPr>
        <p:spPr>
          <a:xfrm>
            <a:off x="3831826" y="4188500"/>
            <a:ext cx="1429476" cy="430887"/>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BE5108"/>
                </a:solidFill>
                <a:latin typeface="Calibri Light" panose="020F0302020204030204"/>
              </a:rPr>
              <a:t>@ PO Lab</a:t>
            </a:r>
          </a:p>
          <a:p>
            <a:pPr defTabSz="914377" hangingPunct="1">
              <a:lnSpc>
                <a:spcPct val="100000"/>
              </a:lnSpc>
              <a:spcBef>
                <a:spcPts val="0"/>
              </a:spcBef>
            </a:pPr>
            <a:r>
              <a:rPr lang="en-US" sz="1100" kern="1200">
                <a:solidFill>
                  <a:srgbClr val="BE5108"/>
                </a:solidFill>
                <a:latin typeface="Calibri Light" panose="020F0302020204030204"/>
              </a:rPr>
              <a:t>with 100-200 boards</a:t>
            </a:r>
            <a:endParaRPr lang="en-IN" sz="1100" kern="1200">
              <a:solidFill>
                <a:srgbClr val="BE5108"/>
              </a:solidFill>
              <a:latin typeface="Calibri Light" panose="020F0302020204030204"/>
            </a:endParaRPr>
          </a:p>
        </p:txBody>
      </p:sp>
      <p:sp>
        <p:nvSpPr>
          <p:cNvPr id="64" name="TextBox 63">
            <a:extLst>
              <a:ext uri="{FF2B5EF4-FFF2-40B4-BE49-F238E27FC236}">
                <a16:creationId xmlns:a16="http://schemas.microsoft.com/office/drawing/2014/main" id="{F6CE1971-B357-4559-85E3-E38008A53EDE}"/>
              </a:ext>
            </a:extLst>
          </p:cNvPr>
          <p:cNvSpPr txBox="1"/>
          <p:nvPr/>
        </p:nvSpPr>
        <p:spPr>
          <a:xfrm>
            <a:off x="3178128" y="4677207"/>
            <a:ext cx="1091966"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BE5108"/>
                </a:solidFill>
                <a:latin typeface="Calibri Light" panose="020F0302020204030204"/>
              </a:rPr>
              <a:t>Silicon PO Team</a:t>
            </a:r>
            <a:endParaRPr lang="en-IN" sz="1100" kern="1200">
              <a:solidFill>
                <a:srgbClr val="BE5108"/>
              </a:solidFill>
              <a:latin typeface="Calibri Light" panose="020F0302020204030204"/>
            </a:endParaRPr>
          </a:p>
        </p:txBody>
      </p:sp>
      <p:sp>
        <p:nvSpPr>
          <p:cNvPr id="67" name="TextBox 66">
            <a:extLst>
              <a:ext uri="{FF2B5EF4-FFF2-40B4-BE49-F238E27FC236}">
                <a16:creationId xmlns:a16="http://schemas.microsoft.com/office/drawing/2014/main" id="{B02021DC-D5C7-45DA-9D93-1ED7A5065C34}"/>
              </a:ext>
            </a:extLst>
          </p:cNvPr>
          <p:cNvSpPr txBox="1"/>
          <p:nvPr/>
        </p:nvSpPr>
        <p:spPr>
          <a:xfrm>
            <a:off x="4421082" y="3545134"/>
            <a:ext cx="1774188" cy="261610"/>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4A8522"/>
                </a:solidFill>
                <a:latin typeface="Calibri Light" panose="020F0302020204030204"/>
              </a:rPr>
              <a:t>Ingredient/Platform Teams</a:t>
            </a:r>
            <a:endParaRPr lang="en-IN" sz="1100" kern="1200">
              <a:solidFill>
                <a:srgbClr val="4A8522"/>
              </a:solidFill>
              <a:latin typeface="Calibri Light" panose="020F0302020204030204"/>
            </a:endParaRPr>
          </a:p>
        </p:txBody>
      </p:sp>
      <p:sp>
        <p:nvSpPr>
          <p:cNvPr id="68" name="TextBox 67">
            <a:extLst>
              <a:ext uri="{FF2B5EF4-FFF2-40B4-BE49-F238E27FC236}">
                <a16:creationId xmlns:a16="http://schemas.microsoft.com/office/drawing/2014/main" id="{08855659-50E5-4387-B2C1-B05FDA6B58E4}"/>
              </a:ext>
            </a:extLst>
          </p:cNvPr>
          <p:cNvSpPr txBox="1"/>
          <p:nvPr/>
        </p:nvSpPr>
        <p:spPr>
          <a:xfrm>
            <a:off x="5177161" y="3090681"/>
            <a:ext cx="3117571" cy="430887"/>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4A8522"/>
                </a:solidFill>
                <a:latin typeface="Calibri Light" panose="020F0302020204030204"/>
              </a:rPr>
              <a:t>@ PO Lab &amp; remote </a:t>
            </a:r>
          </a:p>
          <a:p>
            <a:pPr defTabSz="914377" hangingPunct="1">
              <a:lnSpc>
                <a:spcPct val="100000"/>
              </a:lnSpc>
              <a:spcBef>
                <a:spcPts val="0"/>
              </a:spcBef>
            </a:pPr>
            <a:r>
              <a:rPr lang="en-US" sz="1100" kern="1200">
                <a:solidFill>
                  <a:srgbClr val="4A8522"/>
                </a:solidFill>
                <a:latin typeface="Calibri Light" panose="020F0302020204030204"/>
              </a:rPr>
              <a:t>@ Remote (self arranged, remote JTAG access)</a:t>
            </a:r>
            <a:endParaRPr lang="en-IN" sz="1100" kern="1200">
              <a:solidFill>
                <a:srgbClr val="4A8522"/>
              </a:solidFill>
              <a:latin typeface="Calibri Light" panose="020F0302020204030204"/>
            </a:endParaRPr>
          </a:p>
        </p:txBody>
      </p:sp>
      <p:sp>
        <p:nvSpPr>
          <p:cNvPr id="18" name="Arc 17">
            <a:extLst>
              <a:ext uri="{FF2B5EF4-FFF2-40B4-BE49-F238E27FC236}">
                <a16:creationId xmlns:a16="http://schemas.microsoft.com/office/drawing/2014/main" id="{D3D91B0E-A203-46EA-B05B-D673443497D5}"/>
              </a:ext>
            </a:extLst>
          </p:cNvPr>
          <p:cNvSpPr/>
          <p:nvPr/>
        </p:nvSpPr>
        <p:spPr>
          <a:xfrm rot="4519052">
            <a:off x="4531191" y="3575543"/>
            <a:ext cx="914400" cy="914400"/>
          </a:xfrm>
          <a:prstGeom prst="arc">
            <a:avLst/>
          </a:prstGeom>
          <a:noFill/>
          <a:ln w="57150">
            <a:solidFill>
              <a:srgbClr val="FFC00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377" hangingPunct="1">
              <a:lnSpc>
                <a:spcPct val="100000"/>
              </a:lnSpc>
              <a:spcBef>
                <a:spcPts val="0"/>
              </a:spcBef>
            </a:pPr>
            <a:endParaRPr lang="en-IN" sz="1800" kern="1200">
              <a:solidFill>
                <a:prstClr val="black"/>
              </a:solidFill>
              <a:latin typeface="Calibri" panose="020F0502020204030204"/>
            </a:endParaRPr>
          </a:p>
        </p:txBody>
      </p:sp>
      <p:sp>
        <p:nvSpPr>
          <p:cNvPr id="20" name="TextBox 19">
            <a:extLst>
              <a:ext uri="{FF2B5EF4-FFF2-40B4-BE49-F238E27FC236}">
                <a16:creationId xmlns:a16="http://schemas.microsoft.com/office/drawing/2014/main" id="{D182BC9D-E73C-4955-B815-4DE29E845AAA}"/>
              </a:ext>
            </a:extLst>
          </p:cNvPr>
          <p:cNvSpPr txBox="1"/>
          <p:nvPr/>
        </p:nvSpPr>
        <p:spPr>
          <a:xfrm>
            <a:off x="5345801" y="4217782"/>
            <a:ext cx="837089" cy="254044"/>
          </a:xfrm>
          <a:prstGeom prst="rect">
            <a:avLst/>
          </a:prstGeom>
          <a:noFill/>
        </p:spPr>
        <p:txBody>
          <a:bodyPr wrap="none" rtlCol="0">
            <a:spAutoFit/>
          </a:bodyPr>
          <a:lstStyle/>
          <a:p>
            <a:pPr defTabSz="914377" hangingPunct="1">
              <a:lnSpc>
                <a:spcPct val="100000"/>
              </a:lnSpc>
              <a:spcBef>
                <a:spcPts val="0"/>
              </a:spcBef>
            </a:pPr>
            <a:r>
              <a:rPr lang="en-US" sz="1051" kern="1200">
                <a:solidFill>
                  <a:prstClr val="black"/>
                </a:solidFill>
                <a:latin typeface="Calibri Light" panose="020F0302020204030204"/>
              </a:rPr>
              <a:t>time shared</a:t>
            </a:r>
            <a:endParaRPr lang="en-IN" sz="1051" kern="1200">
              <a:solidFill>
                <a:prstClr val="black"/>
              </a:solidFill>
              <a:latin typeface="Calibri Light" panose="020F0302020204030204"/>
            </a:endParaRPr>
          </a:p>
        </p:txBody>
      </p:sp>
      <p:cxnSp>
        <p:nvCxnSpPr>
          <p:cNvPr id="69" name="Straight Connector 68">
            <a:extLst>
              <a:ext uri="{FF2B5EF4-FFF2-40B4-BE49-F238E27FC236}">
                <a16:creationId xmlns:a16="http://schemas.microsoft.com/office/drawing/2014/main" id="{8FEB54F5-7A42-4062-8B7E-2147ACB42B13}"/>
              </a:ext>
            </a:extLst>
          </p:cNvPr>
          <p:cNvCxnSpPr>
            <a:cxnSpLocks/>
          </p:cNvCxnSpPr>
          <p:nvPr/>
        </p:nvCxnSpPr>
        <p:spPr>
          <a:xfrm>
            <a:off x="1753561" y="2750192"/>
            <a:ext cx="7763" cy="17060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3C77953-EA5A-40B0-A5BB-0F289CA65027}"/>
              </a:ext>
            </a:extLst>
          </p:cNvPr>
          <p:cNvSpPr txBox="1"/>
          <p:nvPr/>
        </p:nvSpPr>
        <p:spPr>
          <a:xfrm>
            <a:off x="3325789" y="1772183"/>
            <a:ext cx="1059906"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1D499A"/>
                </a:solidFill>
                <a:latin typeface="Calibri Light" panose="020F0302020204030204"/>
              </a:rPr>
              <a:t>Multiple Teams</a:t>
            </a:r>
            <a:endParaRPr lang="en-IN" sz="1100" kern="1200">
              <a:solidFill>
                <a:srgbClr val="1D499A"/>
              </a:solidFill>
              <a:latin typeface="Calibri Light" panose="020F0302020204030204"/>
            </a:endParaRPr>
          </a:p>
        </p:txBody>
      </p:sp>
      <p:sp>
        <p:nvSpPr>
          <p:cNvPr id="71" name="TextBox 70">
            <a:extLst>
              <a:ext uri="{FF2B5EF4-FFF2-40B4-BE49-F238E27FC236}">
                <a16:creationId xmlns:a16="http://schemas.microsoft.com/office/drawing/2014/main" id="{1139B664-C3CF-4522-A125-F1E15491FBE6}"/>
              </a:ext>
            </a:extLst>
          </p:cNvPr>
          <p:cNvSpPr txBox="1"/>
          <p:nvPr/>
        </p:nvSpPr>
        <p:spPr>
          <a:xfrm>
            <a:off x="4525633" y="1057327"/>
            <a:ext cx="5867311" cy="769441"/>
          </a:xfrm>
          <a:prstGeom prst="rect">
            <a:avLst/>
          </a:prstGeom>
          <a:noFill/>
        </p:spPr>
        <p:txBody>
          <a:bodyPr wrap="square" rtlCol="0">
            <a:spAutoFit/>
          </a:bodyPr>
          <a:lstStyle/>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 Anywhere</a:t>
            </a:r>
          </a:p>
          <a:p>
            <a:pPr marL="171446" indent="-171446" defTabSz="914377" hangingPunct="1">
              <a:lnSpc>
                <a:spcPct val="100000"/>
              </a:lnSpc>
              <a:spcBef>
                <a:spcPts val="0"/>
              </a:spcBef>
              <a:buFont typeface="Arial" panose="020B0604020202020204" pitchFamily="34" charset="0"/>
              <a:buChar char="•"/>
            </a:pPr>
            <a:r>
              <a:rPr lang="en-US" sz="1100" u="sng" kern="1200">
                <a:solidFill>
                  <a:srgbClr val="0071C5"/>
                </a:solidFill>
                <a:latin typeface="Calibri Light" panose="020F0302020204030204"/>
              </a:rPr>
              <a:t>Institutionalize cloud managed early access to latest stable silicon &amp; reworked boards</a:t>
            </a:r>
          </a:p>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Pool of 10-30 boards with centrally managed rework &amp; handling for stable deployment</a:t>
            </a:r>
          </a:p>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24x7 availability, full system, JTAG, pre-install OS, cloud managed reservation for target config.</a:t>
            </a:r>
            <a:endParaRPr lang="en-IN" sz="1100" kern="1200">
              <a:solidFill>
                <a:srgbClr val="0071C5"/>
              </a:solidFill>
              <a:latin typeface="Calibri Light" panose="020F0302020204030204"/>
            </a:endParaRPr>
          </a:p>
        </p:txBody>
      </p:sp>
    </p:spTree>
    <p:extLst>
      <p:ext uri="{BB962C8B-B14F-4D97-AF65-F5344CB8AC3E}">
        <p14:creationId xmlns:p14="http://schemas.microsoft.com/office/powerpoint/2010/main" val="144587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p:bldP spid="16" grpId="0" animBg="1"/>
      <p:bldP spid="22" grpId="0" animBg="1"/>
      <p:bldP spid="23" grpId="0" animBg="1"/>
      <p:bldP spid="24" grpId="0" animBg="1"/>
      <p:bldP spid="26" grpId="0"/>
      <p:bldP spid="28" grpId="0"/>
      <p:bldP spid="30" grpId="0"/>
      <p:bldP spid="33" grpId="0"/>
      <p:bldP spid="43" grpId="0" animBg="1"/>
      <p:bldP spid="41" grpId="0"/>
      <p:bldP spid="51" grpId="0"/>
      <p:bldP spid="54" grpId="0" animBg="1"/>
      <p:bldP spid="57" grpId="0" animBg="1"/>
      <p:bldP spid="49" grpId="0"/>
      <p:bldP spid="50" grpId="0"/>
      <p:bldP spid="60" grpId="0" animBg="1"/>
      <p:bldP spid="15" grpId="0"/>
      <p:bldP spid="61" grpId="0"/>
      <p:bldP spid="64" grpId="0"/>
      <p:bldP spid="67" grpId="0"/>
      <p:bldP spid="68" grpId="0"/>
      <p:bldP spid="18" grpId="0" animBg="1"/>
      <p:bldP spid="20" grpId="0"/>
      <p:bldP spid="70" grpId="0"/>
      <p:bldP spid="71"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9F27FE68-0707-4663-A0B5-6FFA3C25AE38}"/>
              </a:ext>
            </a:extLst>
          </p:cNvPr>
          <p:cNvSpPr/>
          <p:nvPr/>
        </p:nvSpPr>
        <p:spPr>
          <a:xfrm>
            <a:off x="8056160" y="2271595"/>
            <a:ext cx="1622673" cy="466092"/>
          </a:xfrm>
          <a:prstGeom prst="roundRect">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58" name="Rectangle: Rounded Corners 57">
            <a:extLst>
              <a:ext uri="{FF2B5EF4-FFF2-40B4-BE49-F238E27FC236}">
                <a16:creationId xmlns:a16="http://schemas.microsoft.com/office/drawing/2014/main" id="{E118F821-322C-456B-BCE9-5AB8330A2641}"/>
              </a:ext>
            </a:extLst>
          </p:cNvPr>
          <p:cNvSpPr/>
          <p:nvPr/>
        </p:nvSpPr>
        <p:spPr>
          <a:xfrm>
            <a:off x="7183079" y="1522298"/>
            <a:ext cx="957853" cy="1215388"/>
          </a:xfrm>
          <a:prstGeom prst="roundRect">
            <a:avLst>
              <a:gd name="adj" fmla="val 7104"/>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59" name="Rectangle 58">
            <a:extLst>
              <a:ext uri="{FF2B5EF4-FFF2-40B4-BE49-F238E27FC236}">
                <a16:creationId xmlns:a16="http://schemas.microsoft.com/office/drawing/2014/main" id="{5F7B94D2-DAA1-4F1D-8BAB-3A95291A8CB0}"/>
              </a:ext>
            </a:extLst>
          </p:cNvPr>
          <p:cNvSpPr/>
          <p:nvPr/>
        </p:nvSpPr>
        <p:spPr>
          <a:xfrm>
            <a:off x="6370320" y="1540301"/>
            <a:ext cx="4524136" cy="17395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60" name="Title 3">
            <a:extLst>
              <a:ext uri="{FF2B5EF4-FFF2-40B4-BE49-F238E27FC236}">
                <a16:creationId xmlns:a16="http://schemas.microsoft.com/office/drawing/2014/main" id="{1C20BFE0-7C2A-4CA0-B39A-85584BA25754}"/>
              </a:ext>
            </a:extLst>
          </p:cNvPr>
          <p:cNvSpPr>
            <a:spLocks noGrp="1"/>
          </p:cNvSpPr>
          <p:nvPr>
            <p:ph type="title"/>
          </p:nvPr>
        </p:nvSpPr>
        <p:spPr>
          <a:xfrm>
            <a:off x="607484" y="411797"/>
            <a:ext cx="10972800" cy="539243"/>
          </a:xfrm>
        </p:spPr>
        <p:txBody>
          <a:bodyPr/>
          <a:lstStyle/>
          <a:p>
            <a:r>
              <a:rPr lang="en-US"/>
              <a:t>Setups </a:t>
            </a:r>
            <a:endParaRPr lang="en-IN"/>
          </a:p>
        </p:txBody>
      </p:sp>
      <p:sp>
        <p:nvSpPr>
          <p:cNvPr id="61" name="TextBox 60">
            <a:extLst>
              <a:ext uri="{FF2B5EF4-FFF2-40B4-BE49-F238E27FC236}">
                <a16:creationId xmlns:a16="http://schemas.microsoft.com/office/drawing/2014/main" id="{AB04FAAA-B298-4470-955A-FC21EDBC58A1}"/>
              </a:ext>
            </a:extLst>
          </p:cNvPr>
          <p:cNvSpPr txBox="1"/>
          <p:nvPr/>
        </p:nvSpPr>
        <p:spPr>
          <a:xfrm>
            <a:off x="2844157" y="1065957"/>
            <a:ext cx="341440" cy="287323"/>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867" kern="1200">
                <a:solidFill>
                  <a:prstClr val="black"/>
                </a:solidFill>
                <a:latin typeface="Calibri" panose="020F0502020204030204"/>
              </a:rPr>
              <a:t>Lab</a:t>
            </a:r>
          </a:p>
        </p:txBody>
      </p:sp>
      <p:sp>
        <p:nvSpPr>
          <p:cNvPr id="62" name="Rectangle 61">
            <a:extLst>
              <a:ext uri="{FF2B5EF4-FFF2-40B4-BE49-F238E27FC236}">
                <a16:creationId xmlns:a16="http://schemas.microsoft.com/office/drawing/2014/main" id="{277D1970-6E78-4753-892D-FDBF646AC55A}"/>
              </a:ext>
            </a:extLst>
          </p:cNvPr>
          <p:cNvSpPr/>
          <p:nvPr/>
        </p:nvSpPr>
        <p:spPr>
          <a:xfrm>
            <a:off x="4070874" y="1581633"/>
            <a:ext cx="884229" cy="3503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667" kern="1200">
                <a:solidFill>
                  <a:prstClr val="black"/>
                </a:solidFill>
                <a:latin typeface="Calibri" panose="020F0502020204030204"/>
              </a:rPr>
              <a:t>Debug/Flash</a:t>
            </a:r>
          </a:p>
          <a:p>
            <a:pPr algn="ctr" defTabSz="609585" hangingPunct="1">
              <a:lnSpc>
                <a:spcPct val="100000"/>
              </a:lnSpc>
              <a:spcBef>
                <a:spcPts val="0"/>
              </a:spcBef>
            </a:pPr>
            <a:r>
              <a:rPr lang="en-US" sz="667" kern="1200">
                <a:solidFill>
                  <a:prstClr val="black"/>
                </a:solidFill>
                <a:latin typeface="Calibri" panose="020F0502020204030204"/>
              </a:rPr>
              <a:t>Module</a:t>
            </a:r>
            <a:endParaRPr lang="en-IN" sz="667" kern="1200">
              <a:solidFill>
                <a:prstClr val="black"/>
              </a:solidFill>
              <a:latin typeface="Calibri" panose="020F0502020204030204"/>
            </a:endParaRPr>
          </a:p>
        </p:txBody>
      </p:sp>
      <p:pic>
        <p:nvPicPr>
          <p:cNvPr id="63" name="Picture 2" descr="Computer, mouse icon">
            <a:extLst>
              <a:ext uri="{FF2B5EF4-FFF2-40B4-BE49-F238E27FC236}">
                <a16:creationId xmlns:a16="http://schemas.microsoft.com/office/drawing/2014/main" id="{37A3C3CC-6128-4D0A-BBEC-5FDBB5ED51AC}"/>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6705" y="2193980"/>
            <a:ext cx="509337" cy="5093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4" name="Picture 4" descr="Computer, hardware, keyboard icon">
            <a:extLst>
              <a:ext uri="{FF2B5EF4-FFF2-40B4-BE49-F238E27FC236}">
                <a16:creationId xmlns:a16="http://schemas.microsoft.com/office/drawing/2014/main" id="{DFEAA69E-9815-4EAA-8DD9-A6E49952D1A7}"/>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28655" y="2159607"/>
            <a:ext cx="619980" cy="61998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5" name="Picture 6" descr="Computer, display, mac, monitor, pc icon">
            <a:extLst>
              <a:ext uri="{FF2B5EF4-FFF2-40B4-BE49-F238E27FC236}">
                <a16:creationId xmlns:a16="http://schemas.microsoft.com/office/drawing/2014/main" id="{97350F23-2962-4A75-B4F1-3650A16C5861}"/>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80546" y="1523660"/>
            <a:ext cx="806001" cy="80600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6" name="Picture 8" descr="Computer, desktop, device, display, laptop, screen icon">
            <a:extLst>
              <a:ext uri="{FF2B5EF4-FFF2-40B4-BE49-F238E27FC236}">
                <a16:creationId xmlns:a16="http://schemas.microsoft.com/office/drawing/2014/main" id="{A503BC1C-50FF-411F-ACAD-A70DE245E164}"/>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84828" y="2144904"/>
            <a:ext cx="884229" cy="88422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7" name="Picture 10" descr="Button, electric, lightning, off, on, power, supply, switch, turn icon">
            <a:extLst>
              <a:ext uri="{FF2B5EF4-FFF2-40B4-BE49-F238E27FC236}">
                <a16:creationId xmlns:a16="http://schemas.microsoft.com/office/drawing/2014/main" id="{93000C38-7B31-4FDA-8964-C3BAD9267686}"/>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3959" y="2252617"/>
            <a:ext cx="422175" cy="4221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68" name="Straight Connector 67">
            <a:extLst>
              <a:ext uri="{FF2B5EF4-FFF2-40B4-BE49-F238E27FC236}">
                <a16:creationId xmlns:a16="http://schemas.microsoft.com/office/drawing/2014/main" id="{4E845208-C88B-4846-ACEA-DA538EFEB56E}"/>
              </a:ext>
            </a:extLst>
          </p:cNvPr>
          <p:cNvCxnSpPr>
            <a:cxnSpLocks/>
          </p:cNvCxnSpPr>
          <p:nvPr/>
        </p:nvCxnSpPr>
        <p:spPr>
          <a:xfrm>
            <a:off x="3938904" y="1747845"/>
            <a:ext cx="263717"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6BB495AC-4CB7-49E7-AA4F-A96481E46177}"/>
              </a:ext>
            </a:extLst>
          </p:cNvPr>
          <p:cNvCxnSpPr>
            <a:cxnSpLocks/>
            <a:stCxn id="62" idx="2"/>
          </p:cNvCxnSpPr>
          <p:nvPr/>
        </p:nvCxnSpPr>
        <p:spPr>
          <a:xfrm>
            <a:off x="4512988" y="1931994"/>
            <a:ext cx="0" cy="363575"/>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ACAF175-2609-4CE8-9A71-CAAA920A04AA}"/>
              </a:ext>
            </a:extLst>
          </p:cNvPr>
          <p:cNvCxnSpPr>
            <a:stCxn id="65" idx="3"/>
            <a:endCxn id="82" idx="1"/>
          </p:cNvCxnSpPr>
          <p:nvPr/>
        </p:nvCxnSpPr>
        <p:spPr>
          <a:xfrm>
            <a:off x="2186547" y="1926661"/>
            <a:ext cx="216564" cy="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194D3C5A-8B3C-4259-8EA2-D9D196F71908}"/>
              </a:ext>
            </a:extLst>
          </p:cNvPr>
          <p:cNvCxnSpPr>
            <a:stCxn id="65" idx="2"/>
            <a:endCxn id="80" idx="1"/>
          </p:cNvCxnSpPr>
          <p:nvPr/>
        </p:nvCxnSpPr>
        <p:spPr>
          <a:xfrm rot="16200000" flipH="1">
            <a:off x="1594230" y="2518977"/>
            <a:ext cx="1034828" cy="656193"/>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5F343392-B808-420D-9542-73D508AE239F}"/>
              </a:ext>
            </a:extLst>
          </p:cNvPr>
          <p:cNvCxnSpPr>
            <a:cxnSpLocks/>
            <a:stCxn id="66" idx="2"/>
            <a:endCxn id="80" idx="3"/>
          </p:cNvCxnSpPr>
          <p:nvPr/>
        </p:nvCxnSpPr>
        <p:spPr>
          <a:xfrm rot="5400000">
            <a:off x="3720592" y="2558137"/>
            <a:ext cx="335355" cy="1277347"/>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Connector: Elbow 72">
            <a:extLst>
              <a:ext uri="{FF2B5EF4-FFF2-40B4-BE49-F238E27FC236}">
                <a16:creationId xmlns:a16="http://schemas.microsoft.com/office/drawing/2014/main" id="{D1E999FC-6885-44D6-87D7-1BA4F8643FC2}"/>
              </a:ext>
            </a:extLst>
          </p:cNvPr>
          <p:cNvCxnSpPr>
            <a:cxnSpLocks/>
            <a:stCxn id="64" idx="2"/>
          </p:cNvCxnSpPr>
          <p:nvPr/>
        </p:nvCxnSpPr>
        <p:spPr>
          <a:xfrm rot="5400000">
            <a:off x="2902552" y="2942033"/>
            <a:ext cx="598539" cy="273649"/>
          </a:xfrm>
          <a:prstGeom prst="bentConnector3">
            <a:avLst>
              <a:gd name="adj1" fmla="val 50000"/>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4CF9137A-4D5A-4B9C-8AF3-C0652CC02284}"/>
              </a:ext>
            </a:extLst>
          </p:cNvPr>
          <p:cNvCxnSpPr>
            <a:cxnSpLocks/>
          </p:cNvCxnSpPr>
          <p:nvPr/>
        </p:nvCxnSpPr>
        <p:spPr>
          <a:xfrm rot="16200000" flipH="1">
            <a:off x="2176519" y="3003320"/>
            <a:ext cx="774605" cy="117549"/>
          </a:xfrm>
          <a:prstGeom prst="bentConnector3">
            <a:avLst>
              <a:gd name="adj1" fmla="val 50000"/>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EA2E0542-C8DA-4D68-835E-E7495B94C02E}"/>
              </a:ext>
            </a:extLst>
          </p:cNvPr>
          <p:cNvCxnSpPr>
            <a:cxnSpLocks/>
            <a:stCxn id="63" idx="2"/>
          </p:cNvCxnSpPr>
          <p:nvPr/>
        </p:nvCxnSpPr>
        <p:spPr>
          <a:xfrm flipH="1">
            <a:off x="2839170" y="2703316"/>
            <a:ext cx="12204" cy="444472"/>
          </a:xfrm>
          <a:prstGeom prst="line">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DD6A642C-CDAD-4C70-9941-C0396CE6D7EB}"/>
              </a:ext>
            </a:extLst>
          </p:cNvPr>
          <p:cNvSpPr txBox="1"/>
          <p:nvPr/>
        </p:nvSpPr>
        <p:spPr>
          <a:xfrm>
            <a:off x="8365230" y="1065957"/>
            <a:ext cx="1255280" cy="287323"/>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867" kern="1200">
                <a:solidFill>
                  <a:prstClr val="black"/>
                </a:solidFill>
                <a:latin typeface="Calibri" panose="020F0502020204030204"/>
              </a:rPr>
              <a:t>Nest Remote</a:t>
            </a:r>
          </a:p>
        </p:txBody>
      </p:sp>
      <p:pic>
        <p:nvPicPr>
          <p:cNvPr id="77" name="Picture 18">
            <a:extLst>
              <a:ext uri="{FF2B5EF4-FFF2-40B4-BE49-F238E27FC236}">
                <a16:creationId xmlns:a16="http://schemas.microsoft.com/office/drawing/2014/main" id="{31A51A09-A46E-466D-B8BB-7076C2796C69}"/>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13983" y="3029133"/>
            <a:ext cx="809856" cy="80985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id="{6F922C93-A7F6-4867-A5D4-9C179A3EB014}"/>
              </a:ext>
            </a:extLst>
          </p:cNvPr>
          <p:cNvCxnSpPr/>
          <p:nvPr/>
        </p:nvCxnSpPr>
        <p:spPr>
          <a:xfrm>
            <a:off x="6096000" y="1144385"/>
            <a:ext cx="0" cy="4752000"/>
          </a:xfrm>
          <a:prstGeom prst="line">
            <a:avLst/>
          </a:prstGeom>
          <a:ln w="3175">
            <a:solidFill>
              <a:srgbClr val="0086C5"/>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82B5D543-642C-4CD9-94E2-67EC1A86ECE5}"/>
              </a:ext>
            </a:extLst>
          </p:cNvPr>
          <p:cNvSpPr txBox="1"/>
          <p:nvPr/>
        </p:nvSpPr>
        <p:spPr>
          <a:xfrm>
            <a:off x="3398171" y="2318665"/>
            <a:ext cx="89768"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KP</a:t>
            </a:r>
            <a:endParaRPr lang="en-IN" sz="667" kern="1200" err="1">
              <a:solidFill>
                <a:prstClr val="white"/>
              </a:solidFill>
              <a:latin typeface="Calibri" panose="020F0502020204030204"/>
            </a:endParaRPr>
          </a:p>
        </p:txBody>
      </p:sp>
      <p:pic>
        <p:nvPicPr>
          <p:cNvPr id="80" name="Picture 18">
            <a:extLst>
              <a:ext uri="{FF2B5EF4-FFF2-40B4-BE49-F238E27FC236}">
                <a16:creationId xmlns:a16="http://schemas.microsoft.com/office/drawing/2014/main" id="{513FDD5A-6F76-454E-995A-B6169B887FA8}"/>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9740" y="2959560"/>
            <a:ext cx="809856" cy="80985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799CCCC5-9A5D-4638-925B-38D7CCCB263A}"/>
              </a:ext>
            </a:extLst>
          </p:cNvPr>
          <p:cNvGrpSpPr/>
          <p:nvPr/>
        </p:nvGrpSpPr>
        <p:grpSpPr>
          <a:xfrm>
            <a:off x="2401163" y="1635239"/>
            <a:ext cx="1537742" cy="589910"/>
            <a:chOff x="781713" y="2022665"/>
            <a:chExt cx="1153306" cy="442433"/>
          </a:xfrm>
        </p:grpSpPr>
        <p:sp>
          <p:nvSpPr>
            <p:cNvPr id="82" name="Rectangle 81">
              <a:extLst>
                <a:ext uri="{FF2B5EF4-FFF2-40B4-BE49-F238E27FC236}">
                  <a16:creationId xmlns:a16="http://schemas.microsoft.com/office/drawing/2014/main" id="{0392B56F-ADC7-4D09-97D6-294D06504550}"/>
                </a:ext>
              </a:extLst>
            </p:cNvPr>
            <p:cNvSpPr/>
            <p:nvPr/>
          </p:nvSpPr>
          <p:spPr>
            <a:xfrm>
              <a:off x="783174" y="2022665"/>
              <a:ext cx="1151845" cy="437131"/>
            </a:xfrm>
            <a:prstGeom prst="rect">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933" kern="1200">
                  <a:solidFill>
                    <a:prstClr val="white"/>
                  </a:solidFill>
                  <a:effectLst>
                    <a:outerShdw blurRad="38100" dist="38100" dir="2700000" algn="tl">
                      <a:srgbClr val="000000">
                        <a:alpha val="43137"/>
                      </a:srgbClr>
                    </a:outerShdw>
                  </a:effectLst>
                  <a:latin typeface="Calibri" panose="020F0502020204030204"/>
                </a:rPr>
                <a:t>System Under Test</a:t>
              </a:r>
              <a:endParaRPr lang="en-IN" sz="933" kern="1200">
                <a:solidFill>
                  <a:prstClr val="white"/>
                </a:solidFill>
                <a:effectLst>
                  <a:outerShdw blurRad="38100" dist="38100" dir="2700000" algn="tl">
                    <a:srgbClr val="000000">
                      <a:alpha val="43137"/>
                    </a:srgbClr>
                  </a:outerShdw>
                </a:effectLst>
                <a:latin typeface="Calibri" panose="020F0502020204030204"/>
              </a:endParaRPr>
            </a:p>
          </p:txBody>
        </p:sp>
        <p:sp>
          <p:nvSpPr>
            <p:cNvPr id="83" name="Rectangle 82">
              <a:extLst>
                <a:ext uri="{FF2B5EF4-FFF2-40B4-BE49-F238E27FC236}">
                  <a16:creationId xmlns:a16="http://schemas.microsoft.com/office/drawing/2014/main" id="{90419FD2-42D6-411F-BA04-D92B271472DB}"/>
                </a:ext>
              </a:extLst>
            </p:cNvPr>
            <p:cNvSpPr/>
            <p:nvPr/>
          </p:nvSpPr>
          <p:spPr>
            <a:xfrm>
              <a:off x="1097821" y="23876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4" name="Rectangle 83">
              <a:extLst>
                <a:ext uri="{FF2B5EF4-FFF2-40B4-BE49-F238E27FC236}">
                  <a16:creationId xmlns:a16="http://schemas.microsoft.com/office/drawing/2014/main" id="{2D1FBF95-099F-4DBC-9135-CE19F1FA0A58}"/>
                </a:ext>
              </a:extLst>
            </p:cNvPr>
            <p:cNvSpPr/>
            <p:nvPr/>
          </p:nvSpPr>
          <p:spPr>
            <a:xfrm>
              <a:off x="13519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5" name="Rectangle 84">
              <a:extLst>
                <a:ext uri="{FF2B5EF4-FFF2-40B4-BE49-F238E27FC236}">
                  <a16:creationId xmlns:a16="http://schemas.microsoft.com/office/drawing/2014/main" id="{525C5801-E5C6-4FB9-9193-A63CAC285CA2}"/>
                </a:ext>
              </a:extLst>
            </p:cNvPr>
            <p:cNvSpPr/>
            <p:nvPr/>
          </p:nvSpPr>
          <p:spPr>
            <a:xfrm>
              <a:off x="781713" y="21999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6" name="TextBox 85">
              <a:extLst>
                <a:ext uri="{FF2B5EF4-FFF2-40B4-BE49-F238E27FC236}">
                  <a16:creationId xmlns:a16="http://schemas.microsoft.com/office/drawing/2014/main" id="{7F50B048-814A-4639-BD44-9DF97D13B069}"/>
                </a:ext>
              </a:extLst>
            </p:cNvPr>
            <p:cNvSpPr txBox="1"/>
            <p:nvPr/>
          </p:nvSpPr>
          <p:spPr>
            <a:xfrm>
              <a:off x="802504" y="2199980"/>
              <a:ext cx="39675"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D</a:t>
              </a:r>
              <a:endParaRPr lang="en-IN" sz="667" kern="1200" err="1">
                <a:solidFill>
                  <a:prstClr val="white"/>
                </a:solidFill>
                <a:latin typeface="Calibri" panose="020F0502020204030204"/>
              </a:endParaRPr>
            </a:p>
          </p:txBody>
        </p:sp>
        <p:sp>
          <p:nvSpPr>
            <p:cNvPr id="87" name="TextBox 86">
              <a:extLst>
                <a:ext uri="{FF2B5EF4-FFF2-40B4-BE49-F238E27FC236}">
                  <a16:creationId xmlns:a16="http://schemas.microsoft.com/office/drawing/2014/main" id="{8AA87E2F-C0E3-43B6-850F-C1680964349A}"/>
                </a:ext>
              </a:extLst>
            </p:cNvPr>
            <p:cNvSpPr txBox="1"/>
            <p:nvPr/>
          </p:nvSpPr>
          <p:spPr>
            <a:xfrm>
              <a:off x="1111488" y="2388105"/>
              <a:ext cx="5530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M</a:t>
              </a:r>
              <a:endParaRPr lang="en-IN" sz="667" kern="1200" err="1">
                <a:solidFill>
                  <a:prstClr val="white"/>
                </a:solidFill>
                <a:latin typeface="Calibri" panose="020F0502020204030204"/>
              </a:endParaRPr>
            </a:p>
          </p:txBody>
        </p:sp>
        <p:sp>
          <p:nvSpPr>
            <p:cNvPr id="88" name="TextBox 87">
              <a:extLst>
                <a:ext uri="{FF2B5EF4-FFF2-40B4-BE49-F238E27FC236}">
                  <a16:creationId xmlns:a16="http://schemas.microsoft.com/office/drawing/2014/main" id="{C020C7D9-0F28-452F-A9A8-2DDBC9A3ABF4}"/>
                </a:ext>
              </a:extLst>
            </p:cNvPr>
            <p:cNvSpPr txBox="1"/>
            <p:nvPr/>
          </p:nvSpPr>
          <p:spPr>
            <a:xfrm>
              <a:off x="1377069" y="2382833"/>
              <a:ext cx="3366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a:t>
              </a:r>
              <a:endParaRPr lang="en-IN" sz="667" kern="1200" err="1">
                <a:solidFill>
                  <a:prstClr val="white"/>
                </a:solidFill>
                <a:latin typeface="Calibri" panose="020F0502020204030204"/>
              </a:endParaRPr>
            </a:p>
          </p:txBody>
        </p:sp>
        <p:sp>
          <p:nvSpPr>
            <p:cNvPr id="89" name="Rectangle 88">
              <a:extLst>
                <a:ext uri="{FF2B5EF4-FFF2-40B4-BE49-F238E27FC236}">
                  <a16:creationId xmlns:a16="http://schemas.microsoft.com/office/drawing/2014/main" id="{EB7CAD2C-EF9C-426C-9A87-99930BA8929D}"/>
                </a:ext>
              </a:extLst>
            </p:cNvPr>
            <p:cNvSpPr/>
            <p:nvPr/>
          </p:nvSpPr>
          <p:spPr>
            <a:xfrm>
              <a:off x="1809198" y="2245673"/>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90" name="TextBox 89">
              <a:extLst>
                <a:ext uri="{FF2B5EF4-FFF2-40B4-BE49-F238E27FC236}">
                  <a16:creationId xmlns:a16="http://schemas.microsoft.com/office/drawing/2014/main" id="{B12FF921-E7E7-4984-B557-59C6BF55DFCC}"/>
                </a:ext>
              </a:extLst>
            </p:cNvPr>
            <p:cNvSpPr txBox="1"/>
            <p:nvPr/>
          </p:nvSpPr>
          <p:spPr>
            <a:xfrm>
              <a:off x="1834269" y="2242625"/>
              <a:ext cx="31258"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E</a:t>
              </a:r>
              <a:endParaRPr lang="en-IN" sz="667" kern="1200" err="1">
                <a:solidFill>
                  <a:prstClr val="white"/>
                </a:solidFill>
                <a:latin typeface="Calibri" panose="020F0502020204030204"/>
              </a:endParaRPr>
            </a:p>
          </p:txBody>
        </p:sp>
        <p:sp>
          <p:nvSpPr>
            <p:cNvPr id="91" name="Rectangle 90">
              <a:extLst>
                <a:ext uri="{FF2B5EF4-FFF2-40B4-BE49-F238E27FC236}">
                  <a16:creationId xmlns:a16="http://schemas.microsoft.com/office/drawing/2014/main" id="{E745E640-FD5B-4DB5-8C9E-7BC3AB767D02}"/>
                </a:ext>
              </a:extLst>
            </p:cNvPr>
            <p:cNvSpPr/>
            <p:nvPr/>
          </p:nvSpPr>
          <p:spPr>
            <a:xfrm>
              <a:off x="18091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92" name="TextBox 91">
              <a:extLst>
                <a:ext uri="{FF2B5EF4-FFF2-40B4-BE49-F238E27FC236}">
                  <a16:creationId xmlns:a16="http://schemas.microsoft.com/office/drawing/2014/main" id="{0EA1CA3D-E677-44F6-B816-5440480F0E02}"/>
                </a:ext>
              </a:extLst>
            </p:cNvPr>
            <p:cNvSpPr txBox="1"/>
            <p:nvPr/>
          </p:nvSpPr>
          <p:spPr>
            <a:xfrm>
              <a:off x="1829515" y="2392993"/>
              <a:ext cx="84157" cy="61508"/>
            </a:xfrm>
            <a:prstGeom prst="rect">
              <a:avLst/>
            </a:prstGeom>
            <a:no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USB</a:t>
              </a:r>
              <a:endParaRPr lang="en-IN" sz="533" kern="1200" err="1">
                <a:solidFill>
                  <a:prstClr val="white"/>
                </a:solidFill>
                <a:latin typeface="Calibri" panose="020F0502020204030204"/>
              </a:endParaRPr>
            </a:p>
          </p:txBody>
        </p:sp>
      </p:grpSp>
      <p:sp>
        <p:nvSpPr>
          <p:cNvPr id="93" name="TextBox 92">
            <a:extLst>
              <a:ext uri="{FF2B5EF4-FFF2-40B4-BE49-F238E27FC236}">
                <a16:creationId xmlns:a16="http://schemas.microsoft.com/office/drawing/2014/main" id="{D359087C-4BE6-4DC0-A03C-172218E79F05}"/>
              </a:ext>
            </a:extLst>
          </p:cNvPr>
          <p:cNvSpPr txBox="1"/>
          <p:nvPr/>
        </p:nvSpPr>
        <p:spPr>
          <a:xfrm>
            <a:off x="2942925" y="1645021"/>
            <a:ext cx="363882" cy="82010"/>
          </a:xfrm>
          <a:prstGeom prst="rect">
            <a:avLst/>
          </a:prstGeom>
          <a:solidFill>
            <a:srgbClr val="C00000"/>
          </a:solid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Any BIOS, OS</a:t>
            </a:r>
            <a:endParaRPr lang="en-IN" sz="533" kern="1200" err="1">
              <a:solidFill>
                <a:prstClr val="white"/>
              </a:solidFill>
              <a:latin typeface="Calibri" panose="020F0502020204030204"/>
            </a:endParaRPr>
          </a:p>
        </p:txBody>
      </p:sp>
      <p:sp>
        <p:nvSpPr>
          <p:cNvPr id="94" name="TextBox 93">
            <a:extLst>
              <a:ext uri="{FF2B5EF4-FFF2-40B4-BE49-F238E27FC236}">
                <a16:creationId xmlns:a16="http://schemas.microsoft.com/office/drawing/2014/main" id="{8AA64F7A-3922-4590-B4AA-EBCC99D10F47}"/>
              </a:ext>
            </a:extLst>
          </p:cNvPr>
          <p:cNvSpPr txBox="1"/>
          <p:nvPr/>
        </p:nvSpPr>
        <p:spPr>
          <a:xfrm>
            <a:off x="3656565" y="3256022"/>
            <a:ext cx="442429" cy="123111"/>
          </a:xfrm>
          <a:prstGeom prst="rect">
            <a:avLst/>
          </a:prstGeom>
          <a:noFill/>
        </p:spPr>
        <p:txBody>
          <a:bodyPr vert="horz" wrap="none" lIns="0" tIns="0" rIns="0" bIns="0" rtlCol="0">
            <a:spAutoFit/>
          </a:bodyPr>
          <a:lstStyle/>
          <a:p>
            <a:pPr defTabSz="609585" hangingPunct="1">
              <a:lnSpc>
                <a:spcPct val="100000"/>
              </a:lnSpc>
              <a:spcBef>
                <a:spcPts val="0"/>
              </a:spcBef>
            </a:pPr>
            <a:r>
              <a:rPr lang="en-US" sz="800" kern="1200">
                <a:solidFill>
                  <a:prstClr val="black"/>
                </a:solidFill>
                <a:latin typeface="Calibri" panose="020F0502020204030204"/>
              </a:rPr>
              <a:t>Local login</a:t>
            </a:r>
            <a:endParaRPr lang="en-IN" sz="800" kern="1200" err="1">
              <a:solidFill>
                <a:prstClr val="black"/>
              </a:solidFill>
              <a:latin typeface="Calibri" panose="020F0502020204030204"/>
            </a:endParaRPr>
          </a:p>
        </p:txBody>
      </p:sp>
      <p:sp>
        <p:nvSpPr>
          <p:cNvPr id="95" name="TextBox 94">
            <a:extLst>
              <a:ext uri="{FF2B5EF4-FFF2-40B4-BE49-F238E27FC236}">
                <a16:creationId xmlns:a16="http://schemas.microsoft.com/office/drawing/2014/main" id="{FF84C9D6-86F5-4CBB-9243-279113EEE7BC}"/>
              </a:ext>
            </a:extLst>
          </p:cNvPr>
          <p:cNvSpPr txBox="1"/>
          <p:nvPr/>
        </p:nvSpPr>
        <p:spPr>
          <a:xfrm>
            <a:off x="4423740" y="2493819"/>
            <a:ext cx="160300"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black"/>
                </a:solidFill>
                <a:latin typeface="Calibri" panose="020F0502020204030204"/>
              </a:rPr>
              <a:t>Host</a:t>
            </a:r>
            <a:endParaRPr lang="en-IN" sz="667" kern="1200" err="1">
              <a:solidFill>
                <a:prstClr val="black"/>
              </a:solidFill>
              <a:latin typeface="Calibri" panose="020F0502020204030204"/>
            </a:endParaRPr>
          </a:p>
        </p:txBody>
      </p:sp>
      <p:sp>
        <p:nvSpPr>
          <p:cNvPr id="96" name="Rectangle 95">
            <a:extLst>
              <a:ext uri="{FF2B5EF4-FFF2-40B4-BE49-F238E27FC236}">
                <a16:creationId xmlns:a16="http://schemas.microsoft.com/office/drawing/2014/main" id="{1920D18A-19B0-4586-8A69-27DAFF008B95}"/>
              </a:ext>
            </a:extLst>
          </p:cNvPr>
          <p:cNvSpPr/>
          <p:nvPr/>
        </p:nvSpPr>
        <p:spPr>
          <a:xfrm>
            <a:off x="9978102" y="1757404"/>
            <a:ext cx="884229" cy="3503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667" kern="1200">
                <a:solidFill>
                  <a:prstClr val="black"/>
                </a:solidFill>
                <a:latin typeface="Calibri" panose="020F0502020204030204"/>
              </a:rPr>
              <a:t>Debug/Flash</a:t>
            </a:r>
          </a:p>
          <a:p>
            <a:pPr algn="ctr" defTabSz="609585" hangingPunct="1">
              <a:lnSpc>
                <a:spcPct val="100000"/>
              </a:lnSpc>
              <a:spcBef>
                <a:spcPts val="0"/>
              </a:spcBef>
            </a:pPr>
            <a:r>
              <a:rPr lang="en-US" sz="667" kern="1200">
                <a:solidFill>
                  <a:prstClr val="black"/>
                </a:solidFill>
                <a:latin typeface="Calibri" panose="020F0502020204030204"/>
              </a:rPr>
              <a:t>Module</a:t>
            </a:r>
            <a:endParaRPr lang="en-IN" sz="667" kern="1200">
              <a:solidFill>
                <a:prstClr val="black"/>
              </a:solidFill>
              <a:latin typeface="Calibri" panose="020F0502020204030204"/>
            </a:endParaRPr>
          </a:p>
        </p:txBody>
      </p:sp>
      <p:pic>
        <p:nvPicPr>
          <p:cNvPr id="97" name="Picture 2" descr="Computer, mouse icon">
            <a:extLst>
              <a:ext uri="{FF2B5EF4-FFF2-40B4-BE49-F238E27FC236}">
                <a16:creationId xmlns:a16="http://schemas.microsoft.com/office/drawing/2014/main" id="{B4382B65-3411-4BF7-A409-73830660959B}"/>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485214" y="2193980"/>
            <a:ext cx="509337" cy="50933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Computer, hardware, keyboard icon">
            <a:extLst>
              <a:ext uri="{FF2B5EF4-FFF2-40B4-BE49-F238E27FC236}">
                <a16:creationId xmlns:a16="http://schemas.microsoft.com/office/drawing/2014/main" id="{B4C55DA3-3FFE-492F-A6C7-BA0C74BFCFA7}"/>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8917165" y="2159607"/>
            <a:ext cx="619980" cy="61998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Computer, display, mac, monitor, pc icon">
            <a:extLst>
              <a:ext uri="{FF2B5EF4-FFF2-40B4-BE49-F238E27FC236}">
                <a16:creationId xmlns:a16="http://schemas.microsoft.com/office/drawing/2014/main" id="{B0C01947-1BE8-4F07-937C-67CFEDE54DBC}"/>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269056" y="1523660"/>
            <a:ext cx="806001" cy="80600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Computer, desktop, device, display, laptop, screen icon">
            <a:extLst>
              <a:ext uri="{FF2B5EF4-FFF2-40B4-BE49-F238E27FC236}">
                <a16:creationId xmlns:a16="http://schemas.microsoft.com/office/drawing/2014/main" id="{0086630F-5C42-4681-BEC3-8DABAD8355CF}"/>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973338" y="2144904"/>
            <a:ext cx="884229" cy="8842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descr="Button, electric, lightning, off, on, power, supply, switch, turn icon">
            <a:extLst>
              <a:ext uri="{FF2B5EF4-FFF2-40B4-BE49-F238E27FC236}">
                <a16:creationId xmlns:a16="http://schemas.microsoft.com/office/drawing/2014/main" id="{6E2EEB0D-E645-4D10-BD70-F68F776BA0CA}"/>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8182469" y="2252617"/>
            <a:ext cx="422175" cy="422175"/>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Straight Connector 101">
            <a:extLst>
              <a:ext uri="{FF2B5EF4-FFF2-40B4-BE49-F238E27FC236}">
                <a16:creationId xmlns:a16="http://schemas.microsoft.com/office/drawing/2014/main" id="{1EB6BE6E-474C-4477-9397-C105E5415F61}"/>
              </a:ext>
            </a:extLst>
          </p:cNvPr>
          <p:cNvCxnSpPr>
            <a:cxnSpLocks/>
          </p:cNvCxnSpPr>
          <p:nvPr/>
        </p:nvCxnSpPr>
        <p:spPr>
          <a:xfrm>
            <a:off x="9827414" y="1871040"/>
            <a:ext cx="263717"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46F6D33-E86B-4F00-9D2E-455D15B040EE}"/>
              </a:ext>
            </a:extLst>
          </p:cNvPr>
          <p:cNvCxnSpPr>
            <a:cxnSpLocks/>
            <a:stCxn id="96" idx="2"/>
          </p:cNvCxnSpPr>
          <p:nvPr/>
        </p:nvCxnSpPr>
        <p:spPr>
          <a:xfrm flipH="1">
            <a:off x="10401499" y="2107764"/>
            <a:ext cx="0" cy="223544"/>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DD88A10-BFA0-48B9-A624-AA2835D2CC72}"/>
              </a:ext>
            </a:extLst>
          </p:cNvPr>
          <p:cNvCxnSpPr>
            <a:stCxn id="99" idx="3"/>
            <a:endCxn id="106" idx="1"/>
          </p:cNvCxnSpPr>
          <p:nvPr/>
        </p:nvCxnSpPr>
        <p:spPr>
          <a:xfrm>
            <a:off x="8075057" y="1926661"/>
            <a:ext cx="216564" cy="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9ED48321-0A19-4076-A91E-7A1154A9BB61}"/>
              </a:ext>
            </a:extLst>
          </p:cNvPr>
          <p:cNvGrpSpPr/>
          <p:nvPr/>
        </p:nvGrpSpPr>
        <p:grpSpPr>
          <a:xfrm>
            <a:off x="8289672" y="1635239"/>
            <a:ext cx="1537741" cy="589910"/>
            <a:chOff x="781713" y="2022665"/>
            <a:chExt cx="1153306" cy="442433"/>
          </a:xfrm>
        </p:grpSpPr>
        <p:sp>
          <p:nvSpPr>
            <p:cNvPr id="106" name="Rectangle 105">
              <a:extLst>
                <a:ext uri="{FF2B5EF4-FFF2-40B4-BE49-F238E27FC236}">
                  <a16:creationId xmlns:a16="http://schemas.microsoft.com/office/drawing/2014/main" id="{A144CFC7-AB10-43BD-8448-773C125C9E21}"/>
                </a:ext>
              </a:extLst>
            </p:cNvPr>
            <p:cNvSpPr/>
            <p:nvPr/>
          </p:nvSpPr>
          <p:spPr>
            <a:xfrm>
              <a:off x="783174" y="2022665"/>
              <a:ext cx="1151845" cy="437131"/>
            </a:xfrm>
            <a:prstGeom prst="rect">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933" kern="1200">
                  <a:solidFill>
                    <a:prstClr val="white"/>
                  </a:solidFill>
                  <a:effectLst>
                    <a:outerShdw blurRad="38100" dist="38100" dir="2700000" algn="tl">
                      <a:srgbClr val="000000">
                        <a:alpha val="43137"/>
                      </a:srgbClr>
                    </a:outerShdw>
                  </a:effectLst>
                  <a:latin typeface="Calibri" panose="020F0502020204030204"/>
                </a:rPr>
                <a:t>System Under Test</a:t>
              </a:r>
              <a:endParaRPr lang="en-IN" sz="933" kern="1200">
                <a:solidFill>
                  <a:prstClr val="white"/>
                </a:solidFill>
                <a:effectLst>
                  <a:outerShdw blurRad="38100" dist="38100" dir="2700000" algn="tl">
                    <a:srgbClr val="000000">
                      <a:alpha val="43137"/>
                    </a:srgbClr>
                  </a:outerShdw>
                </a:effectLst>
                <a:latin typeface="Calibri" panose="020F0502020204030204"/>
              </a:endParaRPr>
            </a:p>
          </p:txBody>
        </p:sp>
        <p:sp>
          <p:nvSpPr>
            <p:cNvPr id="107" name="Rectangle 106">
              <a:extLst>
                <a:ext uri="{FF2B5EF4-FFF2-40B4-BE49-F238E27FC236}">
                  <a16:creationId xmlns:a16="http://schemas.microsoft.com/office/drawing/2014/main" id="{78ECD968-C756-44FC-B345-51AD88F9CDB8}"/>
                </a:ext>
              </a:extLst>
            </p:cNvPr>
            <p:cNvSpPr/>
            <p:nvPr/>
          </p:nvSpPr>
          <p:spPr>
            <a:xfrm>
              <a:off x="1097821" y="23876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6FE95988-D87C-4FFF-B62A-464AB8284249}"/>
                </a:ext>
              </a:extLst>
            </p:cNvPr>
            <p:cNvSpPr/>
            <p:nvPr/>
          </p:nvSpPr>
          <p:spPr>
            <a:xfrm>
              <a:off x="13519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C2164D4A-B0EA-4088-8EE7-817CDEE2CB14}"/>
                </a:ext>
              </a:extLst>
            </p:cNvPr>
            <p:cNvSpPr/>
            <p:nvPr/>
          </p:nvSpPr>
          <p:spPr>
            <a:xfrm>
              <a:off x="781713" y="21999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0" name="TextBox 109">
              <a:extLst>
                <a:ext uri="{FF2B5EF4-FFF2-40B4-BE49-F238E27FC236}">
                  <a16:creationId xmlns:a16="http://schemas.microsoft.com/office/drawing/2014/main" id="{21EBB3ED-300C-4DEE-828C-822265809DA7}"/>
                </a:ext>
              </a:extLst>
            </p:cNvPr>
            <p:cNvSpPr txBox="1"/>
            <p:nvPr/>
          </p:nvSpPr>
          <p:spPr>
            <a:xfrm>
              <a:off x="802504" y="2199980"/>
              <a:ext cx="39675"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D</a:t>
              </a:r>
              <a:endParaRPr lang="en-IN" sz="667" kern="1200" err="1">
                <a:solidFill>
                  <a:prstClr val="white"/>
                </a:solidFill>
                <a:latin typeface="Calibri" panose="020F0502020204030204"/>
              </a:endParaRPr>
            </a:p>
          </p:txBody>
        </p:sp>
        <p:sp>
          <p:nvSpPr>
            <p:cNvPr id="111" name="TextBox 110">
              <a:extLst>
                <a:ext uri="{FF2B5EF4-FFF2-40B4-BE49-F238E27FC236}">
                  <a16:creationId xmlns:a16="http://schemas.microsoft.com/office/drawing/2014/main" id="{F5B4AB69-5004-41DA-8431-190FE55636EF}"/>
                </a:ext>
              </a:extLst>
            </p:cNvPr>
            <p:cNvSpPr txBox="1"/>
            <p:nvPr/>
          </p:nvSpPr>
          <p:spPr>
            <a:xfrm>
              <a:off x="1111488" y="2388105"/>
              <a:ext cx="55304"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M</a:t>
              </a:r>
              <a:endParaRPr lang="en-IN" sz="667" kern="1200" err="1">
                <a:solidFill>
                  <a:prstClr val="white"/>
                </a:solidFill>
                <a:latin typeface="Calibri" panose="020F0502020204030204"/>
              </a:endParaRPr>
            </a:p>
          </p:txBody>
        </p:sp>
        <p:sp>
          <p:nvSpPr>
            <p:cNvPr id="112" name="TextBox 111">
              <a:extLst>
                <a:ext uri="{FF2B5EF4-FFF2-40B4-BE49-F238E27FC236}">
                  <a16:creationId xmlns:a16="http://schemas.microsoft.com/office/drawing/2014/main" id="{9DBA2BB5-8070-40F5-AE17-D6A4D5461195}"/>
                </a:ext>
              </a:extLst>
            </p:cNvPr>
            <p:cNvSpPr txBox="1"/>
            <p:nvPr/>
          </p:nvSpPr>
          <p:spPr>
            <a:xfrm>
              <a:off x="1392309" y="2382833"/>
              <a:ext cx="3366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a:t>
              </a:r>
              <a:endParaRPr lang="en-IN" sz="667" kern="1200" err="1">
                <a:solidFill>
                  <a:prstClr val="white"/>
                </a:solidFill>
                <a:latin typeface="Calibri" panose="020F0502020204030204"/>
              </a:endParaRPr>
            </a:p>
          </p:txBody>
        </p:sp>
        <p:sp>
          <p:nvSpPr>
            <p:cNvPr id="113" name="Rectangle 112">
              <a:extLst>
                <a:ext uri="{FF2B5EF4-FFF2-40B4-BE49-F238E27FC236}">
                  <a16:creationId xmlns:a16="http://schemas.microsoft.com/office/drawing/2014/main" id="{AAF4724E-B551-4A29-B277-5B66463AAC05}"/>
                </a:ext>
              </a:extLst>
            </p:cNvPr>
            <p:cNvSpPr/>
            <p:nvPr/>
          </p:nvSpPr>
          <p:spPr>
            <a:xfrm>
              <a:off x="1809198" y="2245673"/>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4" name="TextBox 113">
              <a:extLst>
                <a:ext uri="{FF2B5EF4-FFF2-40B4-BE49-F238E27FC236}">
                  <a16:creationId xmlns:a16="http://schemas.microsoft.com/office/drawing/2014/main" id="{D0886B1A-742C-4135-984C-124D27AA89FD}"/>
                </a:ext>
              </a:extLst>
            </p:cNvPr>
            <p:cNvSpPr txBox="1"/>
            <p:nvPr/>
          </p:nvSpPr>
          <p:spPr>
            <a:xfrm>
              <a:off x="1834269" y="2242625"/>
              <a:ext cx="31259"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E</a:t>
              </a:r>
              <a:endParaRPr lang="en-IN" sz="667" kern="1200" err="1">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3EA3D4F-88CE-4D0C-9957-A49984F98B84}"/>
                </a:ext>
              </a:extLst>
            </p:cNvPr>
            <p:cNvSpPr/>
            <p:nvPr/>
          </p:nvSpPr>
          <p:spPr>
            <a:xfrm>
              <a:off x="18091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6" name="TextBox 115">
              <a:extLst>
                <a:ext uri="{FF2B5EF4-FFF2-40B4-BE49-F238E27FC236}">
                  <a16:creationId xmlns:a16="http://schemas.microsoft.com/office/drawing/2014/main" id="{CA3260CF-1EFC-4840-A231-41DF2A7485EC}"/>
                </a:ext>
              </a:extLst>
            </p:cNvPr>
            <p:cNvSpPr txBox="1"/>
            <p:nvPr/>
          </p:nvSpPr>
          <p:spPr>
            <a:xfrm>
              <a:off x="1816608" y="2392993"/>
              <a:ext cx="84158" cy="61508"/>
            </a:xfrm>
            <a:prstGeom prst="rect">
              <a:avLst/>
            </a:prstGeom>
            <a:no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USB</a:t>
              </a:r>
              <a:endParaRPr lang="en-IN" sz="533" kern="1200" err="1">
                <a:solidFill>
                  <a:prstClr val="white"/>
                </a:solidFill>
                <a:latin typeface="Calibri" panose="020F0502020204030204"/>
              </a:endParaRPr>
            </a:p>
          </p:txBody>
        </p:sp>
      </p:grpSp>
      <p:sp>
        <p:nvSpPr>
          <p:cNvPr id="117" name="TextBox 116">
            <a:extLst>
              <a:ext uri="{FF2B5EF4-FFF2-40B4-BE49-F238E27FC236}">
                <a16:creationId xmlns:a16="http://schemas.microsoft.com/office/drawing/2014/main" id="{817FB828-72E6-46E2-B270-6E73F894EF0D}"/>
              </a:ext>
            </a:extLst>
          </p:cNvPr>
          <p:cNvSpPr txBox="1"/>
          <p:nvPr/>
        </p:nvSpPr>
        <p:spPr>
          <a:xfrm>
            <a:off x="8831435" y="1645021"/>
            <a:ext cx="363882" cy="82010"/>
          </a:xfrm>
          <a:prstGeom prst="rect">
            <a:avLst/>
          </a:prstGeom>
          <a:solidFill>
            <a:srgbClr val="C00000"/>
          </a:solid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Any BIOS, OS</a:t>
            </a:r>
            <a:endParaRPr lang="en-IN" sz="533" kern="1200" err="1">
              <a:solidFill>
                <a:prstClr val="white"/>
              </a:solidFill>
              <a:latin typeface="Calibri" panose="020F0502020204030204"/>
            </a:endParaRPr>
          </a:p>
        </p:txBody>
      </p:sp>
      <p:sp>
        <p:nvSpPr>
          <p:cNvPr id="118" name="TextBox 117">
            <a:extLst>
              <a:ext uri="{FF2B5EF4-FFF2-40B4-BE49-F238E27FC236}">
                <a16:creationId xmlns:a16="http://schemas.microsoft.com/office/drawing/2014/main" id="{D570A44A-A128-4E79-91FD-1FEE9525F4D0}"/>
              </a:ext>
            </a:extLst>
          </p:cNvPr>
          <p:cNvSpPr txBox="1"/>
          <p:nvPr/>
        </p:nvSpPr>
        <p:spPr>
          <a:xfrm>
            <a:off x="10312250" y="2493819"/>
            <a:ext cx="160300"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black"/>
                </a:solidFill>
                <a:latin typeface="Calibri" panose="020F0502020204030204"/>
              </a:rPr>
              <a:t>Host</a:t>
            </a:r>
            <a:endParaRPr lang="en-IN" sz="667" kern="1200" err="1">
              <a:solidFill>
                <a:prstClr val="black"/>
              </a:solidFill>
              <a:latin typeface="Calibri" panose="020F0502020204030204"/>
            </a:endParaRPr>
          </a:p>
        </p:txBody>
      </p:sp>
      <p:sp>
        <p:nvSpPr>
          <p:cNvPr id="119" name="TextBox 118">
            <a:extLst>
              <a:ext uri="{FF2B5EF4-FFF2-40B4-BE49-F238E27FC236}">
                <a16:creationId xmlns:a16="http://schemas.microsoft.com/office/drawing/2014/main" id="{76681892-1248-46AD-BD52-F650751141D5}"/>
              </a:ext>
            </a:extLst>
          </p:cNvPr>
          <p:cNvSpPr txBox="1"/>
          <p:nvPr/>
        </p:nvSpPr>
        <p:spPr>
          <a:xfrm>
            <a:off x="7290221" y="2496000"/>
            <a:ext cx="571503" cy="184666"/>
          </a:xfrm>
          <a:prstGeom prst="rect">
            <a:avLst/>
          </a:prstGeom>
          <a:noFill/>
        </p:spPr>
        <p:txBody>
          <a:bodyPr vert="horz" wrap="none" lIns="0" tIns="0" rIns="0" bIns="0" rtlCol="0">
            <a:spAutoFit/>
          </a:bodyPr>
          <a:lstStyle/>
          <a:p>
            <a:pPr defTabSz="609585" hangingPunct="1">
              <a:lnSpc>
                <a:spcPct val="100000"/>
              </a:lnSpc>
              <a:spcBef>
                <a:spcPts val="0"/>
              </a:spcBef>
            </a:pPr>
            <a:r>
              <a:rPr lang="en-US" sz="1200" kern="1200">
                <a:solidFill>
                  <a:prstClr val="white">
                    <a:lumMod val="95000"/>
                  </a:prstClr>
                </a:solidFill>
                <a:effectLst>
                  <a:outerShdw blurRad="38100" dist="38100" dir="2700000" algn="tl">
                    <a:srgbClr val="000000">
                      <a:alpha val="43137"/>
                    </a:srgbClr>
                  </a:outerShdw>
                </a:effectLst>
                <a:latin typeface="Calibri" panose="020F0502020204030204"/>
              </a:rPr>
              <a:t>IP Device</a:t>
            </a:r>
            <a:endParaRPr lang="en-IN" sz="1200" kern="1200" err="1">
              <a:solidFill>
                <a:prstClr val="white">
                  <a:lumMod val="95000"/>
                </a:prstClr>
              </a:solidFill>
              <a:effectLst>
                <a:outerShdw blurRad="38100" dist="38100" dir="2700000" algn="tl">
                  <a:srgbClr val="000000">
                    <a:alpha val="43137"/>
                  </a:srgbClr>
                </a:outerShdw>
              </a:effectLst>
              <a:latin typeface="Calibri" panose="020F0502020204030204"/>
            </a:endParaRPr>
          </a:p>
        </p:txBody>
      </p:sp>
      <p:cxnSp>
        <p:nvCxnSpPr>
          <p:cNvPr id="120" name="Straight Connector 119">
            <a:extLst>
              <a:ext uri="{FF2B5EF4-FFF2-40B4-BE49-F238E27FC236}">
                <a16:creationId xmlns:a16="http://schemas.microsoft.com/office/drawing/2014/main" id="{B4E89930-5919-444B-95A1-B6B9770D5ABD}"/>
              </a:ext>
            </a:extLst>
          </p:cNvPr>
          <p:cNvCxnSpPr>
            <a:cxnSpLocks/>
          </p:cNvCxnSpPr>
          <p:nvPr/>
        </p:nvCxnSpPr>
        <p:spPr>
          <a:xfrm flipV="1">
            <a:off x="8315692" y="2726943"/>
            <a:ext cx="0" cy="144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1" name="Cloud 120">
            <a:extLst>
              <a:ext uri="{FF2B5EF4-FFF2-40B4-BE49-F238E27FC236}">
                <a16:creationId xmlns:a16="http://schemas.microsoft.com/office/drawing/2014/main" id="{57BC2F13-595C-4353-8B9C-8186207F3676}"/>
              </a:ext>
            </a:extLst>
          </p:cNvPr>
          <p:cNvSpPr/>
          <p:nvPr/>
        </p:nvSpPr>
        <p:spPr>
          <a:xfrm>
            <a:off x="7381118" y="2837472"/>
            <a:ext cx="1869148" cy="326547"/>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sz="667" kern="1200">
              <a:solidFill>
                <a:prstClr val="white"/>
              </a:solidFill>
              <a:effectLst>
                <a:outerShdw blurRad="38100" dist="38100" dir="2700000" algn="tl">
                  <a:srgbClr val="000000">
                    <a:alpha val="43137"/>
                  </a:srgbClr>
                </a:outerShdw>
              </a:effectLst>
              <a:latin typeface="Calibri" panose="020F0502020204030204"/>
            </a:endParaRPr>
          </a:p>
        </p:txBody>
      </p:sp>
      <p:sp>
        <p:nvSpPr>
          <p:cNvPr id="122" name="Rectangle 121">
            <a:extLst>
              <a:ext uri="{FF2B5EF4-FFF2-40B4-BE49-F238E27FC236}">
                <a16:creationId xmlns:a16="http://schemas.microsoft.com/office/drawing/2014/main" id="{729D6844-4075-4905-84DA-EAC7E1016A05}"/>
              </a:ext>
            </a:extLst>
          </p:cNvPr>
          <p:cNvSpPr/>
          <p:nvPr/>
        </p:nvSpPr>
        <p:spPr>
          <a:xfrm>
            <a:off x="867955" y="6362527"/>
            <a:ext cx="560101" cy="19920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latin typeface="Calibri" panose="020F0502020204030204"/>
              </a:rPr>
              <a:t>Port</a:t>
            </a:r>
            <a:endParaRPr lang="en-IN" sz="1200" kern="1200">
              <a:solidFill>
                <a:prstClr val="white"/>
              </a:solidFill>
              <a:latin typeface="Calibri" panose="020F0502020204030204"/>
            </a:endParaRPr>
          </a:p>
        </p:txBody>
      </p:sp>
      <p:sp>
        <p:nvSpPr>
          <p:cNvPr id="123" name="Rectangle: Rounded Corners 122">
            <a:extLst>
              <a:ext uri="{FF2B5EF4-FFF2-40B4-BE49-F238E27FC236}">
                <a16:creationId xmlns:a16="http://schemas.microsoft.com/office/drawing/2014/main" id="{E27968D3-B550-4A04-AF91-49AF940992F1}"/>
              </a:ext>
            </a:extLst>
          </p:cNvPr>
          <p:cNvSpPr/>
          <p:nvPr/>
        </p:nvSpPr>
        <p:spPr>
          <a:xfrm>
            <a:off x="149874" y="6426557"/>
            <a:ext cx="2414761" cy="412140"/>
          </a:xfrm>
          <a:prstGeom prst="roundRect">
            <a:avLst/>
          </a:prstGeom>
          <a:noFill/>
          <a:ln w="3175">
            <a:solidFill>
              <a:srgbClr val="0071C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24" name="TextBox 123">
            <a:extLst>
              <a:ext uri="{FF2B5EF4-FFF2-40B4-BE49-F238E27FC236}">
                <a16:creationId xmlns:a16="http://schemas.microsoft.com/office/drawing/2014/main" id="{99988357-06DA-4E36-A62E-964571647892}"/>
              </a:ext>
            </a:extLst>
          </p:cNvPr>
          <p:cNvSpPr txBox="1"/>
          <p:nvPr/>
        </p:nvSpPr>
        <p:spPr>
          <a:xfrm>
            <a:off x="241425" y="6365055"/>
            <a:ext cx="449162" cy="184666"/>
          </a:xfrm>
          <a:prstGeom prst="rect">
            <a:avLst/>
          </a:prstGeom>
          <a:solidFill>
            <a:srgbClr val="003C71"/>
          </a:solidFill>
        </p:spPr>
        <p:txBody>
          <a:bodyPr vert="horz" wrap="none" lIns="0" tIns="0" rIns="0" bIns="0" rtlCol="0">
            <a:spAutoFit/>
          </a:bodyPr>
          <a:lstStyle/>
          <a:p>
            <a:pPr defTabSz="609585" hangingPunct="1">
              <a:lnSpc>
                <a:spcPct val="100000"/>
              </a:lnSpc>
              <a:spcBef>
                <a:spcPts val="0"/>
              </a:spcBef>
            </a:pPr>
            <a:r>
              <a:rPr lang="en-US" sz="1200" kern="1200">
                <a:solidFill>
                  <a:prstClr val="white"/>
                </a:solidFill>
                <a:latin typeface="Calibri" panose="020F0502020204030204"/>
              </a:rPr>
              <a:t>Legend</a:t>
            </a:r>
            <a:endParaRPr lang="en-IN" sz="1200" kern="1200" err="1">
              <a:solidFill>
                <a:prstClr val="white"/>
              </a:solidFill>
              <a:latin typeface="Calibri" panose="020F0502020204030204"/>
            </a:endParaRPr>
          </a:p>
        </p:txBody>
      </p:sp>
      <p:sp>
        <p:nvSpPr>
          <p:cNvPr id="125" name="Rectangle 124">
            <a:extLst>
              <a:ext uri="{FF2B5EF4-FFF2-40B4-BE49-F238E27FC236}">
                <a16:creationId xmlns:a16="http://schemas.microsoft.com/office/drawing/2014/main" id="{6AAB9015-8CA4-4C03-B40F-D5A5E8C84C24}"/>
              </a:ext>
            </a:extLst>
          </p:cNvPr>
          <p:cNvSpPr/>
          <p:nvPr/>
        </p:nvSpPr>
        <p:spPr>
          <a:xfrm>
            <a:off x="1526094" y="6359146"/>
            <a:ext cx="560101" cy="199207"/>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latin typeface="Calibri" panose="020F0502020204030204"/>
              </a:rPr>
              <a:t>SW</a:t>
            </a:r>
            <a:endParaRPr lang="en-IN" sz="1200" kern="1200">
              <a:solidFill>
                <a:prstClr val="white"/>
              </a:solidFill>
              <a:latin typeface="Calibri" panose="020F0502020204030204"/>
            </a:endParaRPr>
          </a:p>
        </p:txBody>
      </p:sp>
      <p:sp>
        <p:nvSpPr>
          <p:cNvPr id="126" name="Rectangle 125">
            <a:extLst>
              <a:ext uri="{FF2B5EF4-FFF2-40B4-BE49-F238E27FC236}">
                <a16:creationId xmlns:a16="http://schemas.microsoft.com/office/drawing/2014/main" id="{E693DBE2-0FD0-41EC-8988-BB55769C19B1}"/>
              </a:ext>
            </a:extLst>
          </p:cNvPr>
          <p:cNvSpPr/>
          <p:nvPr/>
        </p:nvSpPr>
        <p:spPr>
          <a:xfrm>
            <a:off x="2153586" y="6356718"/>
            <a:ext cx="827212" cy="199207"/>
          </a:xfrm>
          <a:prstGeom prst="rect">
            <a:avLst/>
          </a:prstGeom>
          <a:solidFill>
            <a:srgbClr val="ED13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black"/>
                </a:solidFill>
                <a:latin typeface="Calibri" panose="020F0502020204030204"/>
              </a:rPr>
              <a:t>Adapter</a:t>
            </a:r>
            <a:endParaRPr lang="en-IN" sz="1200" kern="1200">
              <a:solidFill>
                <a:prstClr val="black"/>
              </a:solidFill>
              <a:latin typeface="Calibri" panose="020F0502020204030204"/>
            </a:endParaRPr>
          </a:p>
        </p:txBody>
      </p:sp>
      <p:cxnSp>
        <p:nvCxnSpPr>
          <p:cNvPr id="127" name="Connector: Elbow 126">
            <a:extLst>
              <a:ext uri="{FF2B5EF4-FFF2-40B4-BE49-F238E27FC236}">
                <a16:creationId xmlns:a16="http://schemas.microsoft.com/office/drawing/2014/main" id="{86432616-DD1B-4A4F-BA1A-D701A8F60084}"/>
              </a:ext>
            </a:extLst>
          </p:cNvPr>
          <p:cNvCxnSpPr>
            <a:cxnSpLocks/>
            <a:stCxn id="129" idx="1"/>
          </p:cNvCxnSpPr>
          <p:nvPr/>
        </p:nvCxnSpPr>
        <p:spPr>
          <a:xfrm rot="10800000" flipV="1">
            <a:off x="9587683" y="2800159"/>
            <a:ext cx="335458" cy="488809"/>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FD0D673F-1158-4AEA-9F05-5012BA46740F}"/>
              </a:ext>
            </a:extLst>
          </p:cNvPr>
          <p:cNvSpPr txBox="1"/>
          <p:nvPr/>
        </p:nvSpPr>
        <p:spPr>
          <a:xfrm>
            <a:off x="9592749" y="2902425"/>
            <a:ext cx="597921" cy="123111"/>
          </a:xfrm>
          <a:prstGeom prst="rect">
            <a:avLst/>
          </a:prstGeom>
          <a:noFill/>
        </p:spPr>
        <p:txBody>
          <a:bodyPr vert="horz" wrap="none" lIns="0" tIns="0" rIns="0" bIns="0" rtlCol="0">
            <a:spAutoFit/>
          </a:bodyPr>
          <a:lstStyle/>
          <a:p>
            <a:pPr defTabSz="609585" hangingPunct="1">
              <a:lnSpc>
                <a:spcPct val="100000"/>
              </a:lnSpc>
              <a:spcBef>
                <a:spcPts val="0"/>
              </a:spcBef>
            </a:pPr>
            <a:r>
              <a:rPr lang="en-US" sz="800" kern="1200">
                <a:solidFill>
                  <a:prstClr val="black"/>
                </a:solidFill>
                <a:latin typeface="Calibri" panose="020F0502020204030204"/>
              </a:rPr>
              <a:t>Remote Login </a:t>
            </a:r>
          </a:p>
        </p:txBody>
      </p:sp>
      <p:sp>
        <p:nvSpPr>
          <p:cNvPr id="129" name="TextBox 128">
            <a:extLst>
              <a:ext uri="{FF2B5EF4-FFF2-40B4-BE49-F238E27FC236}">
                <a16:creationId xmlns:a16="http://schemas.microsoft.com/office/drawing/2014/main" id="{E744ACF7-81F4-472A-A895-9EBAA18E6A5F}"/>
              </a:ext>
            </a:extLst>
          </p:cNvPr>
          <p:cNvSpPr txBox="1"/>
          <p:nvPr/>
        </p:nvSpPr>
        <p:spPr>
          <a:xfrm>
            <a:off x="9923141" y="2748831"/>
            <a:ext cx="80150" cy="102657"/>
          </a:xfrm>
          <a:prstGeom prst="rect">
            <a:avLst/>
          </a:prstGeom>
          <a:solidFill>
            <a:schemeClr val="tx1"/>
          </a:solid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 E </a:t>
            </a:r>
            <a:endParaRPr lang="en-IN" sz="667" kern="1200" err="1">
              <a:solidFill>
                <a:prstClr val="white"/>
              </a:solidFill>
              <a:latin typeface="Calibri" panose="020F0502020204030204"/>
            </a:endParaRPr>
          </a:p>
        </p:txBody>
      </p:sp>
      <p:sp>
        <p:nvSpPr>
          <p:cNvPr id="130" name="Cloud 129">
            <a:extLst>
              <a:ext uri="{FF2B5EF4-FFF2-40B4-BE49-F238E27FC236}">
                <a16:creationId xmlns:a16="http://schemas.microsoft.com/office/drawing/2014/main" id="{B1070FE3-A8D1-47B0-8829-AAA6FB4497ED}"/>
              </a:ext>
            </a:extLst>
          </p:cNvPr>
          <p:cNvSpPr/>
          <p:nvPr/>
        </p:nvSpPr>
        <p:spPr>
          <a:xfrm>
            <a:off x="8401309" y="3127833"/>
            <a:ext cx="1601388" cy="593985"/>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effectLst>
                  <a:outerShdw blurRad="38100" dist="38100" dir="2700000" algn="tl">
                    <a:srgbClr val="000000">
                      <a:alpha val="43137"/>
                    </a:srgbClr>
                  </a:outerShdw>
                </a:effectLst>
                <a:latin typeface="Calibri" panose="020F0502020204030204"/>
              </a:rPr>
              <a:t>Internet</a:t>
            </a:r>
            <a:endParaRPr lang="en-IN" sz="1200" kern="1200">
              <a:solidFill>
                <a:prstClr val="white"/>
              </a:solidFill>
              <a:effectLst>
                <a:outerShdw blurRad="38100" dist="38100" dir="2700000" algn="tl">
                  <a:srgbClr val="000000">
                    <a:alpha val="43137"/>
                  </a:srgbClr>
                </a:outerShdw>
              </a:effectLst>
              <a:latin typeface="Calibri" panose="020F0502020204030204"/>
            </a:endParaRPr>
          </a:p>
        </p:txBody>
      </p:sp>
      <p:sp>
        <p:nvSpPr>
          <p:cNvPr id="131" name="TextBox 130">
            <a:extLst>
              <a:ext uri="{FF2B5EF4-FFF2-40B4-BE49-F238E27FC236}">
                <a16:creationId xmlns:a16="http://schemas.microsoft.com/office/drawing/2014/main" id="{32456AA0-19CB-402C-8AF6-8FB18F38591B}"/>
              </a:ext>
            </a:extLst>
          </p:cNvPr>
          <p:cNvSpPr txBox="1"/>
          <p:nvPr/>
        </p:nvSpPr>
        <p:spPr>
          <a:xfrm>
            <a:off x="7915531" y="2879064"/>
            <a:ext cx="822341" cy="266676"/>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200" kern="1200">
                <a:solidFill>
                  <a:prstClr val="white"/>
                </a:solidFill>
                <a:effectLst>
                  <a:outerShdw blurRad="38100" dist="38100" dir="2700000" algn="tl">
                    <a:srgbClr val="000000">
                      <a:alpha val="43137"/>
                    </a:srgbClr>
                  </a:outerShdw>
                </a:effectLst>
                <a:latin typeface="Calibri" panose="020F0502020204030204"/>
              </a:rPr>
              <a:t>One Cloud</a:t>
            </a:r>
          </a:p>
          <a:p>
            <a:pPr algn="ctr" defTabSz="609585" hangingPunct="1">
              <a:lnSpc>
                <a:spcPct val="100000"/>
              </a:lnSpc>
              <a:spcBef>
                <a:spcPts val="0"/>
              </a:spcBef>
            </a:pPr>
            <a:r>
              <a:rPr lang="en-US" sz="533" kern="1200">
                <a:solidFill>
                  <a:prstClr val="white"/>
                </a:solidFill>
                <a:effectLst>
                  <a:outerShdw blurRad="38100" dist="38100" dir="2700000" algn="tl">
                    <a:srgbClr val="000000">
                      <a:alpha val="43137"/>
                    </a:srgbClr>
                  </a:outerShdw>
                </a:effectLst>
                <a:latin typeface="Calibri" panose="020F0502020204030204"/>
              </a:rPr>
              <a:t>(access control &amp; abstraction)</a:t>
            </a:r>
            <a:endParaRPr lang="en-IN" sz="533" kern="1200">
              <a:solidFill>
                <a:prstClr val="white"/>
              </a:solidFill>
              <a:effectLst>
                <a:outerShdw blurRad="38100" dist="38100" dir="2700000" algn="tl">
                  <a:srgbClr val="000000">
                    <a:alpha val="43137"/>
                  </a:srgbClr>
                </a:outerShdw>
              </a:effectLst>
              <a:latin typeface="Calibri" panose="020F0502020204030204"/>
            </a:endParaRPr>
          </a:p>
        </p:txBody>
      </p:sp>
      <p:sp>
        <p:nvSpPr>
          <p:cNvPr id="132" name="TextBox 131">
            <a:extLst>
              <a:ext uri="{FF2B5EF4-FFF2-40B4-BE49-F238E27FC236}">
                <a16:creationId xmlns:a16="http://schemas.microsoft.com/office/drawing/2014/main" id="{CC7A9FB1-E416-4A2B-8FA0-FCC1F499EB21}"/>
              </a:ext>
            </a:extLst>
          </p:cNvPr>
          <p:cNvSpPr txBox="1"/>
          <p:nvPr/>
        </p:nvSpPr>
        <p:spPr>
          <a:xfrm>
            <a:off x="1220239" y="4109865"/>
            <a:ext cx="4431541" cy="923330"/>
          </a:xfrm>
          <a:prstGeom prst="rect">
            <a:avLst/>
          </a:prstGeom>
          <a:noFill/>
        </p:spPr>
        <p:txBody>
          <a:bodyPr vert="horz" wrap="square" lIns="0" tIns="0" rIns="0" bIns="0" rtlCol="0">
            <a:spAutoFit/>
          </a:bodyPr>
          <a:lstStyle/>
          <a:p>
            <a:pPr defTabSz="609585" hangingPunct="1">
              <a:lnSpc>
                <a:spcPct val="100000"/>
              </a:lnSpc>
              <a:spcBef>
                <a:spcPts val="0"/>
              </a:spcBef>
            </a:pPr>
            <a:r>
              <a:rPr lang="en-US" sz="1200" b="1" u="sng" kern="1200">
                <a:solidFill>
                  <a:srgbClr val="0071C5"/>
                </a:solidFill>
                <a:latin typeface="Calibri" panose="020F0502020204030204"/>
              </a:rPr>
              <a:t>Features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Direct visual access to target’s display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Keyboard mouse interaction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Same setup reused for all OS/platforms with no additional effort</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Ability to probe with scope/LA/DMM</a:t>
            </a:r>
            <a:endParaRPr lang="en-IN" sz="1200" kern="1200" err="1">
              <a:solidFill>
                <a:srgbClr val="0071C5"/>
              </a:solidFill>
              <a:latin typeface="Calibri" panose="020F0502020204030204"/>
            </a:endParaRPr>
          </a:p>
        </p:txBody>
      </p:sp>
      <p:sp>
        <p:nvSpPr>
          <p:cNvPr id="133" name="TextBox 132">
            <a:extLst>
              <a:ext uri="{FF2B5EF4-FFF2-40B4-BE49-F238E27FC236}">
                <a16:creationId xmlns:a16="http://schemas.microsoft.com/office/drawing/2014/main" id="{58782343-824A-4F58-8973-D5F4ECA26CC8}"/>
              </a:ext>
            </a:extLst>
          </p:cNvPr>
          <p:cNvSpPr txBox="1"/>
          <p:nvPr/>
        </p:nvSpPr>
        <p:spPr>
          <a:xfrm>
            <a:off x="7116023" y="4110732"/>
            <a:ext cx="4319880" cy="923330"/>
          </a:xfrm>
          <a:prstGeom prst="rect">
            <a:avLst/>
          </a:prstGeom>
          <a:noFill/>
        </p:spPr>
        <p:txBody>
          <a:bodyPr vert="horz" wrap="square" lIns="0" tIns="0" rIns="0" bIns="0" rtlCol="0">
            <a:spAutoFit/>
          </a:bodyPr>
          <a:lstStyle/>
          <a:p>
            <a:pPr defTabSz="609585" hangingPunct="1">
              <a:lnSpc>
                <a:spcPct val="100000"/>
              </a:lnSpc>
              <a:spcBef>
                <a:spcPts val="0"/>
              </a:spcBef>
            </a:pPr>
            <a:r>
              <a:rPr lang="en-US" sz="1200" b="1" u="sng" kern="1200">
                <a:solidFill>
                  <a:srgbClr val="0071C5"/>
                </a:solidFill>
                <a:latin typeface="Calibri" panose="020F0502020204030204"/>
              </a:rPr>
              <a:t>Features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Direct visual access to target’s display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Keyboard mouse interaction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Same setup reused for all OS/platforms with no additional effort</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Ability to probe with scope/LA/DMM*</a:t>
            </a:r>
            <a:endParaRPr lang="en-IN" sz="1200" kern="1200" err="1">
              <a:solidFill>
                <a:srgbClr val="0071C5"/>
              </a:solidFill>
              <a:latin typeface="Calibri" panose="020F0502020204030204"/>
            </a:endParaRPr>
          </a:p>
        </p:txBody>
      </p:sp>
      <p:sp>
        <p:nvSpPr>
          <p:cNvPr id="134" name="TextBox 133">
            <a:extLst>
              <a:ext uri="{FF2B5EF4-FFF2-40B4-BE49-F238E27FC236}">
                <a16:creationId xmlns:a16="http://schemas.microsoft.com/office/drawing/2014/main" id="{8BCEFB52-A0F7-4FD4-909F-A0FCA9C3A494}"/>
              </a:ext>
            </a:extLst>
          </p:cNvPr>
          <p:cNvSpPr txBox="1"/>
          <p:nvPr/>
        </p:nvSpPr>
        <p:spPr>
          <a:xfrm>
            <a:off x="7116023" y="5494089"/>
            <a:ext cx="3553392" cy="574260"/>
          </a:xfrm>
          <a:prstGeom prst="rect">
            <a:avLst/>
          </a:prstGeom>
          <a:solidFill>
            <a:schemeClr val="accent4"/>
          </a:solidFill>
          <a:effectLst>
            <a:outerShdw blurRad="50800" dist="38100" dir="2700000" algn="tl" rotWithShape="0">
              <a:prstClr val="black">
                <a:alpha val="40000"/>
              </a:prstClr>
            </a:outerShdw>
          </a:effectLst>
        </p:spPr>
        <p:txBody>
          <a:bodyPr vert="horz" wrap="square" lIns="0" tIns="0" rIns="0" bIns="0" rtlCol="0">
            <a:spAutoFit/>
          </a:bodyPr>
          <a:lstStyle/>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Generic solution for all users who do not need probing</a:t>
            </a:r>
          </a:p>
          <a:p>
            <a:pPr marL="228594" indent="-228594" defTabSz="609585" hangingPunct="1">
              <a:lnSpc>
                <a:spcPct val="100000"/>
              </a:lnSpc>
              <a:spcBef>
                <a:spcPts val="0"/>
              </a:spcBef>
              <a:buFont typeface="Arial" panose="020B0604020202020204" pitchFamily="34" charset="0"/>
              <a:buChar char="•"/>
            </a:pPr>
            <a:r>
              <a:rPr lang="en-US" sz="933" kern="1200">
                <a:solidFill>
                  <a:prstClr val="black"/>
                </a:solidFill>
                <a:latin typeface="Calibri" panose="020F0502020204030204"/>
              </a:rPr>
              <a:t>Higher HW BOM with zero recurring expense across generations</a:t>
            </a:r>
          </a:p>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Low cost per user</a:t>
            </a:r>
          </a:p>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Ready to scale across OS/platforms. Best for on-demand use</a:t>
            </a:r>
            <a:endParaRPr lang="en-IN" sz="933" kern="1200" err="1">
              <a:solidFill>
                <a:prstClr val="black"/>
              </a:solidFill>
              <a:latin typeface="Calibri" panose="020F0502020204030204"/>
            </a:endParaRPr>
          </a:p>
        </p:txBody>
      </p:sp>
      <p:sp>
        <p:nvSpPr>
          <p:cNvPr id="135" name="TextBox 134">
            <a:extLst>
              <a:ext uri="{FF2B5EF4-FFF2-40B4-BE49-F238E27FC236}">
                <a16:creationId xmlns:a16="http://schemas.microsoft.com/office/drawing/2014/main" id="{5540605F-BD1B-45DE-9798-0526975EA858}"/>
              </a:ext>
            </a:extLst>
          </p:cNvPr>
          <p:cNvSpPr txBox="1"/>
          <p:nvPr/>
        </p:nvSpPr>
        <p:spPr>
          <a:xfrm>
            <a:off x="1310273" y="5505352"/>
            <a:ext cx="4341508" cy="287130"/>
          </a:xfrm>
          <a:prstGeom prst="rect">
            <a:avLst/>
          </a:prstGeom>
          <a:solidFill>
            <a:schemeClr val="accent4"/>
          </a:solidFill>
          <a:effectLst>
            <a:outerShdw blurRad="50800" dist="38100" dir="2700000" algn="tl" rotWithShape="0">
              <a:prstClr val="black">
                <a:alpha val="40000"/>
              </a:prstClr>
            </a:outerShdw>
          </a:effectLst>
        </p:spPr>
        <p:txBody>
          <a:bodyPr vert="horz" wrap="square" lIns="0" tIns="0" rIns="0" bIns="0" rtlCol="0">
            <a:spAutoFit/>
          </a:bodyPr>
          <a:lstStyle/>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Generic solution for all users</a:t>
            </a:r>
          </a:p>
          <a:p>
            <a:pPr marL="228594" indent="-228594" defTabSz="609585" hangingPunct="1">
              <a:lnSpc>
                <a:spcPct val="100000"/>
              </a:lnSpc>
              <a:spcBef>
                <a:spcPts val="0"/>
              </a:spcBef>
              <a:buFont typeface="Intel Clear" panose="020B0604020203020204" pitchFamily="34" charset="0"/>
              <a:buChar char="×"/>
            </a:pPr>
            <a:r>
              <a:rPr lang="en-US" sz="933" kern="1200">
                <a:solidFill>
                  <a:prstClr val="black"/>
                </a:solidFill>
                <a:latin typeface="Calibri" panose="020F0502020204030204"/>
              </a:rPr>
              <a:t>High cost per user</a:t>
            </a:r>
            <a:endParaRPr lang="en-IN" sz="933" kern="1200" err="1">
              <a:solidFill>
                <a:prstClr val="black"/>
              </a:solidFill>
              <a:latin typeface="Calibri" panose="020F0502020204030204"/>
            </a:endParaRPr>
          </a:p>
        </p:txBody>
      </p:sp>
      <p:sp>
        <p:nvSpPr>
          <p:cNvPr id="136" name="TextBox 135">
            <a:extLst>
              <a:ext uri="{FF2B5EF4-FFF2-40B4-BE49-F238E27FC236}">
                <a16:creationId xmlns:a16="http://schemas.microsoft.com/office/drawing/2014/main" id="{C35A8118-1873-4024-B977-4B5D60162F45}"/>
              </a:ext>
            </a:extLst>
          </p:cNvPr>
          <p:cNvSpPr txBox="1"/>
          <p:nvPr/>
        </p:nvSpPr>
        <p:spPr>
          <a:xfrm>
            <a:off x="7130350" y="6519774"/>
            <a:ext cx="3216843" cy="225767"/>
          </a:xfrm>
          <a:prstGeom prst="rect">
            <a:avLst/>
          </a:prstGeom>
          <a:solidFill>
            <a:schemeClr val="bg1"/>
          </a:solidFill>
        </p:spPr>
        <p:txBody>
          <a:bodyPr vert="horz" wrap="none" lIns="0" tIns="0" rIns="0" bIns="0" rtlCol="0">
            <a:spAutoFit/>
          </a:bodyPr>
          <a:lstStyle/>
          <a:p>
            <a:pPr defTabSz="609585" hangingPunct="1">
              <a:lnSpc>
                <a:spcPct val="100000"/>
              </a:lnSpc>
              <a:spcBef>
                <a:spcPts val="0"/>
              </a:spcBef>
            </a:pPr>
            <a:r>
              <a:rPr lang="en-US" sz="1467" kern="1200">
                <a:solidFill>
                  <a:srgbClr val="0071C5"/>
                </a:solidFill>
                <a:latin typeface="Calibri" panose="020F0502020204030204"/>
              </a:rPr>
              <a:t>* LA/Scope probing planned in next phase</a:t>
            </a:r>
            <a:endParaRPr lang="en-IN" sz="1467" kern="1200" err="1">
              <a:solidFill>
                <a:srgbClr val="0071C5"/>
              </a:solidFill>
              <a:latin typeface="Calibri" panose="020F0502020204030204"/>
            </a:endParaRPr>
          </a:p>
        </p:txBody>
      </p:sp>
      <p:pic>
        <p:nvPicPr>
          <p:cNvPr id="137" name="Picture 2" descr="webcam Icon - Free Icons">
            <a:extLst>
              <a:ext uri="{FF2B5EF4-FFF2-40B4-BE49-F238E27FC236}">
                <a16:creationId xmlns:a16="http://schemas.microsoft.com/office/drawing/2014/main" id="{7A0C81A3-E052-4669-A2A7-16FD5926E844}"/>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52773" y="1424377"/>
            <a:ext cx="345500" cy="345500"/>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Connector 137">
            <a:extLst>
              <a:ext uri="{FF2B5EF4-FFF2-40B4-BE49-F238E27FC236}">
                <a16:creationId xmlns:a16="http://schemas.microsoft.com/office/drawing/2014/main" id="{B1C8F5F7-66CD-45F4-9136-D999C3AD7B0C}"/>
              </a:ext>
            </a:extLst>
          </p:cNvPr>
          <p:cNvCxnSpPr>
            <a:cxnSpLocks/>
          </p:cNvCxnSpPr>
          <p:nvPr/>
        </p:nvCxnSpPr>
        <p:spPr>
          <a:xfrm flipV="1">
            <a:off x="10382151" y="1600127"/>
            <a:ext cx="574528"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C54EFE9B-B729-426C-A3F6-D162F055E914}"/>
              </a:ext>
            </a:extLst>
          </p:cNvPr>
          <p:cNvCxnSpPr>
            <a:cxnSpLocks/>
          </p:cNvCxnSpPr>
          <p:nvPr/>
        </p:nvCxnSpPr>
        <p:spPr>
          <a:xfrm flipV="1">
            <a:off x="10947660" y="1600127"/>
            <a:ext cx="0" cy="120000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0" name="TextBox 139">
            <a:extLst>
              <a:ext uri="{FF2B5EF4-FFF2-40B4-BE49-F238E27FC236}">
                <a16:creationId xmlns:a16="http://schemas.microsoft.com/office/drawing/2014/main" id="{5ED636EE-640A-457C-A81F-3F96CA49F381}"/>
              </a:ext>
            </a:extLst>
          </p:cNvPr>
          <p:cNvSpPr txBox="1"/>
          <p:nvPr/>
        </p:nvSpPr>
        <p:spPr>
          <a:xfrm>
            <a:off x="10772351" y="2746885"/>
            <a:ext cx="179536" cy="102657"/>
          </a:xfrm>
          <a:prstGeom prst="rect">
            <a:avLst/>
          </a:prstGeom>
          <a:solidFill>
            <a:schemeClr val="tx1"/>
          </a:solid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 USB </a:t>
            </a:r>
            <a:endParaRPr lang="en-IN" sz="667" kern="1200" err="1">
              <a:solidFill>
                <a:prstClr val="white"/>
              </a:solidFill>
              <a:latin typeface="Calibri" panose="020F0502020204030204"/>
            </a:endParaRPr>
          </a:p>
        </p:txBody>
      </p:sp>
      <p:pic>
        <p:nvPicPr>
          <p:cNvPr id="142" name="Picture 141">
            <a:extLst>
              <a:ext uri="{FF2B5EF4-FFF2-40B4-BE49-F238E27FC236}">
                <a16:creationId xmlns:a16="http://schemas.microsoft.com/office/drawing/2014/main" id="{D5D2887C-A3A3-4412-91F6-B4B1CED2EC1B}"/>
              </a:ext>
            </a:extLst>
          </p:cNvPr>
          <p:cNvPicPr>
            <a:picLocks noChangeAspect="1"/>
          </p:cNvPicPr>
          <p:nvPr/>
        </p:nvPicPr>
        <p:blipFill>
          <a:blip r:embed="rId9"/>
          <a:stretch>
            <a:fillRect/>
          </a:stretch>
        </p:blipFill>
        <p:spPr>
          <a:xfrm>
            <a:off x="9598043" y="120555"/>
            <a:ext cx="1970716" cy="904864"/>
          </a:xfrm>
          <a:prstGeom prst="rect">
            <a:avLst/>
          </a:prstGeom>
        </p:spPr>
      </p:pic>
    </p:spTree>
    <p:extLst>
      <p:ext uri="{BB962C8B-B14F-4D97-AF65-F5344CB8AC3E}">
        <p14:creationId xmlns:p14="http://schemas.microsoft.com/office/powerpoint/2010/main" val="434329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3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3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2" grpId="0"/>
      <p:bldP spid="79" grpId="0"/>
      <p:bldP spid="93" grpId="0" animBg="1"/>
      <p:bldP spid="94" grpId="0"/>
      <p:bldP spid="95" grpId="0"/>
      <p:bldP spid="96" grpId="0"/>
      <p:bldP spid="117" grpId="0" animBg="1"/>
      <p:bldP spid="118" grpId="0"/>
      <p:bldP spid="119" grpId="0"/>
      <p:bldP spid="121" grpId="0" animBg="1"/>
      <p:bldP spid="128" grpId="0"/>
      <p:bldP spid="129" grpId="0" animBg="1"/>
      <p:bldP spid="130" grpId="0" animBg="1"/>
      <p:bldP spid="131" grpId="0"/>
      <p:bldP spid="132" grpId="0"/>
      <p:bldP spid="133" grpId="0"/>
      <p:bldP spid="134" grpId="0" animBg="1"/>
      <p:bldP spid="135" grpId="0" animBg="1"/>
      <p:bldP spid="136" grpId="0" animBg="1"/>
      <p:bldP spid="140"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2BD1-C7A9-43BA-BCFA-ADD92C42260B}"/>
              </a:ext>
            </a:extLst>
          </p:cNvPr>
          <p:cNvSpPr>
            <a:spLocks noGrp="1"/>
          </p:cNvSpPr>
          <p:nvPr>
            <p:ph type="title"/>
          </p:nvPr>
        </p:nvSpPr>
        <p:spPr>
          <a:xfrm>
            <a:off x="311085" y="194608"/>
            <a:ext cx="11376092" cy="952499"/>
          </a:xfrm>
        </p:spPr>
        <p:txBody>
          <a:bodyPr/>
          <a:lstStyle/>
          <a:p>
            <a:r>
              <a:rPr lang="en-US" sz="3200" b="1">
                <a:solidFill>
                  <a:schemeClr val="accent1"/>
                </a:solidFill>
              </a:rPr>
              <a:t>GUI Application on HOST: Developed by RVP DAC Team</a:t>
            </a:r>
          </a:p>
        </p:txBody>
      </p:sp>
      <p:sp>
        <p:nvSpPr>
          <p:cNvPr id="3" name="Content Placeholder 2">
            <a:extLst>
              <a:ext uri="{FF2B5EF4-FFF2-40B4-BE49-F238E27FC236}">
                <a16:creationId xmlns:a16="http://schemas.microsoft.com/office/drawing/2014/main" id="{04AC40C9-51D9-478A-BCAB-36B30477F344}"/>
              </a:ext>
            </a:extLst>
          </p:cNvPr>
          <p:cNvSpPr>
            <a:spLocks noGrp="1"/>
          </p:cNvSpPr>
          <p:nvPr>
            <p:ph sz="quarter" idx="28"/>
          </p:nvPr>
        </p:nvSpPr>
        <p:spPr>
          <a:xfrm>
            <a:off x="311086" y="1976866"/>
            <a:ext cx="5288436" cy="4447083"/>
          </a:xfrm>
          <a:ln w="28575">
            <a:solidFill>
              <a:schemeClr val="accent1"/>
            </a:solidFill>
          </a:ln>
        </p:spPr>
        <p:txBody>
          <a:bodyPr>
            <a:normAutofit fontScale="92500" lnSpcReduction="20000"/>
          </a:bodyPr>
          <a:lstStyle/>
          <a:p>
            <a:pPr marL="0" indent="0">
              <a:buNone/>
            </a:pPr>
            <a:endParaRPr lang="en-US" sz="8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2000">
                <a:latin typeface="Intel Clear" panose="020B0604020203020204" pitchFamily="34" charset="0"/>
                <a:ea typeface="Intel Clear" panose="020B0604020203020204" pitchFamily="34" charset="0"/>
                <a:cs typeface="Intel Clear" panose="020B0604020203020204" pitchFamily="34" charset="0"/>
              </a:rPr>
              <a:t>--</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Live Display</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POST CODEs</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Power Management signal status </a:t>
            </a:r>
          </a:p>
          <a:p>
            <a:pPr lvl="2">
              <a:lnSpc>
                <a:spcPct val="120000"/>
              </a:lnSpc>
              <a:spcBef>
                <a:spcPts val="100"/>
              </a:spcBef>
            </a:pPr>
            <a:endParaRPr lang="en-US" sz="14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Capture Power Sequence &amp; Interface level debug</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Helps to debug if hard boot failures are observed </a:t>
            </a:r>
          </a:p>
          <a:p>
            <a:pPr lvl="2">
              <a:lnSpc>
                <a:spcPct val="120000"/>
              </a:lnSpc>
              <a:spcBef>
                <a:spcPts val="100"/>
              </a:spcBef>
            </a:pPr>
            <a:endParaRPr lang="en-US" sz="14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Functional Emulation</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SMC_LID, Virtual battery, Virtual DOCK, BIOS_RECOVERY etc.;</a:t>
            </a:r>
          </a:p>
          <a:p>
            <a:pPr marL="488950" lvl="2" indent="0">
              <a:lnSpc>
                <a:spcPct val="120000"/>
              </a:lnSpc>
              <a:spcBef>
                <a:spcPts val="100"/>
              </a:spcBef>
              <a:buNone/>
            </a:pPr>
            <a:endParaRPr lang="en-US" sz="14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DEBUG Logs</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EC and BIOS logs does not need separate USB cable to RVP</a:t>
            </a:r>
          </a:p>
          <a:p>
            <a:pPr lvl="2">
              <a:lnSpc>
                <a:spcPct val="120000"/>
              </a:lnSpc>
              <a:spcBef>
                <a:spcPts val="100"/>
              </a:spcBef>
            </a:pPr>
            <a:endParaRPr lang="en-US" sz="16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BIOS SPI Flash Programming</a:t>
            </a:r>
          </a:p>
          <a:p>
            <a:pPr marL="0" indent="0">
              <a:lnSpc>
                <a:spcPct val="120000"/>
              </a:lnSpc>
              <a:spcBef>
                <a:spcPts val="100"/>
              </a:spcBef>
              <a:buNone/>
            </a:pPr>
            <a:endParaRPr lang="en-US" sz="1400">
              <a:highlight>
                <a:srgbClr val="FFFF00"/>
              </a:highlight>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Other Functions </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Power/Reset Button Toggle</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Clear CMOS</a:t>
            </a:r>
          </a:p>
        </p:txBody>
      </p:sp>
      <p:sp>
        <p:nvSpPr>
          <p:cNvPr id="5" name="TextBox 4">
            <a:extLst>
              <a:ext uri="{FF2B5EF4-FFF2-40B4-BE49-F238E27FC236}">
                <a16:creationId xmlns:a16="http://schemas.microsoft.com/office/drawing/2014/main" id="{C611E1C1-9E78-4AF7-BAF3-55852C34590F}"/>
              </a:ext>
            </a:extLst>
          </p:cNvPr>
          <p:cNvSpPr txBox="1"/>
          <p:nvPr/>
        </p:nvSpPr>
        <p:spPr>
          <a:xfrm>
            <a:off x="311086" y="954530"/>
            <a:ext cx="859724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Intel Clear"/>
                <a:sym typeface="Helvetica Neue"/>
              </a:rPr>
              <a:t>Simple, Light weight Python based windows GUI application </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6" name="TextBox 5">
            <a:extLst>
              <a:ext uri="{FF2B5EF4-FFF2-40B4-BE49-F238E27FC236}">
                <a16:creationId xmlns:a16="http://schemas.microsoft.com/office/drawing/2014/main" id="{A671585F-2E03-4234-A54B-4EC39BEC4204}"/>
              </a:ext>
            </a:extLst>
          </p:cNvPr>
          <p:cNvSpPr txBox="1"/>
          <p:nvPr/>
        </p:nvSpPr>
        <p:spPr>
          <a:xfrm>
            <a:off x="311086" y="1536962"/>
            <a:ext cx="187593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sng" strike="noStrike" kern="0" cap="none" spc="0" normalizeH="0" baseline="0" noProof="0">
                <a:ln>
                  <a:noFill/>
                </a:ln>
                <a:solidFill>
                  <a:srgbClr val="0068B5"/>
                </a:solidFill>
                <a:effectLst/>
                <a:highlight>
                  <a:srgbClr val="00FF00"/>
                </a:highlight>
                <a:uLnTx/>
                <a:uFillTx/>
                <a:latin typeface="Intel Clear" panose="020B0604020203020204" pitchFamily="34" charset="0"/>
                <a:ea typeface="Intel Clear" panose="020B0604020203020204" pitchFamily="34" charset="0"/>
                <a:cs typeface="Intel Clear" panose="020B0604020203020204" pitchFamily="34" charset="0"/>
                <a:sym typeface="Helvetica Neue"/>
              </a:rPr>
              <a:t>Features</a:t>
            </a:r>
            <a:endParaRPr kumimoji="0" lang="en-US" sz="2400" b="0" i="0" u="sng" strike="noStrike" kern="0" cap="none" spc="0" normalizeH="0" baseline="0" noProof="0">
              <a:ln>
                <a:noFill/>
              </a:ln>
              <a:solidFill>
                <a:srgbClr val="000000"/>
              </a:solidFill>
              <a:effectLst/>
              <a:highlight>
                <a:srgbClr val="00FF00"/>
              </a:highlight>
              <a:uLnTx/>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7" name="Picture 6">
            <a:extLst>
              <a:ext uri="{FF2B5EF4-FFF2-40B4-BE49-F238E27FC236}">
                <a16:creationId xmlns:a16="http://schemas.microsoft.com/office/drawing/2014/main" id="{D30519DB-BCBE-4943-894D-E10D1E0BDBFD}"/>
              </a:ext>
            </a:extLst>
          </p:cNvPr>
          <p:cNvPicPr>
            <a:picLocks noChangeAspect="1"/>
          </p:cNvPicPr>
          <p:nvPr/>
        </p:nvPicPr>
        <p:blipFill rotWithShape="1">
          <a:blip r:embed="rId2"/>
          <a:srcRect r="412"/>
          <a:stretch/>
        </p:blipFill>
        <p:spPr>
          <a:xfrm>
            <a:off x="5664679" y="1693194"/>
            <a:ext cx="6022498" cy="4715955"/>
          </a:xfrm>
          <a:prstGeom prst="rect">
            <a:avLst/>
          </a:prstGeom>
          <a:ln w="28575">
            <a:solidFill>
              <a:schemeClr val="accent1"/>
            </a:solidFill>
          </a:ln>
        </p:spPr>
      </p:pic>
      <p:sp>
        <p:nvSpPr>
          <p:cNvPr id="8" name="Content Placeholder 2">
            <a:extLst>
              <a:ext uri="{FF2B5EF4-FFF2-40B4-BE49-F238E27FC236}">
                <a16:creationId xmlns:a16="http://schemas.microsoft.com/office/drawing/2014/main" id="{268CCFFE-0336-45B9-97C0-EBDB53A9B073}"/>
              </a:ext>
            </a:extLst>
          </p:cNvPr>
          <p:cNvSpPr txBox="1">
            <a:spLocks/>
          </p:cNvSpPr>
          <p:nvPr/>
        </p:nvSpPr>
        <p:spPr>
          <a:xfrm>
            <a:off x="9509760" y="818145"/>
            <a:ext cx="2177417" cy="738664"/>
          </a:xfrm>
          <a:prstGeom prst="rect">
            <a:avLst/>
          </a:prstGeom>
          <a:ln w="28575">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kumimoji="0" lang="en-US" sz="1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 </a:t>
            </a:r>
            <a:r>
              <a:rPr kumimoji="0" lang="en-US" sz="14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This picture depicts the GUI window on launching the RVP DAC utility. </a:t>
            </a:r>
            <a:endParaRPr kumimoji="0" lang="en-US" sz="1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pic>
        <p:nvPicPr>
          <p:cNvPr id="9" name="Picture 8">
            <a:extLst>
              <a:ext uri="{FF2B5EF4-FFF2-40B4-BE49-F238E27FC236}">
                <a16:creationId xmlns:a16="http://schemas.microsoft.com/office/drawing/2014/main" id="{A204E2B0-EE2C-4497-AA06-5728F9670EBA}"/>
              </a:ext>
            </a:extLst>
          </p:cNvPr>
          <p:cNvPicPr>
            <a:picLocks noChangeAspect="1"/>
          </p:cNvPicPr>
          <p:nvPr/>
        </p:nvPicPr>
        <p:blipFill>
          <a:blip r:embed="rId3"/>
          <a:stretch>
            <a:fillRect/>
          </a:stretch>
        </p:blipFill>
        <p:spPr>
          <a:xfrm>
            <a:off x="1704976" y="6438507"/>
            <a:ext cx="983278" cy="419493"/>
          </a:xfrm>
          <a:prstGeom prst="rect">
            <a:avLst/>
          </a:prstGeom>
        </p:spPr>
      </p:pic>
    </p:spTree>
    <p:extLst>
      <p:ext uri="{BB962C8B-B14F-4D97-AF65-F5344CB8AC3E}">
        <p14:creationId xmlns:p14="http://schemas.microsoft.com/office/powerpoint/2010/main" val="1799206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BAF70D-E9BF-9A45-F29B-525C39184D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356" r="3862"/>
          <a:stretch/>
        </p:blipFill>
        <p:spPr>
          <a:xfrm>
            <a:off x="1728009" y="605800"/>
            <a:ext cx="7406640" cy="5893569"/>
          </a:xfrm>
          <a:prstGeom prst="rect">
            <a:avLst/>
          </a:prstGeom>
        </p:spPr>
      </p:pic>
      <p:sp>
        <p:nvSpPr>
          <p:cNvPr id="110" name="Title 2"/>
          <p:cNvSpPr txBox="1">
            <a:spLocks/>
          </p:cNvSpPr>
          <p:nvPr/>
        </p:nvSpPr>
        <p:spPr>
          <a:xfrm>
            <a:off x="508000" y="-8374"/>
            <a:ext cx="10432291" cy="524508"/>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PTL UH LP5x T4 RVP-Board Layout – TOP</a:t>
            </a:r>
          </a:p>
        </p:txBody>
      </p:sp>
      <p:sp>
        <p:nvSpPr>
          <p:cNvPr id="149" name="Rectangle 148">
            <a:extLst>
              <a:ext uri="{FF2B5EF4-FFF2-40B4-BE49-F238E27FC236}">
                <a16:creationId xmlns:a16="http://schemas.microsoft.com/office/drawing/2014/main" id="{06F355D8-86FF-42F9-A262-17891D3D5DDC}"/>
              </a:ext>
            </a:extLst>
          </p:cNvPr>
          <p:cNvSpPr/>
          <p:nvPr/>
        </p:nvSpPr>
        <p:spPr>
          <a:xfrm>
            <a:off x="3566244" y="6543885"/>
            <a:ext cx="1372305" cy="370807"/>
          </a:xfrm>
          <a:prstGeom prst="rect">
            <a:avLst/>
          </a:prstGeom>
          <a:noFill/>
        </p:spPr>
        <p:txBody>
          <a:bodyPr wrap="square" lIns="121920" tIns="60960" rIns="121920" bIns="60960">
            <a:spAutoFit/>
          </a:bodyPr>
          <a:lstStyle/>
          <a:p>
            <a:pPr algn="ctr">
              <a:spcBef>
                <a:spcPts val="200"/>
              </a:spcBef>
            </a:pPr>
            <a:r>
              <a:rPr lang="en-US" sz="800" b="1" err="1">
                <a:ln w="0"/>
                <a:solidFill>
                  <a:srgbClr val="C00000"/>
                </a:solidFill>
              </a:rPr>
              <a:t>uAB</a:t>
            </a:r>
            <a:r>
              <a:rPr lang="en-US" sz="800" b="1">
                <a:ln w="0"/>
                <a:solidFill>
                  <a:srgbClr val="C00000"/>
                </a:solidFill>
              </a:rPr>
              <a:t> Debug </a:t>
            </a:r>
          </a:p>
          <a:p>
            <a:pPr algn="ctr">
              <a:spcBef>
                <a:spcPts val="200"/>
              </a:spcBef>
            </a:pPr>
            <a:r>
              <a:rPr lang="en-US" sz="800" b="1">
                <a:ln w="0"/>
                <a:solidFill>
                  <a:srgbClr val="C00000"/>
                </a:solidFill>
              </a:rPr>
              <a:t>port (J8J3)</a:t>
            </a:r>
          </a:p>
        </p:txBody>
      </p:sp>
      <p:cxnSp>
        <p:nvCxnSpPr>
          <p:cNvPr id="161" name="Straight Arrow Connector 160">
            <a:extLst>
              <a:ext uri="{FF2B5EF4-FFF2-40B4-BE49-F238E27FC236}">
                <a16:creationId xmlns:a16="http://schemas.microsoft.com/office/drawing/2014/main" id="{A48B6E38-C134-49EE-A7C0-44781A3D2B45}"/>
              </a:ext>
            </a:extLst>
          </p:cNvPr>
          <p:cNvCxnSpPr>
            <a:cxnSpLocks/>
          </p:cNvCxnSpPr>
          <p:nvPr/>
        </p:nvCxnSpPr>
        <p:spPr>
          <a:xfrm>
            <a:off x="3462683" y="6729289"/>
            <a:ext cx="532303" cy="970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2" name="Rounded Rectangle 258">
            <a:extLst>
              <a:ext uri="{FF2B5EF4-FFF2-40B4-BE49-F238E27FC236}">
                <a16:creationId xmlns:a16="http://schemas.microsoft.com/office/drawing/2014/main" id="{8162F46E-548F-46FC-9BAE-147F57D3D6AF}"/>
              </a:ext>
            </a:extLst>
          </p:cNvPr>
          <p:cNvSpPr/>
          <p:nvPr/>
        </p:nvSpPr>
        <p:spPr>
          <a:xfrm>
            <a:off x="3335681" y="6229007"/>
            <a:ext cx="226855" cy="2792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41" name="Group 40">
            <a:extLst>
              <a:ext uri="{FF2B5EF4-FFF2-40B4-BE49-F238E27FC236}">
                <a16:creationId xmlns:a16="http://schemas.microsoft.com/office/drawing/2014/main" id="{1792E003-1E2B-24BD-E5C7-544B28462002}"/>
              </a:ext>
            </a:extLst>
          </p:cNvPr>
          <p:cNvGrpSpPr/>
          <p:nvPr/>
        </p:nvGrpSpPr>
        <p:grpSpPr>
          <a:xfrm>
            <a:off x="722584" y="1110058"/>
            <a:ext cx="1774114" cy="630869"/>
            <a:chOff x="751147" y="935519"/>
            <a:chExt cx="1774114" cy="630869"/>
          </a:xfrm>
        </p:grpSpPr>
        <p:sp>
          <p:nvSpPr>
            <p:cNvPr id="144" name="Rectangle 143">
              <a:extLst>
                <a:ext uri="{FF2B5EF4-FFF2-40B4-BE49-F238E27FC236}">
                  <a16:creationId xmlns:a16="http://schemas.microsoft.com/office/drawing/2014/main" id="{AF25940A-DA64-4C92-B407-032ADFE4DCC8}"/>
                </a:ext>
              </a:extLst>
            </p:cNvPr>
            <p:cNvSpPr/>
            <p:nvPr/>
          </p:nvSpPr>
          <p:spPr>
            <a:xfrm>
              <a:off x="751147" y="1109106"/>
              <a:ext cx="884705" cy="345159"/>
            </a:xfrm>
            <a:prstGeom prst="rect">
              <a:avLst/>
            </a:prstGeom>
            <a:noFill/>
          </p:spPr>
          <p:txBody>
            <a:bodyPr wrap="square" lIns="121920" tIns="60960" rIns="121920" bIns="60960">
              <a:spAutoFit/>
            </a:bodyPr>
            <a:lstStyle/>
            <a:p>
              <a:r>
                <a:rPr lang="en-US" sz="800" b="1">
                  <a:ln w="0"/>
                  <a:solidFill>
                    <a:srgbClr val="C00000"/>
                  </a:solidFill>
                </a:rPr>
                <a:t>CRD conn-1 (J9B1)</a:t>
              </a:r>
            </a:p>
          </p:txBody>
        </p:sp>
        <p:cxnSp>
          <p:nvCxnSpPr>
            <p:cNvPr id="145" name="Straight Arrow Connector 144">
              <a:extLst>
                <a:ext uri="{FF2B5EF4-FFF2-40B4-BE49-F238E27FC236}">
                  <a16:creationId xmlns:a16="http://schemas.microsoft.com/office/drawing/2014/main" id="{54B936E6-D7C5-4508-BD4D-E24FAB0A0CE4}"/>
                </a:ext>
              </a:extLst>
            </p:cNvPr>
            <p:cNvCxnSpPr>
              <a:cxnSpLocks/>
            </p:cNvCxnSpPr>
            <p:nvPr/>
          </p:nvCxnSpPr>
          <p:spPr>
            <a:xfrm>
              <a:off x="1506261" y="1222603"/>
              <a:ext cx="779739" cy="368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3" name="Rounded Rectangle 258">
              <a:extLst>
                <a:ext uri="{FF2B5EF4-FFF2-40B4-BE49-F238E27FC236}">
                  <a16:creationId xmlns:a16="http://schemas.microsoft.com/office/drawing/2014/main" id="{BB713BF0-7EDA-4FF7-847F-A77D4B12A927}"/>
                </a:ext>
              </a:extLst>
            </p:cNvPr>
            <p:cNvSpPr/>
            <p:nvPr/>
          </p:nvSpPr>
          <p:spPr>
            <a:xfrm>
              <a:off x="2298406" y="935519"/>
              <a:ext cx="226855" cy="63086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42" name="Group 41">
            <a:extLst>
              <a:ext uri="{FF2B5EF4-FFF2-40B4-BE49-F238E27FC236}">
                <a16:creationId xmlns:a16="http://schemas.microsoft.com/office/drawing/2014/main" id="{BEECCAF4-F16A-F565-52BA-ECDB73D170F1}"/>
              </a:ext>
            </a:extLst>
          </p:cNvPr>
          <p:cNvGrpSpPr/>
          <p:nvPr/>
        </p:nvGrpSpPr>
        <p:grpSpPr>
          <a:xfrm>
            <a:off x="736807" y="1829789"/>
            <a:ext cx="1768503" cy="630869"/>
            <a:chOff x="736807" y="1829789"/>
            <a:chExt cx="1768503" cy="630869"/>
          </a:xfrm>
        </p:grpSpPr>
        <p:sp>
          <p:nvSpPr>
            <p:cNvPr id="131" name="Rectangle 130"/>
            <p:cNvSpPr/>
            <p:nvPr/>
          </p:nvSpPr>
          <p:spPr>
            <a:xfrm>
              <a:off x="736807" y="1993739"/>
              <a:ext cx="884705" cy="345159"/>
            </a:xfrm>
            <a:prstGeom prst="rect">
              <a:avLst/>
            </a:prstGeom>
            <a:noFill/>
          </p:spPr>
          <p:txBody>
            <a:bodyPr wrap="square" lIns="121920" tIns="60960" rIns="121920" bIns="60960">
              <a:spAutoFit/>
            </a:bodyPr>
            <a:lstStyle/>
            <a:p>
              <a:r>
                <a:rPr lang="en-US" sz="800" b="1">
                  <a:ln w="0"/>
                  <a:solidFill>
                    <a:srgbClr val="C00000"/>
                  </a:solidFill>
                </a:rPr>
                <a:t>CRD conn-2 (J9C1)</a:t>
              </a:r>
            </a:p>
          </p:txBody>
        </p:sp>
        <p:cxnSp>
          <p:nvCxnSpPr>
            <p:cNvPr id="146" name="Straight Arrow Connector 145">
              <a:extLst>
                <a:ext uri="{FF2B5EF4-FFF2-40B4-BE49-F238E27FC236}">
                  <a16:creationId xmlns:a16="http://schemas.microsoft.com/office/drawing/2014/main" id="{36DE568B-62FD-4B85-AD89-BEB77CF7A542}"/>
                </a:ext>
              </a:extLst>
            </p:cNvPr>
            <p:cNvCxnSpPr>
              <a:cxnSpLocks/>
            </p:cNvCxnSpPr>
            <p:nvPr/>
          </p:nvCxnSpPr>
          <p:spPr>
            <a:xfrm>
              <a:off x="1484078" y="2140991"/>
              <a:ext cx="779739" cy="368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ounded Rectangle 258">
              <a:extLst>
                <a:ext uri="{FF2B5EF4-FFF2-40B4-BE49-F238E27FC236}">
                  <a16:creationId xmlns:a16="http://schemas.microsoft.com/office/drawing/2014/main" id="{2ADEDEE6-6850-4E69-952C-F56967F0229D}"/>
                </a:ext>
              </a:extLst>
            </p:cNvPr>
            <p:cNvSpPr/>
            <p:nvPr/>
          </p:nvSpPr>
          <p:spPr>
            <a:xfrm>
              <a:off x="2278455" y="1829789"/>
              <a:ext cx="226855" cy="63086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166" name="Rounded Rectangle 258">
            <a:extLst>
              <a:ext uri="{FF2B5EF4-FFF2-40B4-BE49-F238E27FC236}">
                <a16:creationId xmlns:a16="http://schemas.microsoft.com/office/drawing/2014/main" id="{F1C386E4-C78E-4D52-9C5E-2A89807D5FC0}"/>
              </a:ext>
            </a:extLst>
          </p:cNvPr>
          <p:cNvSpPr/>
          <p:nvPr/>
        </p:nvSpPr>
        <p:spPr>
          <a:xfrm>
            <a:off x="3806181" y="2119831"/>
            <a:ext cx="324782" cy="113272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7" name="Rounded Rectangle 258">
            <a:extLst>
              <a:ext uri="{FF2B5EF4-FFF2-40B4-BE49-F238E27FC236}">
                <a16:creationId xmlns:a16="http://schemas.microsoft.com/office/drawing/2014/main" id="{47E4FD3D-0041-472F-9C12-38716DA364A0}"/>
              </a:ext>
            </a:extLst>
          </p:cNvPr>
          <p:cNvSpPr/>
          <p:nvPr/>
        </p:nvSpPr>
        <p:spPr>
          <a:xfrm>
            <a:off x="4360518" y="1737830"/>
            <a:ext cx="257840" cy="141318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8" name="Rectangle 167">
            <a:extLst>
              <a:ext uri="{FF2B5EF4-FFF2-40B4-BE49-F238E27FC236}">
                <a16:creationId xmlns:a16="http://schemas.microsoft.com/office/drawing/2014/main" id="{2466CEDA-97D0-4080-8094-7CE490D0ED1B}"/>
              </a:ext>
            </a:extLst>
          </p:cNvPr>
          <p:cNvSpPr/>
          <p:nvPr/>
        </p:nvSpPr>
        <p:spPr>
          <a:xfrm rot="16200000">
            <a:off x="4022172" y="2192422"/>
            <a:ext cx="975783" cy="345159"/>
          </a:xfrm>
          <a:prstGeom prst="rect">
            <a:avLst/>
          </a:prstGeom>
          <a:noFill/>
        </p:spPr>
        <p:txBody>
          <a:bodyPr wrap="square" lIns="121920" tIns="60960" rIns="121920" bIns="60960">
            <a:spAutoFit/>
          </a:bodyPr>
          <a:lstStyle/>
          <a:p>
            <a:pPr algn="ctr"/>
            <a:r>
              <a:rPr lang="en-US" sz="800" b="1">
                <a:ln w="0"/>
                <a:solidFill>
                  <a:srgbClr val="FFC000"/>
                </a:solidFill>
              </a:rPr>
              <a:t>x8 PCIE Slot (J6C1)</a:t>
            </a:r>
          </a:p>
        </p:txBody>
      </p:sp>
      <p:sp>
        <p:nvSpPr>
          <p:cNvPr id="169" name="Rectangle 168">
            <a:extLst>
              <a:ext uri="{FF2B5EF4-FFF2-40B4-BE49-F238E27FC236}">
                <a16:creationId xmlns:a16="http://schemas.microsoft.com/office/drawing/2014/main" id="{1F40D8AE-E469-431B-8B2A-D687D13808B6}"/>
              </a:ext>
            </a:extLst>
          </p:cNvPr>
          <p:cNvSpPr/>
          <p:nvPr/>
        </p:nvSpPr>
        <p:spPr>
          <a:xfrm rot="16200000">
            <a:off x="3519378" y="2549804"/>
            <a:ext cx="975783" cy="345159"/>
          </a:xfrm>
          <a:prstGeom prst="rect">
            <a:avLst/>
          </a:prstGeom>
          <a:noFill/>
        </p:spPr>
        <p:txBody>
          <a:bodyPr wrap="square" lIns="121920" tIns="60960" rIns="121920" bIns="60960">
            <a:spAutoFit/>
          </a:bodyPr>
          <a:lstStyle/>
          <a:p>
            <a:pPr algn="ctr"/>
            <a:r>
              <a:rPr lang="en-US" sz="800" b="1">
                <a:ln w="0"/>
                <a:solidFill>
                  <a:srgbClr val="FFC000"/>
                </a:solidFill>
              </a:rPr>
              <a:t>x4 PCIE Slot (J7D1)</a:t>
            </a:r>
          </a:p>
        </p:txBody>
      </p:sp>
      <p:grpSp>
        <p:nvGrpSpPr>
          <p:cNvPr id="64" name="Group 63">
            <a:extLst>
              <a:ext uri="{FF2B5EF4-FFF2-40B4-BE49-F238E27FC236}">
                <a16:creationId xmlns:a16="http://schemas.microsoft.com/office/drawing/2014/main" id="{193AFBF4-9559-453D-B3DF-B1F376C4A307}"/>
              </a:ext>
            </a:extLst>
          </p:cNvPr>
          <p:cNvGrpSpPr/>
          <p:nvPr/>
        </p:nvGrpSpPr>
        <p:grpSpPr>
          <a:xfrm>
            <a:off x="3300292" y="1619671"/>
            <a:ext cx="324782" cy="1233222"/>
            <a:chOff x="3300292" y="1619671"/>
            <a:chExt cx="324782" cy="842833"/>
          </a:xfrm>
        </p:grpSpPr>
        <p:sp>
          <p:nvSpPr>
            <p:cNvPr id="165" name="Rounded Rectangle 258">
              <a:extLst>
                <a:ext uri="{FF2B5EF4-FFF2-40B4-BE49-F238E27FC236}">
                  <a16:creationId xmlns:a16="http://schemas.microsoft.com/office/drawing/2014/main" id="{7712B1F0-4B9F-4AEA-B9D9-A72193E2841B}"/>
                </a:ext>
              </a:extLst>
            </p:cNvPr>
            <p:cNvSpPr/>
            <p:nvPr/>
          </p:nvSpPr>
          <p:spPr>
            <a:xfrm>
              <a:off x="3300292" y="1698015"/>
              <a:ext cx="324782" cy="747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0" name="Rectangle 169">
              <a:extLst>
                <a:ext uri="{FF2B5EF4-FFF2-40B4-BE49-F238E27FC236}">
                  <a16:creationId xmlns:a16="http://schemas.microsoft.com/office/drawing/2014/main" id="{B9B29156-08CB-426C-964B-FD1DE3B4FBAC}"/>
                </a:ext>
              </a:extLst>
            </p:cNvPr>
            <p:cNvSpPr/>
            <p:nvPr/>
          </p:nvSpPr>
          <p:spPr>
            <a:xfrm rot="16200000">
              <a:off x="3072520" y="1930865"/>
              <a:ext cx="842833" cy="220445"/>
            </a:xfrm>
            <a:prstGeom prst="rect">
              <a:avLst/>
            </a:prstGeom>
            <a:noFill/>
          </p:spPr>
          <p:txBody>
            <a:bodyPr wrap="square" lIns="121920" tIns="60960" rIns="121920" bIns="60960">
              <a:spAutoFit/>
            </a:bodyPr>
            <a:lstStyle/>
            <a:p>
              <a:pPr algn="ctr"/>
              <a:r>
                <a:rPr lang="en-US" sz="700" b="1">
                  <a:ln w="0"/>
                  <a:solidFill>
                    <a:srgbClr val="FFC000"/>
                  </a:solidFill>
                </a:rPr>
                <a:t>x4PCIE Slot (J8C1)</a:t>
              </a:r>
            </a:p>
          </p:txBody>
        </p:sp>
      </p:grpSp>
      <p:grpSp>
        <p:nvGrpSpPr>
          <p:cNvPr id="9" name="Group 8">
            <a:extLst>
              <a:ext uri="{FF2B5EF4-FFF2-40B4-BE49-F238E27FC236}">
                <a16:creationId xmlns:a16="http://schemas.microsoft.com/office/drawing/2014/main" id="{4810CE13-DCAB-48D2-A79E-4979D57E20CF}"/>
              </a:ext>
            </a:extLst>
          </p:cNvPr>
          <p:cNvGrpSpPr/>
          <p:nvPr/>
        </p:nvGrpSpPr>
        <p:grpSpPr>
          <a:xfrm>
            <a:off x="2487895" y="3429000"/>
            <a:ext cx="842833" cy="317395"/>
            <a:chOff x="3613145" y="1305517"/>
            <a:chExt cx="842833" cy="317395"/>
          </a:xfrm>
        </p:grpSpPr>
        <p:sp>
          <p:nvSpPr>
            <p:cNvPr id="218" name="Rounded Rectangle 217"/>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2" name="Rectangle 171">
              <a:extLst>
                <a:ext uri="{FF2B5EF4-FFF2-40B4-BE49-F238E27FC236}">
                  <a16:creationId xmlns:a16="http://schemas.microsoft.com/office/drawing/2014/main" id="{121A6FD5-1140-4636-8EAA-F618370A450A}"/>
                </a:ext>
              </a:extLst>
            </p:cNvPr>
            <p:cNvSpPr/>
            <p:nvPr/>
          </p:nvSpPr>
          <p:spPr>
            <a:xfrm>
              <a:off x="3613145" y="1305517"/>
              <a:ext cx="842833" cy="317395"/>
            </a:xfrm>
            <a:prstGeom prst="rect">
              <a:avLst/>
            </a:prstGeom>
            <a:noFill/>
          </p:spPr>
          <p:txBody>
            <a:bodyPr wrap="square" lIns="121920" tIns="60960" rIns="121920" bIns="60960">
              <a:spAutoFit/>
            </a:bodyPr>
            <a:lstStyle/>
            <a:p>
              <a:pPr algn="ctr"/>
              <a:r>
                <a:rPr lang="en-US" sz="700" b="1">
                  <a:ln w="0"/>
                  <a:solidFill>
                    <a:srgbClr val="FFC000"/>
                  </a:solidFill>
                </a:rPr>
                <a:t>M.2 SSD Gen4 Conn (J8E1)</a:t>
              </a:r>
            </a:p>
          </p:txBody>
        </p:sp>
      </p:grpSp>
      <p:grpSp>
        <p:nvGrpSpPr>
          <p:cNvPr id="173" name="Group 172">
            <a:extLst>
              <a:ext uri="{FF2B5EF4-FFF2-40B4-BE49-F238E27FC236}">
                <a16:creationId xmlns:a16="http://schemas.microsoft.com/office/drawing/2014/main" id="{948E6EB1-F188-4A26-901A-4EAB7BCA2FE7}"/>
              </a:ext>
            </a:extLst>
          </p:cNvPr>
          <p:cNvGrpSpPr/>
          <p:nvPr/>
        </p:nvGrpSpPr>
        <p:grpSpPr>
          <a:xfrm rot="16200000">
            <a:off x="4165398" y="5770192"/>
            <a:ext cx="1052176" cy="329448"/>
            <a:chOff x="3620071" y="1316695"/>
            <a:chExt cx="842833" cy="272302"/>
          </a:xfrm>
        </p:grpSpPr>
        <p:sp>
          <p:nvSpPr>
            <p:cNvPr id="174" name="Rounded Rectangle 217">
              <a:extLst>
                <a:ext uri="{FF2B5EF4-FFF2-40B4-BE49-F238E27FC236}">
                  <a16:creationId xmlns:a16="http://schemas.microsoft.com/office/drawing/2014/main" id="{517E85E7-912A-48EB-BE81-C8B33316DE83}"/>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5" name="Rectangle 174">
              <a:extLst>
                <a:ext uri="{FF2B5EF4-FFF2-40B4-BE49-F238E27FC236}">
                  <a16:creationId xmlns:a16="http://schemas.microsoft.com/office/drawing/2014/main" id="{F287F184-FA94-4F0B-A0DC-F643260FDD85}"/>
                </a:ext>
              </a:extLst>
            </p:cNvPr>
            <p:cNvSpPr/>
            <p:nvPr/>
          </p:nvSpPr>
          <p:spPr>
            <a:xfrm>
              <a:off x="3620071" y="1377706"/>
              <a:ext cx="842833" cy="182207"/>
            </a:xfrm>
            <a:prstGeom prst="rect">
              <a:avLst/>
            </a:prstGeom>
            <a:noFill/>
          </p:spPr>
          <p:txBody>
            <a:bodyPr wrap="square" lIns="121920" tIns="60960" rIns="121920" bIns="60960">
              <a:spAutoFit/>
            </a:bodyPr>
            <a:lstStyle/>
            <a:p>
              <a:pPr algn="ctr"/>
              <a:r>
                <a:rPr lang="en-US" sz="700" b="1">
                  <a:ln w="0"/>
                  <a:solidFill>
                    <a:srgbClr val="FFC000"/>
                  </a:solidFill>
                </a:rPr>
                <a:t>PORT 80</a:t>
              </a:r>
            </a:p>
          </p:txBody>
        </p:sp>
      </p:grpSp>
      <p:grpSp>
        <p:nvGrpSpPr>
          <p:cNvPr id="12" name="Group 11">
            <a:extLst>
              <a:ext uri="{FF2B5EF4-FFF2-40B4-BE49-F238E27FC236}">
                <a16:creationId xmlns:a16="http://schemas.microsoft.com/office/drawing/2014/main" id="{F94C02E3-A758-412C-B6EB-BAA4A4A501C9}"/>
              </a:ext>
            </a:extLst>
          </p:cNvPr>
          <p:cNvGrpSpPr/>
          <p:nvPr/>
        </p:nvGrpSpPr>
        <p:grpSpPr>
          <a:xfrm>
            <a:off x="144897" y="3006273"/>
            <a:ext cx="2058519" cy="300474"/>
            <a:chOff x="204462" y="2747964"/>
            <a:chExt cx="2058519" cy="300474"/>
          </a:xfrm>
        </p:grpSpPr>
        <p:sp>
          <p:nvSpPr>
            <p:cNvPr id="177" name="Rectangle 176">
              <a:extLst>
                <a:ext uri="{FF2B5EF4-FFF2-40B4-BE49-F238E27FC236}">
                  <a16:creationId xmlns:a16="http://schemas.microsoft.com/office/drawing/2014/main" id="{86CCB91F-055C-4CA9-9572-1264064EF878}"/>
                </a:ext>
              </a:extLst>
            </p:cNvPr>
            <p:cNvSpPr/>
            <p:nvPr/>
          </p:nvSpPr>
          <p:spPr>
            <a:xfrm>
              <a:off x="204462" y="2777589"/>
              <a:ext cx="1372305" cy="234360"/>
            </a:xfrm>
            <a:prstGeom prst="rect">
              <a:avLst/>
            </a:prstGeom>
            <a:noFill/>
          </p:spPr>
          <p:txBody>
            <a:bodyPr wrap="square" lIns="121920" tIns="60960" rIns="121920" bIns="60960">
              <a:spAutoFit/>
            </a:bodyPr>
            <a:lstStyle/>
            <a:p>
              <a:pPr algn="ctr"/>
              <a:r>
                <a:rPr lang="en-US" sz="800" b="1">
                  <a:ln w="0"/>
                  <a:solidFill>
                    <a:srgbClr val="C00000"/>
                  </a:solidFill>
                </a:rPr>
                <a:t>TCP port 3 (J9D3)</a:t>
              </a:r>
            </a:p>
          </p:txBody>
        </p:sp>
        <p:cxnSp>
          <p:nvCxnSpPr>
            <p:cNvPr id="178" name="Straight Arrow Connector 177">
              <a:extLst>
                <a:ext uri="{FF2B5EF4-FFF2-40B4-BE49-F238E27FC236}">
                  <a16:creationId xmlns:a16="http://schemas.microsoft.com/office/drawing/2014/main" id="{23268955-A718-43B4-8F8B-566706A408B4}"/>
                </a:ext>
              </a:extLst>
            </p:cNvPr>
            <p:cNvCxnSpPr>
              <a:cxnSpLocks/>
            </p:cNvCxnSpPr>
            <p:nvPr/>
          </p:nvCxnSpPr>
          <p:spPr>
            <a:xfrm>
              <a:off x="1470917" y="2915266"/>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9" name="Rounded Rectangle 258">
              <a:extLst>
                <a:ext uri="{FF2B5EF4-FFF2-40B4-BE49-F238E27FC236}">
                  <a16:creationId xmlns:a16="http://schemas.microsoft.com/office/drawing/2014/main" id="{ED7876AA-F240-40DA-86C4-443976381EA2}"/>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80" name="Group 179">
            <a:extLst>
              <a:ext uri="{FF2B5EF4-FFF2-40B4-BE49-F238E27FC236}">
                <a16:creationId xmlns:a16="http://schemas.microsoft.com/office/drawing/2014/main" id="{D39F9EFC-A3C6-4518-98DF-B61853D5EEB4}"/>
              </a:ext>
            </a:extLst>
          </p:cNvPr>
          <p:cNvGrpSpPr/>
          <p:nvPr/>
        </p:nvGrpSpPr>
        <p:grpSpPr>
          <a:xfrm>
            <a:off x="279715" y="3801685"/>
            <a:ext cx="1904302" cy="300474"/>
            <a:chOff x="358679" y="2747964"/>
            <a:chExt cx="1904302" cy="300474"/>
          </a:xfrm>
        </p:grpSpPr>
        <p:sp>
          <p:nvSpPr>
            <p:cNvPr id="181" name="Rectangle 180">
              <a:extLst>
                <a:ext uri="{FF2B5EF4-FFF2-40B4-BE49-F238E27FC236}">
                  <a16:creationId xmlns:a16="http://schemas.microsoft.com/office/drawing/2014/main" id="{0AD0DB9C-88E5-4F5E-8EFE-527CC72E3E4A}"/>
                </a:ext>
              </a:extLst>
            </p:cNvPr>
            <p:cNvSpPr/>
            <p:nvPr/>
          </p:nvSpPr>
          <p:spPr>
            <a:xfrm>
              <a:off x="358679" y="2777833"/>
              <a:ext cx="1166684" cy="234360"/>
            </a:xfrm>
            <a:prstGeom prst="rect">
              <a:avLst/>
            </a:prstGeom>
            <a:noFill/>
          </p:spPr>
          <p:txBody>
            <a:bodyPr wrap="square" lIns="121920" tIns="60960" rIns="121920" bIns="60960">
              <a:spAutoFit/>
            </a:bodyPr>
            <a:lstStyle/>
            <a:p>
              <a:pPr algn="ctr"/>
              <a:r>
                <a:rPr lang="en-US" sz="800" b="1">
                  <a:ln w="0"/>
                  <a:solidFill>
                    <a:srgbClr val="C00000"/>
                  </a:solidFill>
                </a:rPr>
                <a:t>TCP port 2 (J9F1)</a:t>
              </a:r>
            </a:p>
          </p:txBody>
        </p:sp>
        <p:cxnSp>
          <p:nvCxnSpPr>
            <p:cNvPr id="182" name="Straight Arrow Connector 181">
              <a:extLst>
                <a:ext uri="{FF2B5EF4-FFF2-40B4-BE49-F238E27FC236}">
                  <a16:creationId xmlns:a16="http://schemas.microsoft.com/office/drawing/2014/main" id="{407F5167-3C86-486B-8793-201E9D8DA8AB}"/>
                </a:ext>
              </a:extLst>
            </p:cNvPr>
            <p:cNvCxnSpPr>
              <a:cxnSpLocks/>
            </p:cNvCxnSpPr>
            <p:nvPr/>
          </p:nvCxnSpPr>
          <p:spPr>
            <a:xfrm>
              <a:off x="1487381" y="2895013"/>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3" name="Rounded Rectangle 258">
              <a:extLst>
                <a:ext uri="{FF2B5EF4-FFF2-40B4-BE49-F238E27FC236}">
                  <a16:creationId xmlns:a16="http://schemas.microsoft.com/office/drawing/2014/main" id="{F15699EC-3C75-433B-9363-FD9638799BBE}"/>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91" name="Group 190">
            <a:extLst>
              <a:ext uri="{FF2B5EF4-FFF2-40B4-BE49-F238E27FC236}">
                <a16:creationId xmlns:a16="http://schemas.microsoft.com/office/drawing/2014/main" id="{192C838F-707F-43B2-A954-E3B02F42522A}"/>
              </a:ext>
            </a:extLst>
          </p:cNvPr>
          <p:cNvGrpSpPr/>
          <p:nvPr/>
        </p:nvGrpSpPr>
        <p:grpSpPr>
          <a:xfrm>
            <a:off x="88276" y="5255586"/>
            <a:ext cx="1960955" cy="282513"/>
            <a:chOff x="163654" y="4169022"/>
            <a:chExt cx="1960955" cy="282513"/>
          </a:xfrm>
        </p:grpSpPr>
        <p:sp>
          <p:nvSpPr>
            <p:cNvPr id="192" name="Rectangle 191">
              <a:extLst>
                <a:ext uri="{FF2B5EF4-FFF2-40B4-BE49-F238E27FC236}">
                  <a16:creationId xmlns:a16="http://schemas.microsoft.com/office/drawing/2014/main" id="{1C471204-B1F6-4F71-9438-59308513573C}"/>
                </a:ext>
              </a:extLst>
            </p:cNvPr>
            <p:cNvSpPr/>
            <p:nvPr/>
          </p:nvSpPr>
          <p:spPr>
            <a:xfrm>
              <a:off x="163654" y="4217175"/>
              <a:ext cx="1356042" cy="234360"/>
            </a:xfrm>
            <a:prstGeom prst="rect">
              <a:avLst/>
            </a:prstGeom>
            <a:noFill/>
          </p:spPr>
          <p:txBody>
            <a:bodyPr wrap="square" lIns="121920" tIns="60960" rIns="121920" bIns="60960">
              <a:spAutoFit/>
            </a:bodyPr>
            <a:lstStyle/>
            <a:p>
              <a:pPr algn="ctr"/>
              <a:r>
                <a:rPr lang="en-US" sz="800" b="1">
                  <a:ln w="0"/>
                  <a:solidFill>
                    <a:srgbClr val="C00000"/>
                  </a:solidFill>
                </a:rPr>
                <a:t>Touch pad (J9H1)</a:t>
              </a:r>
            </a:p>
          </p:txBody>
        </p:sp>
        <p:cxnSp>
          <p:nvCxnSpPr>
            <p:cNvPr id="195" name="Straight Arrow Connector 194">
              <a:extLst>
                <a:ext uri="{FF2B5EF4-FFF2-40B4-BE49-F238E27FC236}">
                  <a16:creationId xmlns:a16="http://schemas.microsoft.com/office/drawing/2014/main" id="{28ECEF0B-9EB6-462D-90F6-82525E23AE8E}"/>
                </a:ext>
              </a:extLst>
            </p:cNvPr>
            <p:cNvCxnSpPr>
              <a:cxnSpLocks/>
            </p:cNvCxnSpPr>
            <p:nvPr/>
          </p:nvCxnSpPr>
          <p:spPr>
            <a:xfrm>
              <a:off x="1324164" y="4326970"/>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6" name="Rounded Rectangle 258">
              <a:extLst>
                <a:ext uri="{FF2B5EF4-FFF2-40B4-BE49-F238E27FC236}">
                  <a16:creationId xmlns:a16="http://schemas.microsoft.com/office/drawing/2014/main" id="{2815E527-8052-437C-91F7-C0E81B21877D}"/>
                </a:ext>
              </a:extLst>
            </p:cNvPr>
            <p:cNvSpPr/>
            <p:nvPr/>
          </p:nvSpPr>
          <p:spPr>
            <a:xfrm>
              <a:off x="1943595" y="4169022"/>
              <a:ext cx="181014" cy="27133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97" name="Group 196">
            <a:extLst>
              <a:ext uri="{FF2B5EF4-FFF2-40B4-BE49-F238E27FC236}">
                <a16:creationId xmlns:a16="http://schemas.microsoft.com/office/drawing/2014/main" id="{5D600987-09DF-4E5A-B9A0-4BA541B025D8}"/>
              </a:ext>
            </a:extLst>
          </p:cNvPr>
          <p:cNvGrpSpPr/>
          <p:nvPr/>
        </p:nvGrpSpPr>
        <p:grpSpPr>
          <a:xfrm>
            <a:off x="-120469" y="5696997"/>
            <a:ext cx="2503739" cy="461271"/>
            <a:chOff x="79324" y="4092252"/>
            <a:chExt cx="2503739" cy="461271"/>
          </a:xfrm>
        </p:grpSpPr>
        <p:sp>
          <p:nvSpPr>
            <p:cNvPr id="198" name="Rectangle 197">
              <a:extLst>
                <a:ext uri="{FF2B5EF4-FFF2-40B4-BE49-F238E27FC236}">
                  <a16:creationId xmlns:a16="http://schemas.microsoft.com/office/drawing/2014/main" id="{66CFCA65-3473-496C-AE69-3035FC1B5900}"/>
                </a:ext>
              </a:extLst>
            </p:cNvPr>
            <p:cNvSpPr/>
            <p:nvPr/>
          </p:nvSpPr>
          <p:spPr>
            <a:xfrm>
              <a:off x="79324" y="4214563"/>
              <a:ext cx="1356042" cy="234360"/>
            </a:xfrm>
            <a:prstGeom prst="rect">
              <a:avLst/>
            </a:prstGeom>
            <a:noFill/>
          </p:spPr>
          <p:txBody>
            <a:bodyPr wrap="square" lIns="121920" tIns="60960" rIns="121920" bIns="60960">
              <a:spAutoFit/>
            </a:bodyPr>
            <a:lstStyle/>
            <a:p>
              <a:pPr algn="ctr"/>
              <a:r>
                <a:rPr lang="en-US" sz="800" b="1">
                  <a:ln w="0"/>
                  <a:solidFill>
                    <a:srgbClr val="C00000"/>
                  </a:solidFill>
                </a:rPr>
                <a:t>RJ 45 LAN conn(J9J1)</a:t>
              </a:r>
            </a:p>
          </p:txBody>
        </p:sp>
        <p:cxnSp>
          <p:nvCxnSpPr>
            <p:cNvPr id="199" name="Straight Arrow Connector 198">
              <a:extLst>
                <a:ext uri="{FF2B5EF4-FFF2-40B4-BE49-F238E27FC236}">
                  <a16:creationId xmlns:a16="http://schemas.microsoft.com/office/drawing/2014/main" id="{4232B6F7-55B9-44E4-8DEB-1BBFF8B438E6}"/>
                </a:ext>
              </a:extLst>
            </p:cNvPr>
            <p:cNvCxnSpPr>
              <a:cxnSpLocks/>
            </p:cNvCxnSpPr>
            <p:nvPr/>
          </p:nvCxnSpPr>
          <p:spPr>
            <a:xfrm>
              <a:off x="1324164" y="4326970"/>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0" name="Rounded Rectangle 258">
              <a:extLst>
                <a:ext uri="{FF2B5EF4-FFF2-40B4-BE49-F238E27FC236}">
                  <a16:creationId xmlns:a16="http://schemas.microsoft.com/office/drawing/2014/main" id="{28808812-59BD-4C5A-9573-60BE6CB66198}"/>
                </a:ext>
              </a:extLst>
            </p:cNvPr>
            <p:cNvSpPr/>
            <p:nvPr/>
          </p:nvSpPr>
          <p:spPr>
            <a:xfrm>
              <a:off x="1943594" y="4092252"/>
              <a:ext cx="639469" cy="46127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201" name="Rectangle 200">
            <a:extLst>
              <a:ext uri="{FF2B5EF4-FFF2-40B4-BE49-F238E27FC236}">
                <a16:creationId xmlns:a16="http://schemas.microsoft.com/office/drawing/2014/main" id="{8C29CD6D-BC1F-409D-A36D-831BE3133289}"/>
              </a:ext>
            </a:extLst>
          </p:cNvPr>
          <p:cNvSpPr/>
          <p:nvPr/>
        </p:nvSpPr>
        <p:spPr>
          <a:xfrm>
            <a:off x="1944250" y="6561561"/>
            <a:ext cx="1356042" cy="345159"/>
          </a:xfrm>
          <a:prstGeom prst="rect">
            <a:avLst/>
          </a:prstGeom>
          <a:noFill/>
        </p:spPr>
        <p:txBody>
          <a:bodyPr wrap="square" lIns="121920" tIns="60960" rIns="121920" bIns="60960">
            <a:spAutoFit/>
          </a:bodyPr>
          <a:lstStyle/>
          <a:p>
            <a:pPr algn="ctr"/>
            <a:r>
              <a:rPr lang="en-US" sz="800" b="1">
                <a:ln w="0"/>
                <a:solidFill>
                  <a:srgbClr val="C00000"/>
                </a:solidFill>
              </a:rPr>
              <a:t>PM sideband header (J8J2)</a:t>
            </a:r>
          </a:p>
        </p:txBody>
      </p:sp>
      <p:cxnSp>
        <p:nvCxnSpPr>
          <p:cNvPr id="202" name="Straight Arrow Connector 201">
            <a:extLst>
              <a:ext uri="{FF2B5EF4-FFF2-40B4-BE49-F238E27FC236}">
                <a16:creationId xmlns:a16="http://schemas.microsoft.com/office/drawing/2014/main" id="{1A3BB571-A89D-473D-8C18-1227BD1BE26C}"/>
              </a:ext>
            </a:extLst>
          </p:cNvPr>
          <p:cNvCxnSpPr>
            <a:cxnSpLocks/>
          </p:cNvCxnSpPr>
          <p:nvPr/>
        </p:nvCxnSpPr>
        <p:spPr>
          <a:xfrm flipH="1" flipV="1">
            <a:off x="2580206" y="6390791"/>
            <a:ext cx="462" cy="223466"/>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58">
            <a:extLst>
              <a:ext uri="{FF2B5EF4-FFF2-40B4-BE49-F238E27FC236}">
                <a16:creationId xmlns:a16="http://schemas.microsoft.com/office/drawing/2014/main" id="{1A56D070-C6A2-4B2D-BE1A-4AB01E9BE7AF}"/>
              </a:ext>
            </a:extLst>
          </p:cNvPr>
          <p:cNvSpPr/>
          <p:nvPr/>
        </p:nvSpPr>
        <p:spPr>
          <a:xfrm>
            <a:off x="2203416" y="6167498"/>
            <a:ext cx="1125035" cy="2221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1" name="Rectangle 230">
            <a:extLst>
              <a:ext uri="{FF2B5EF4-FFF2-40B4-BE49-F238E27FC236}">
                <a16:creationId xmlns:a16="http://schemas.microsoft.com/office/drawing/2014/main" id="{539CB31E-CA4E-4794-B24F-645D15B28994}"/>
              </a:ext>
            </a:extLst>
          </p:cNvPr>
          <p:cNvSpPr/>
          <p:nvPr/>
        </p:nvSpPr>
        <p:spPr>
          <a:xfrm>
            <a:off x="4663442" y="6433319"/>
            <a:ext cx="888055" cy="455959"/>
          </a:xfrm>
          <a:prstGeom prst="rect">
            <a:avLst/>
          </a:prstGeom>
          <a:noFill/>
        </p:spPr>
        <p:txBody>
          <a:bodyPr wrap="square" lIns="121920" tIns="60960" rIns="121920" bIns="60960">
            <a:spAutoFit/>
          </a:bodyPr>
          <a:lstStyle/>
          <a:p>
            <a:pPr algn="ctr"/>
            <a:r>
              <a:rPr lang="en-US" sz="800" b="1">
                <a:ln w="0"/>
                <a:solidFill>
                  <a:srgbClr val="C00000"/>
                </a:solidFill>
              </a:rPr>
              <a:t>3.5mm AUDIO JACK (J5J2)</a:t>
            </a:r>
          </a:p>
        </p:txBody>
      </p:sp>
      <p:sp>
        <p:nvSpPr>
          <p:cNvPr id="236" name="Rounded Rectangle 258">
            <a:extLst>
              <a:ext uri="{FF2B5EF4-FFF2-40B4-BE49-F238E27FC236}">
                <a16:creationId xmlns:a16="http://schemas.microsoft.com/office/drawing/2014/main" id="{56812511-9C7A-4283-88C2-C5A92AA205EA}"/>
              </a:ext>
            </a:extLst>
          </p:cNvPr>
          <p:cNvSpPr/>
          <p:nvPr/>
        </p:nvSpPr>
        <p:spPr>
          <a:xfrm>
            <a:off x="4957167" y="6071270"/>
            <a:ext cx="296696" cy="41311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6" name="Rectangle 245">
            <a:extLst>
              <a:ext uri="{FF2B5EF4-FFF2-40B4-BE49-F238E27FC236}">
                <a16:creationId xmlns:a16="http://schemas.microsoft.com/office/drawing/2014/main" id="{09EAADF8-D6C9-4ED7-8EF8-7FE85CD5A125}"/>
              </a:ext>
            </a:extLst>
          </p:cNvPr>
          <p:cNvSpPr/>
          <p:nvPr/>
        </p:nvSpPr>
        <p:spPr>
          <a:xfrm>
            <a:off x="6560363" y="254901"/>
            <a:ext cx="788035"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Battery</a:t>
            </a:r>
          </a:p>
          <a:p>
            <a:pPr algn="ctr">
              <a:spcBef>
                <a:spcPts val="0"/>
              </a:spcBef>
            </a:pPr>
            <a:r>
              <a:rPr lang="en-US" sz="800" b="1">
                <a:ln w="0"/>
                <a:solidFill>
                  <a:srgbClr val="C00000"/>
                </a:solidFill>
              </a:rPr>
              <a:t> Connector </a:t>
            </a:r>
          </a:p>
          <a:p>
            <a:pPr algn="ctr">
              <a:spcBef>
                <a:spcPts val="0"/>
              </a:spcBef>
            </a:pPr>
            <a:r>
              <a:rPr lang="en-US" sz="800" b="1">
                <a:ln w="0"/>
                <a:solidFill>
                  <a:srgbClr val="C00000"/>
                </a:solidFill>
              </a:rPr>
              <a:t>(J3A1)</a:t>
            </a:r>
          </a:p>
        </p:txBody>
      </p:sp>
      <p:sp>
        <p:nvSpPr>
          <p:cNvPr id="250" name="Rounded Rectangle 258">
            <a:extLst>
              <a:ext uri="{FF2B5EF4-FFF2-40B4-BE49-F238E27FC236}">
                <a16:creationId xmlns:a16="http://schemas.microsoft.com/office/drawing/2014/main" id="{F71F886E-50BD-4BA4-9A80-7267727955B2}"/>
              </a:ext>
            </a:extLst>
          </p:cNvPr>
          <p:cNvSpPr/>
          <p:nvPr/>
        </p:nvSpPr>
        <p:spPr>
          <a:xfrm>
            <a:off x="6664763" y="696801"/>
            <a:ext cx="560678"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ounded Rectangle 258">
            <a:extLst>
              <a:ext uri="{FF2B5EF4-FFF2-40B4-BE49-F238E27FC236}">
                <a16:creationId xmlns:a16="http://schemas.microsoft.com/office/drawing/2014/main" id="{A34D93C9-6669-4E9F-86E7-6A2D072C7BC2}"/>
              </a:ext>
            </a:extLst>
          </p:cNvPr>
          <p:cNvSpPr/>
          <p:nvPr/>
        </p:nvSpPr>
        <p:spPr>
          <a:xfrm rot="16200000">
            <a:off x="2818428" y="4045782"/>
            <a:ext cx="413112" cy="31938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26" name="Group 25">
            <a:extLst>
              <a:ext uri="{FF2B5EF4-FFF2-40B4-BE49-F238E27FC236}">
                <a16:creationId xmlns:a16="http://schemas.microsoft.com/office/drawing/2014/main" id="{0980FD98-EE1E-4944-9110-FD4626C9A134}"/>
              </a:ext>
            </a:extLst>
          </p:cNvPr>
          <p:cNvGrpSpPr/>
          <p:nvPr/>
        </p:nvGrpSpPr>
        <p:grpSpPr>
          <a:xfrm>
            <a:off x="8609679" y="4195095"/>
            <a:ext cx="2374573" cy="492198"/>
            <a:chOff x="8675045" y="4874143"/>
            <a:chExt cx="2374573" cy="492198"/>
          </a:xfrm>
        </p:grpSpPr>
        <p:sp>
          <p:nvSpPr>
            <p:cNvPr id="267" name="Rounded Rectangle 258">
              <a:extLst>
                <a:ext uri="{FF2B5EF4-FFF2-40B4-BE49-F238E27FC236}">
                  <a16:creationId xmlns:a16="http://schemas.microsoft.com/office/drawing/2014/main" id="{CFE94616-9487-41BF-B89A-45A029DD4DA2}"/>
                </a:ext>
              </a:extLst>
            </p:cNvPr>
            <p:cNvSpPr/>
            <p:nvPr/>
          </p:nvSpPr>
          <p:spPr>
            <a:xfrm>
              <a:off x="8675045" y="4874143"/>
              <a:ext cx="534232"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8" name="Rectangle 267">
              <a:extLst>
                <a:ext uri="{FF2B5EF4-FFF2-40B4-BE49-F238E27FC236}">
                  <a16:creationId xmlns:a16="http://schemas.microsoft.com/office/drawing/2014/main" id="{A236BF1E-567E-4537-961E-4F40B2938B12}"/>
                </a:ext>
              </a:extLst>
            </p:cNvPr>
            <p:cNvSpPr/>
            <p:nvPr/>
          </p:nvSpPr>
          <p:spPr>
            <a:xfrm>
              <a:off x="9683289" y="4910382"/>
              <a:ext cx="1366329" cy="45595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Type</a:t>
              </a:r>
              <a:r>
                <a:rPr lang="es-ES" sz="800" b="1">
                  <a:ln w="0"/>
                  <a:solidFill>
                    <a:srgbClr val="C00000"/>
                  </a:solidFill>
                </a:rPr>
                <a:t>-A Con USB 3.2 Gen2 x1 10G </a:t>
              </a:r>
              <a:r>
                <a:rPr lang="es-ES" sz="800" b="1" err="1">
                  <a:ln w="0"/>
                  <a:solidFill>
                    <a:srgbClr val="C00000"/>
                  </a:solidFill>
                </a:rPr>
                <a:t>with</a:t>
              </a:r>
              <a:r>
                <a:rPr lang="es-ES" sz="800" b="1">
                  <a:ln w="0"/>
                  <a:solidFill>
                    <a:srgbClr val="C00000"/>
                  </a:solidFill>
                </a:rPr>
                <a:t> </a:t>
              </a:r>
              <a:r>
                <a:rPr lang="es-ES" sz="800" b="1" err="1">
                  <a:ln w="0"/>
                  <a:solidFill>
                    <a:srgbClr val="C00000"/>
                  </a:solidFill>
                </a:rPr>
                <a:t>redriver</a:t>
              </a:r>
              <a:r>
                <a:rPr lang="es-ES" sz="800" b="1">
                  <a:ln w="0"/>
                  <a:solidFill>
                    <a:srgbClr val="C00000"/>
                  </a:solidFill>
                </a:rPr>
                <a:t> (J1G1)</a:t>
              </a:r>
              <a:endParaRPr lang="en-US" sz="800" b="1">
                <a:ln w="0"/>
                <a:solidFill>
                  <a:srgbClr val="C00000"/>
                </a:solidFill>
              </a:endParaRPr>
            </a:p>
          </p:txBody>
        </p:sp>
        <p:cxnSp>
          <p:nvCxnSpPr>
            <p:cNvPr id="273" name="Straight Arrow Connector 272">
              <a:extLst>
                <a:ext uri="{FF2B5EF4-FFF2-40B4-BE49-F238E27FC236}">
                  <a16:creationId xmlns:a16="http://schemas.microsoft.com/office/drawing/2014/main" id="{95ACE494-05B1-4DDB-BAC1-8924B548D754}"/>
                </a:ext>
              </a:extLst>
            </p:cNvPr>
            <p:cNvCxnSpPr>
              <a:cxnSpLocks/>
            </p:cNvCxnSpPr>
            <p:nvPr/>
          </p:nvCxnSpPr>
          <p:spPr>
            <a:xfrm flipH="1">
              <a:off x="9228288" y="5081057"/>
              <a:ext cx="51975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74" name="Group 273">
            <a:extLst>
              <a:ext uri="{FF2B5EF4-FFF2-40B4-BE49-F238E27FC236}">
                <a16:creationId xmlns:a16="http://schemas.microsoft.com/office/drawing/2014/main" id="{4D4EEECA-F8F7-4A42-B748-D92D02C4A8C5}"/>
              </a:ext>
            </a:extLst>
          </p:cNvPr>
          <p:cNvGrpSpPr/>
          <p:nvPr/>
        </p:nvGrpSpPr>
        <p:grpSpPr>
          <a:xfrm>
            <a:off x="8557875" y="3205816"/>
            <a:ext cx="2610874" cy="414510"/>
            <a:chOff x="8699911" y="4915591"/>
            <a:chExt cx="2324267" cy="414510"/>
          </a:xfrm>
        </p:grpSpPr>
        <p:sp>
          <p:nvSpPr>
            <p:cNvPr id="282" name="Rounded Rectangle 258">
              <a:extLst>
                <a:ext uri="{FF2B5EF4-FFF2-40B4-BE49-F238E27FC236}">
                  <a16:creationId xmlns:a16="http://schemas.microsoft.com/office/drawing/2014/main" id="{7F196A64-D1A3-4C5A-98F2-17F28449E2F9}"/>
                </a:ext>
              </a:extLst>
            </p:cNvPr>
            <p:cNvSpPr/>
            <p:nvPr/>
          </p:nvSpPr>
          <p:spPr>
            <a:xfrm>
              <a:off x="8699911" y="4915591"/>
              <a:ext cx="475587"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3" name="Rectangle 282">
              <a:extLst>
                <a:ext uri="{FF2B5EF4-FFF2-40B4-BE49-F238E27FC236}">
                  <a16:creationId xmlns:a16="http://schemas.microsoft.com/office/drawing/2014/main" id="{C90D4DDB-AAC4-4758-A9C2-2C24B6CF778E}"/>
                </a:ext>
              </a:extLst>
            </p:cNvPr>
            <p:cNvSpPr/>
            <p:nvPr/>
          </p:nvSpPr>
          <p:spPr>
            <a:xfrm>
              <a:off x="9657849" y="4938960"/>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USB 3.2 Gen1 x1    </a:t>
              </a:r>
              <a:r>
                <a:rPr lang="es-ES" sz="800" b="1" err="1">
                  <a:ln w="0"/>
                  <a:solidFill>
                    <a:srgbClr val="C00000"/>
                  </a:solidFill>
                </a:rPr>
                <a:t>Type</a:t>
              </a:r>
              <a:r>
                <a:rPr lang="es-ES" sz="800" b="1">
                  <a:ln w="0"/>
                  <a:solidFill>
                    <a:srgbClr val="C00000"/>
                  </a:solidFill>
                </a:rPr>
                <a:t>-A Con - # 1 (J1E1)</a:t>
              </a:r>
              <a:endParaRPr lang="en-US" sz="800" b="1">
                <a:ln w="0"/>
                <a:solidFill>
                  <a:srgbClr val="C00000"/>
                </a:solidFill>
              </a:endParaRPr>
            </a:p>
          </p:txBody>
        </p:sp>
        <p:cxnSp>
          <p:nvCxnSpPr>
            <p:cNvPr id="288" name="Straight Arrow Connector 287">
              <a:extLst>
                <a:ext uri="{FF2B5EF4-FFF2-40B4-BE49-F238E27FC236}">
                  <a16:creationId xmlns:a16="http://schemas.microsoft.com/office/drawing/2014/main" id="{E09A6627-7A99-48CF-BD6E-F8AFF4251553}"/>
                </a:ext>
              </a:extLst>
            </p:cNvPr>
            <p:cNvCxnSpPr>
              <a:cxnSpLocks/>
            </p:cNvCxnSpPr>
            <p:nvPr/>
          </p:nvCxnSpPr>
          <p:spPr>
            <a:xfrm flipH="1">
              <a:off x="9202852" y="5109635"/>
              <a:ext cx="459050"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8AED4D56-7EF5-4442-A4AC-E200F3422CBB}"/>
              </a:ext>
            </a:extLst>
          </p:cNvPr>
          <p:cNvGrpSpPr/>
          <p:nvPr/>
        </p:nvGrpSpPr>
        <p:grpSpPr>
          <a:xfrm>
            <a:off x="2298565" y="4038613"/>
            <a:ext cx="317395" cy="1216025"/>
            <a:chOff x="2646745" y="3684425"/>
            <a:chExt cx="317395" cy="1216025"/>
          </a:xfrm>
        </p:grpSpPr>
        <p:sp>
          <p:nvSpPr>
            <p:cNvPr id="299" name="Rectangle 298">
              <a:extLst>
                <a:ext uri="{FF2B5EF4-FFF2-40B4-BE49-F238E27FC236}">
                  <a16:creationId xmlns:a16="http://schemas.microsoft.com/office/drawing/2014/main" id="{A5239266-1AF2-4B51-81BC-CADB26CDD778}"/>
                </a:ext>
              </a:extLst>
            </p:cNvPr>
            <p:cNvSpPr/>
            <p:nvPr/>
          </p:nvSpPr>
          <p:spPr>
            <a:xfrm rot="16200000">
              <a:off x="2197430" y="4133740"/>
              <a:ext cx="1216025" cy="317395"/>
            </a:xfrm>
            <a:prstGeom prst="rect">
              <a:avLst/>
            </a:prstGeom>
            <a:noFill/>
          </p:spPr>
          <p:txBody>
            <a:bodyPr wrap="square" lIns="121920" tIns="60960" rIns="121920" bIns="60960">
              <a:spAutoFit/>
            </a:bodyPr>
            <a:lstStyle/>
            <a:p>
              <a:pPr algn="ctr"/>
              <a:r>
                <a:rPr lang="en-US" sz="700" b="1">
                  <a:ln w="0"/>
                  <a:solidFill>
                    <a:srgbClr val="FFC000"/>
                  </a:solidFill>
                </a:rPr>
                <a:t>Type C PD AIC conn (J9G1)</a:t>
              </a:r>
            </a:p>
          </p:txBody>
        </p:sp>
        <p:sp>
          <p:nvSpPr>
            <p:cNvPr id="300" name="Rounded Rectangle 258">
              <a:extLst>
                <a:ext uri="{FF2B5EF4-FFF2-40B4-BE49-F238E27FC236}">
                  <a16:creationId xmlns:a16="http://schemas.microsoft.com/office/drawing/2014/main" id="{966E7B72-7C97-439E-99E0-7FF83700A0F8}"/>
                </a:ext>
              </a:extLst>
            </p:cNvPr>
            <p:cNvSpPr/>
            <p:nvPr/>
          </p:nvSpPr>
          <p:spPr>
            <a:xfrm>
              <a:off x="2685337" y="3746775"/>
              <a:ext cx="245672" cy="10736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306" name="Rectangle 305">
            <a:extLst>
              <a:ext uri="{FF2B5EF4-FFF2-40B4-BE49-F238E27FC236}">
                <a16:creationId xmlns:a16="http://schemas.microsoft.com/office/drawing/2014/main" id="{44C28562-3A04-4A9B-A6B0-26D511A91DD7}"/>
              </a:ext>
            </a:extLst>
          </p:cNvPr>
          <p:cNvSpPr/>
          <p:nvPr/>
        </p:nvSpPr>
        <p:spPr>
          <a:xfrm>
            <a:off x="4883769" y="664645"/>
            <a:ext cx="1118390" cy="220445"/>
          </a:xfrm>
          <a:prstGeom prst="rect">
            <a:avLst/>
          </a:prstGeom>
          <a:noFill/>
        </p:spPr>
        <p:txBody>
          <a:bodyPr wrap="square" lIns="121920" tIns="60960" rIns="121920" bIns="60960">
            <a:spAutoFit/>
          </a:bodyPr>
          <a:lstStyle/>
          <a:p>
            <a:pPr algn="ctr"/>
            <a:r>
              <a:rPr lang="en-US" sz="700" b="1" err="1">
                <a:ln w="0"/>
                <a:solidFill>
                  <a:srgbClr val="FFC000"/>
                </a:solidFill>
              </a:rPr>
              <a:t>eDP</a:t>
            </a:r>
            <a:r>
              <a:rPr lang="en-US" sz="700" b="1">
                <a:ln w="0"/>
                <a:solidFill>
                  <a:srgbClr val="FFC000"/>
                </a:solidFill>
              </a:rPr>
              <a:t>  conn (J5A1)</a:t>
            </a:r>
          </a:p>
        </p:txBody>
      </p:sp>
      <p:sp>
        <p:nvSpPr>
          <p:cNvPr id="307" name="Rounded Rectangle 258">
            <a:extLst>
              <a:ext uri="{FF2B5EF4-FFF2-40B4-BE49-F238E27FC236}">
                <a16:creationId xmlns:a16="http://schemas.microsoft.com/office/drawing/2014/main" id="{5BD9DC8A-DB04-4030-81F8-B7E1FDDA1A3D}"/>
              </a:ext>
            </a:extLst>
          </p:cNvPr>
          <p:cNvSpPr/>
          <p:nvPr/>
        </p:nvSpPr>
        <p:spPr>
          <a:xfrm rot="5400000">
            <a:off x="5368062" y="523259"/>
            <a:ext cx="183529" cy="7978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8" name="Rectangle 307">
            <a:extLst>
              <a:ext uri="{FF2B5EF4-FFF2-40B4-BE49-F238E27FC236}">
                <a16:creationId xmlns:a16="http://schemas.microsoft.com/office/drawing/2014/main" id="{48DBA0EE-C266-4A79-93D4-A2E08461CD16}"/>
              </a:ext>
            </a:extLst>
          </p:cNvPr>
          <p:cNvSpPr/>
          <p:nvPr/>
        </p:nvSpPr>
        <p:spPr>
          <a:xfrm>
            <a:off x="6017203" y="3245896"/>
            <a:ext cx="1052176" cy="220445"/>
          </a:xfrm>
          <a:prstGeom prst="rect">
            <a:avLst/>
          </a:prstGeom>
          <a:noFill/>
        </p:spPr>
        <p:txBody>
          <a:bodyPr wrap="square" lIns="121920" tIns="60960" rIns="121920" bIns="60960">
            <a:spAutoFit/>
          </a:bodyPr>
          <a:lstStyle/>
          <a:p>
            <a:pPr algn="ctr"/>
            <a:r>
              <a:rPr lang="en-US" sz="700" b="1">
                <a:ln w="0"/>
                <a:solidFill>
                  <a:srgbClr val="FFC000"/>
                </a:solidFill>
              </a:rPr>
              <a:t>PTL-UH SOC</a:t>
            </a:r>
          </a:p>
        </p:txBody>
      </p:sp>
      <p:sp>
        <p:nvSpPr>
          <p:cNvPr id="310" name="Rounded Rectangle 217">
            <a:extLst>
              <a:ext uri="{FF2B5EF4-FFF2-40B4-BE49-F238E27FC236}">
                <a16:creationId xmlns:a16="http://schemas.microsoft.com/office/drawing/2014/main" id="{2A6037AE-2214-45D2-9078-8D2D33FCE551}"/>
              </a:ext>
            </a:extLst>
          </p:cNvPr>
          <p:cNvSpPr/>
          <p:nvPr/>
        </p:nvSpPr>
        <p:spPr>
          <a:xfrm>
            <a:off x="5882875" y="3252555"/>
            <a:ext cx="1353700" cy="84431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15" name="Group 314">
            <a:extLst>
              <a:ext uri="{FF2B5EF4-FFF2-40B4-BE49-F238E27FC236}">
                <a16:creationId xmlns:a16="http://schemas.microsoft.com/office/drawing/2014/main" id="{B631D425-FFAD-4870-83A4-EA40BF4BDCEC}"/>
              </a:ext>
            </a:extLst>
          </p:cNvPr>
          <p:cNvGrpSpPr/>
          <p:nvPr/>
        </p:nvGrpSpPr>
        <p:grpSpPr>
          <a:xfrm>
            <a:off x="5472995" y="4267641"/>
            <a:ext cx="2228787" cy="648576"/>
            <a:chOff x="3715374" y="1316694"/>
            <a:chExt cx="1871830" cy="726821"/>
          </a:xfrm>
        </p:grpSpPr>
        <p:sp>
          <p:nvSpPr>
            <p:cNvPr id="316" name="Rounded Rectangle 217">
              <a:extLst>
                <a:ext uri="{FF2B5EF4-FFF2-40B4-BE49-F238E27FC236}">
                  <a16:creationId xmlns:a16="http://schemas.microsoft.com/office/drawing/2014/main" id="{F06264B2-7D30-4E0F-AEB0-F69FEC093CD1}"/>
                </a:ext>
              </a:extLst>
            </p:cNvPr>
            <p:cNvSpPr/>
            <p:nvPr/>
          </p:nvSpPr>
          <p:spPr>
            <a:xfrm>
              <a:off x="3715374" y="1316694"/>
              <a:ext cx="1871830" cy="72682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7" name="Rectangle 316">
              <a:extLst>
                <a:ext uri="{FF2B5EF4-FFF2-40B4-BE49-F238E27FC236}">
                  <a16:creationId xmlns:a16="http://schemas.microsoft.com/office/drawing/2014/main" id="{32C53443-9C2C-47A2-A11A-C02374A64A3E}"/>
                </a:ext>
              </a:extLst>
            </p:cNvPr>
            <p:cNvSpPr/>
            <p:nvPr/>
          </p:nvSpPr>
          <p:spPr>
            <a:xfrm>
              <a:off x="4046130" y="1362104"/>
              <a:ext cx="1165980" cy="247040"/>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LP5x memory</a:t>
              </a:r>
            </a:p>
          </p:txBody>
        </p:sp>
      </p:grpSp>
      <p:grpSp>
        <p:nvGrpSpPr>
          <p:cNvPr id="318" name="Group 317">
            <a:extLst>
              <a:ext uri="{FF2B5EF4-FFF2-40B4-BE49-F238E27FC236}">
                <a16:creationId xmlns:a16="http://schemas.microsoft.com/office/drawing/2014/main" id="{E7D03D2D-F18E-4D32-B1C5-94717B2A948D}"/>
              </a:ext>
            </a:extLst>
          </p:cNvPr>
          <p:cNvGrpSpPr/>
          <p:nvPr/>
        </p:nvGrpSpPr>
        <p:grpSpPr>
          <a:xfrm>
            <a:off x="8255988" y="4912474"/>
            <a:ext cx="2648815" cy="546823"/>
            <a:chOff x="8675045" y="4748188"/>
            <a:chExt cx="2281858" cy="540465"/>
          </a:xfrm>
        </p:grpSpPr>
        <p:sp>
          <p:nvSpPr>
            <p:cNvPr id="319" name="Rounded Rectangle 258">
              <a:extLst>
                <a:ext uri="{FF2B5EF4-FFF2-40B4-BE49-F238E27FC236}">
                  <a16:creationId xmlns:a16="http://schemas.microsoft.com/office/drawing/2014/main" id="{4EF150B7-ECA1-4309-9B1F-E753F5F65025}"/>
                </a:ext>
              </a:extLst>
            </p:cNvPr>
            <p:cNvSpPr/>
            <p:nvPr/>
          </p:nvSpPr>
          <p:spPr>
            <a:xfrm>
              <a:off x="8675045" y="4874143"/>
              <a:ext cx="215160"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0" name="Rectangle 319">
              <a:extLst>
                <a:ext uri="{FF2B5EF4-FFF2-40B4-BE49-F238E27FC236}">
                  <a16:creationId xmlns:a16="http://schemas.microsoft.com/office/drawing/2014/main" id="{C1A4DF45-19D4-4C82-9FB9-20D2BFD2B3DF}"/>
                </a:ext>
              </a:extLst>
            </p:cNvPr>
            <p:cNvSpPr/>
            <p:nvPr/>
          </p:nvSpPr>
          <p:spPr>
            <a:xfrm>
              <a:off x="9850132" y="4748188"/>
              <a:ext cx="1106771" cy="34515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DediProg</a:t>
              </a:r>
              <a:endParaRPr lang="es-ES" sz="800" b="1">
                <a:ln w="0"/>
                <a:solidFill>
                  <a:srgbClr val="C00000"/>
                </a:solidFill>
              </a:endParaRPr>
            </a:p>
            <a:p>
              <a:pPr>
                <a:spcBef>
                  <a:spcPts val="0"/>
                </a:spcBef>
              </a:pPr>
              <a:r>
                <a:rPr lang="es-ES" sz="800" b="1" err="1">
                  <a:ln w="0"/>
                  <a:solidFill>
                    <a:srgbClr val="C00000"/>
                  </a:solidFill>
                </a:rPr>
                <a:t>Conn</a:t>
              </a:r>
              <a:r>
                <a:rPr lang="es-ES" sz="800" b="1">
                  <a:ln w="0"/>
                  <a:solidFill>
                    <a:srgbClr val="C00000"/>
                  </a:solidFill>
                </a:rPr>
                <a:t> (SF600)-J1H1</a:t>
              </a:r>
              <a:endParaRPr lang="en-US" sz="800" b="1">
                <a:ln w="0"/>
                <a:solidFill>
                  <a:srgbClr val="C00000"/>
                </a:solidFill>
              </a:endParaRPr>
            </a:p>
          </p:txBody>
        </p:sp>
        <p:cxnSp>
          <p:nvCxnSpPr>
            <p:cNvPr id="321" name="Straight Arrow Connector 320">
              <a:extLst>
                <a:ext uri="{FF2B5EF4-FFF2-40B4-BE49-F238E27FC236}">
                  <a16:creationId xmlns:a16="http://schemas.microsoft.com/office/drawing/2014/main" id="{89C512AE-FFE7-49C1-93AF-AE6E09F27452}"/>
                </a:ext>
              </a:extLst>
            </p:cNvPr>
            <p:cNvCxnSpPr>
              <a:cxnSpLocks/>
              <a:endCxn id="319" idx="0"/>
            </p:cNvCxnSpPr>
            <p:nvPr/>
          </p:nvCxnSpPr>
          <p:spPr>
            <a:xfrm flipH="1">
              <a:off x="8782626" y="4870398"/>
              <a:ext cx="1114147" cy="374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22" name="Group 321">
            <a:extLst>
              <a:ext uri="{FF2B5EF4-FFF2-40B4-BE49-F238E27FC236}">
                <a16:creationId xmlns:a16="http://schemas.microsoft.com/office/drawing/2014/main" id="{A5DD5E4E-8887-4EAE-992B-BAB535A3C593}"/>
              </a:ext>
            </a:extLst>
          </p:cNvPr>
          <p:cNvGrpSpPr/>
          <p:nvPr/>
        </p:nvGrpSpPr>
        <p:grpSpPr>
          <a:xfrm>
            <a:off x="8597732" y="5044171"/>
            <a:ext cx="2360905" cy="949189"/>
            <a:chOff x="8675046" y="4874142"/>
            <a:chExt cx="2360905" cy="949189"/>
          </a:xfrm>
        </p:grpSpPr>
        <p:sp>
          <p:nvSpPr>
            <p:cNvPr id="323" name="Rounded Rectangle 258">
              <a:extLst>
                <a:ext uri="{FF2B5EF4-FFF2-40B4-BE49-F238E27FC236}">
                  <a16:creationId xmlns:a16="http://schemas.microsoft.com/office/drawing/2014/main" id="{6EF4616E-6BA7-4703-9867-140CC2BF94D5}"/>
                </a:ext>
              </a:extLst>
            </p:cNvPr>
            <p:cNvSpPr/>
            <p:nvPr/>
          </p:nvSpPr>
          <p:spPr>
            <a:xfrm>
              <a:off x="8675046" y="4874142"/>
              <a:ext cx="190428" cy="94918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4" name="Rectangle 323">
              <a:extLst>
                <a:ext uri="{FF2B5EF4-FFF2-40B4-BE49-F238E27FC236}">
                  <a16:creationId xmlns:a16="http://schemas.microsoft.com/office/drawing/2014/main" id="{70ACF60A-2E9F-4DD9-85BD-587E03B119CD}"/>
                </a:ext>
              </a:extLst>
            </p:cNvPr>
            <p:cNvSpPr/>
            <p:nvPr/>
          </p:nvSpPr>
          <p:spPr>
            <a:xfrm>
              <a:off x="9669622" y="5424956"/>
              <a:ext cx="1366329" cy="234360"/>
            </a:xfrm>
            <a:prstGeom prst="rect">
              <a:avLst/>
            </a:prstGeom>
            <a:noFill/>
          </p:spPr>
          <p:txBody>
            <a:bodyPr wrap="square" lIns="121920" tIns="60960" rIns="121920" bIns="60960">
              <a:spAutoFit/>
            </a:bodyPr>
            <a:lstStyle/>
            <a:p>
              <a:pPr>
                <a:spcBef>
                  <a:spcPts val="0"/>
                </a:spcBef>
              </a:pPr>
              <a:r>
                <a:rPr lang="es-ES" sz="800" b="1">
                  <a:ln w="0"/>
                  <a:solidFill>
                    <a:srgbClr val="C00000"/>
                  </a:solidFill>
                </a:rPr>
                <a:t>TTK3 </a:t>
              </a:r>
              <a:r>
                <a:rPr lang="es-ES" sz="800" b="1" err="1">
                  <a:ln w="0"/>
                  <a:solidFill>
                    <a:srgbClr val="C00000"/>
                  </a:solidFill>
                </a:rPr>
                <a:t>Conn</a:t>
              </a:r>
              <a:r>
                <a:rPr lang="es-ES" sz="800" b="1">
                  <a:ln w="0"/>
                  <a:solidFill>
                    <a:srgbClr val="C00000"/>
                  </a:solidFill>
                </a:rPr>
                <a:t> (J1H2)</a:t>
              </a:r>
              <a:endParaRPr lang="en-US" sz="800" b="1">
                <a:ln w="0"/>
                <a:solidFill>
                  <a:srgbClr val="C00000"/>
                </a:solidFill>
              </a:endParaRPr>
            </a:p>
          </p:txBody>
        </p:sp>
        <p:cxnSp>
          <p:nvCxnSpPr>
            <p:cNvPr id="325" name="Straight Arrow Connector 324">
              <a:extLst>
                <a:ext uri="{FF2B5EF4-FFF2-40B4-BE49-F238E27FC236}">
                  <a16:creationId xmlns:a16="http://schemas.microsoft.com/office/drawing/2014/main" id="{D0B693BF-044B-437E-AB03-6DC6EDFC353A}"/>
                </a:ext>
              </a:extLst>
            </p:cNvPr>
            <p:cNvCxnSpPr>
              <a:cxnSpLocks/>
            </p:cNvCxnSpPr>
            <p:nvPr/>
          </p:nvCxnSpPr>
          <p:spPr>
            <a:xfrm flipH="1">
              <a:off x="8876689" y="5524129"/>
              <a:ext cx="840822"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36" name="Group 335">
            <a:extLst>
              <a:ext uri="{FF2B5EF4-FFF2-40B4-BE49-F238E27FC236}">
                <a16:creationId xmlns:a16="http://schemas.microsoft.com/office/drawing/2014/main" id="{7BC682F6-39C7-4A41-B5A5-99DA4DA2B782}"/>
              </a:ext>
            </a:extLst>
          </p:cNvPr>
          <p:cNvGrpSpPr/>
          <p:nvPr/>
        </p:nvGrpSpPr>
        <p:grpSpPr>
          <a:xfrm>
            <a:off x="4418593" y="1404782"/>
            <a:ext cx="788489" cy="414344"/>
            <a:chOff x="1531510" y="1154621"/>
            <a:chExt cx="631609" cy="342474"/>
          </a:xfrm>
        </p:grpSpPr>
        <p:sp>
          <p:nvSpPr>
            <p:cNvPr id="337" name="Rounded Rectangle 217">
              <a:extLst>
                <a:ext uri="{FF2B5EF4-FFF2-40B4-BE49-F238E27FC236}">
                  <a16:creationId xmlns:a16="http://schemas.microsoft.com/office/drawing/2014/main" id="{E86B30B7-5D00-4E5F-9AE7-12FEAA39B18E}"/>
                </a:ext>
              </a:extLst>
            </p:cNvPr>
            <p:cNvSpPr/>
            <p:nvPr/>
          </p:nvSpPr>
          <p:spPr>
            <a:xfrm>
              <a:off x="1655165" y="1317866"/>
              <a:ext cx="392328" cy="1125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8" name="Rectangle 337">
              <a:extLst>
                <a:ext uri="{FF2B5EF4-FFF2-40B4-BE49-F238E27FC236}">
                  <a16:creationId xmlns:a16="http://schemas.microsoft.com/office/drawing/2014/main" id="{77A6FEB6-DEF8-483E-85C4-170F2177D33E}"/>
                </a:ext>
              </a:extLst>
            </p:cNvPr>
            <p:cNvSpPr/>
            <p:nvPr/>
          </p:nvSpPr>
          <p:spPr>
            <a:xfrm>
              <a:off x="1531510" y="1154621"/>
              <a:ext cx="631609" cy="342474"/>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THC 0 Conn</a:t>
              </a:r>
            </a:p>
            <a:p>
              <a:pPr algn="ctr">
                <a:spcBef>
                  <a:spcPts val="0"/>
                </a:spcBef>
              </a:pPr>
              <a:endParaRPr lang="en-US" sz="700" b="1">
                <a:ln w="0"/>
                <a:solidFill>
                  <a:srgbClr val="FFC000"/>
                </a:solidFill>
              </a:endParaRPr>
            </a:p>
            <a:p>
              <a:pPr algn="ctr">
                <a:spcBef>
                  <a:spcPts val="0"/>
                </a:spcBef>
              </a:pPr>
              <a:r>
                <a:rPr lang="en-US" sz="700" b="1">
                  <a:ln w="0"/>
                  <a:solidFill>
                    <a:srgbClr val="FFC000"/>
                  </a:solidFill>
                </a:rPr>
                <a:t>J6B2</a:t>
              </a:r>
            </a:p>
          </p:txBody>
        </p:sp>
      </p:grpSp>
      <p:grpSp>
        <p:nvGrpSpPr>
          <p:cNvPr id="339" name="Group 338">
            <a:extLst>
              <a:ext uri="{FF2B5EF4-FFF2-40B4-BE49-F238E27FC236}">
                <a16:creationId xmlns:a16="http://schemas.microsoft.com/office/drawing/2014/main" id="{6D7C79FB-4E01-481F-BDD5-1F7CE8F5BAC8}"/>
              </a:ext>
            </a:extLst>
          </p:cNvPr>
          <p:cNvGrpSpPr/>
          <p:nvPr/>
        </p:nvGrpSpPr>
        <p:grpSpPr>
          <a:xfrm>
            <a:off x="5026776" y="1399226"/>
            <a:ext cx="788490" cy="414343"/>
            <a:chOff x="1612438" y="1142409"/>
            <a:chExt cx="631609" cy="342472"/>
          </a:xfrm>
        </p:grpSpPr>
        <p:sp>
          <p:nvSpPr>
            <p:cNvPr id="340" name="Rounded Rectangle 217">
              <a:extLst>
                <a:ext uri="{FF2B5EF4-FFF2-40B4-BE49-F238E27FC236}">
                  <a16:creationId xmlns:a16="http://schemas.microsoft.com/office/drawing/2014/main" id="{071BA292-9471-4B93-BB7E-555E2BE00211}"/>
                </a:ext>
              </a:extLst>
            </p:cNvPr>
            <p:cNvSpPr/>
            <p:nvPr/>
          </p:nvSpPr>
          <p:spPr>
            <a:xfrm>
              <a:off x="1716850" y="1305507"/>
              <a:ext cx="411571" cy="12720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1" name="Rectangle 340">
              <a:extLst>
                <a:ext uri="{FF2B5EF4-FFF2-40B4-BE49-F238E27FC236}">
                  <a16:creationId xmlns:a16="http://schemas.microsoft.com/office/drawing/2014/main" id="{EB8350AA-0380-4E1F-A9B7-C49676D07BC2}"/>
                </a:ext>
              </a:extLst>
            </p:cNvPr>
            <p:cNvSpPr/>
            <p:nvPr/>
          </p:nvSpPr>
          <p:spPr>
            <a:xfrm>
              <a:off x="1612438" y="1142409"/>
              <a:ext cx="631609" cy="342472"/>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THC 1 Conn</a:t>
              </a:r>
            </a:p>
            <a:p>
              <a:pPr algn="ctr">
                <a:spcBef>
                  <a:spcPts val="0"/>
                </a:spcBef>
              </a:pPr>
              <a:endParaRPr lang="en-US" sz="700" b="1">
                <a:ln w="0"/>
                <a:solidFill>
                  <a:srgbClr val="FFC000"/>
                </a:solidFill>
              </a:endParaRPr>
            </a:p>
            <a:p>
              <a:pPr algn="ctr">
                <a:spcBef>
                  <a:spcPts val="0"/>
                </a:spcBef>
              </a:pPr>
              <a:r>
                <a:rPr lang="en-US" sz="700" b="1">
                  <a:ln w="0"/>
                  <a:solidFill>
                    <a:srgbClr val="FFC000"/>
                  </a:solidFill>
                </a:rPr>
                <a:t>J5B2</a:t>
              </a:r>
            </a:p>
          </p:txBody>
        </p:sp>
      </p:grpSp>
      <p:grpSp>
        <p:nvGrpSpPr>
          <p:cNvPr id="343" name="Group 342">
            <a:extLst>
              <a:ext uri="{FF2B5EF4-FFF2-40B4-BE49-F238E27FC236}">
                <a16:creationId xmlns:a16="http://schemas.microsoft.com/office/drawing/2014/main" id="{5FF1272B-6FB8-47F4-A028-762806E3F616}"/>
              </a:ext>
            </a:extLst>
          </p:cNvPr>
          <p:cNvGrpSpPr/>
          <p:nvPr/>
        </p:nvGrpSpPr>
        <p:grpSpPr>
          <a:xfrm>
            <a:off x="3545624" y="6185021"/>
            <a:ext cx="505501" cy="414345"/>
            <a:chOff x="3644423" y="1252810"/>
            <a:chExt cx="842833" cy="752132"/>
          </a:xfrm>
        </p:grpSpPr>
        <p:sp>
          <p:nvSpPr>
            <p:cNvPr id="344" name="Rounded Rectangle 217">
              <a:extLst>
                <a:ext uri="{FF2B5EF4-FFF2-40B4-BE49-F238E27FC236}">
                  <a16:creationId xmlns:a16="http://schemas.microsoft.com/office/drawing/2014/main" id="{2EDE19AF-C68C-4520-81CD-6C2AE0495CF4}"/>
                </a:ext>
              </a:extLst>
            </p:cNvPr>
            <p:cNvSpPr/>
            <p:nvPr/>
          </p:nvSpPr>
          <p:spPr>
            <a:xfrm>
              <a:off x="3844481" y="1332658"/>
              <a:ext cx="432558" cy="19181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5" name="Rectangle 344">
              <a:extLst>
                <a:ext uri="{FF2B5EF4-FFF2-40B4-BE49-F238E27FC236}">
                  <a16:creationId xmlns:a16="http://schemas.microsoft.com/office/drawing/2014/main" id="{056BA3D4-34D7-4B1B-8823-77F5D5DE821B}"/>
                </a:ext>
              </a:extLst>
            </p:cNvPr>
            <p:cNvSpPr/>
            <p:nvPr/>
          </p:nvSpPr>
          <p:spPr>
            <a:xfrm>
              <a:off x="3644423" y="1252810"/>
              <a:ext cx="842833" cy="752132"/>
            </a:xfrm>
            <a:prstGeom prst="rect">
              <a:avLst/>
            </a:prstGeom>
            <a:noFill/>
          </p:spPr>
          <p:txBody>
            <a:bodyPr wrap="square" lIns="121920" tIns="60960" rIns="121920" bIns="60960">
              <a:spAutoFit/>
            </a:bodyPr>
            <a:lstStyle/>
            <a:p>
              <a:pPr algn="ctr"/>
              <a:r>
                <a:rPr lang="en-US" sz="700" b="1">
                  <a:ln w="0"/>
                  <a:solidFill>
                    <a:srgbClr val="FFC000"/>
                  </a:solidFill>
                </a:rPr>
                <a:t>FPS</a:t>
              </a:r>
            </a:p>
            <a:p>
              <a:pPr algn="ctr">
                <a:spcBef>
                  <a:spcPts val="0"/>
                </a:spcBef>
              </a:pPr>
              <a:r>
                <a:rPr lang="en-US" sz="700" b="1">
                  <a:ln w="0"/>
                  <a:solidFill>
                    <a:srgbClr val="FFC000"/>
                  </a:solidFill>
                </a:rPr>
                <a:t>(J7J3)</a:t>
              </a:r>
            </a:p>
          </p:txBody>
        </p:sp>
      </p:grpSp>
      <p:grpSp>
        <p:nvGrpSpPr>
          <p:cNvPr id="346" name="Group 345">
            <a:extLst>
              <a:ext uri="{FF2B5EF4-FFF2-40B4-BE49-F238E27FC236}">
                <a16:creationId xmlns:a16="http://schemas.microsoft.com/office/drawing/2014/main" id="{5B418974-122F-47EB-9FFD-C039300AAD41}"/>
              </a:ext>
            </a:extLst>
          </p:cNvPr>
          <p:cNvGrpSpPr/>
          <p:nvPr/>
        </p:nvGrpSpPr>
        <p:grpSpPr>
          <a:xfrm rot="16200000">
            <a:off x="7331611" y="1660591"/>
            <a:ext cx="842605" cy="330986"/>
            <a:chOff x="3620070" y="1316695"/>
            <a:chExt cx="842833" cy="325361"/>
          </a:xfrm>
        </p:grpSpPr>
        <p:sp>
          <p:nvSpPr>
            <p:cNvPr id="347" name="Rounded Rectangle 217">
              <a:extLst>
                <a:ext uri="{FF2B5EF4-FFF2-40B4-BE49-F238E27FC236}">
                  <a16:creationId xmlns:a16="http://schemas.microsoft.com/office/drawing/2014/main" id="{472DD180-4057-4E0D-884A-59AE96517CC1}"/>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8" name="Rectangle 347">
              <a:extLst>
                <a:ext uri="{FF2B5EF4-FFF2-40B4-BE49-F238E27FC236}">
                  <a16:creationId xmlns:a16="http://schemas.microsoft.com/office/drawing/2014/main" id="{C6588B6B-8BCC-4025-98C9-3FE9465FCD30}"/>
                </a:ext>
              </a:extLst>
            </p:cNvPr>
            <p:cNvSpPr/>
            <p:nvPr/>
          </p:nvSpPr>
          <p:spPr>
            <a:xfrm>
              <a:off x="3620070" y="1330055"/>
              <a:ext cx="842833" cy="312001"/>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RTC Coin Cell</a:t>
              </a:r>
            </a:p>
            <a:p>
              <a:pPr algn="ctr">
                <a:spcBef>
                  <a:spcPts val="0"/>
                </a:spcBef>
              </a:pPr>
              <a:r>
                <a:rPr lang="en-US" sz="700" b="1">
                  <a:ln w="0"/>
                  <a:solidFill>
                    <a:srgbClr val="FFC000"/>
                  </a:solidFill>
                </a:rPr>
                <a:t>XJ2B2</a:t>
              </a:r>
            </a:p>
          </p:txBody>
        </p:sp>
      </p:grpSp>
      <p:sp>
        <p:nvSpPr>
          <p:cNvPr id="350" name="Rounded Rectangle 217">
            <a:extLst>
              <a:ext uri="{FF2B5EF4-FFF2-40B4-BE49-F238E27FC236}">
                <a16:creationId xmlns:a16="http://schemas.microsoft.com/office/drawing/2014/main" id="{09D36FE9-4343-46B9-9BFD-EBDC2D64B2CF}"/>
              </a:ext>
            </a:extLst>
          </p:cNvPr>
          <p:cNvSpPr/>
          <p:nvPr/>
        </p:nvSpPr>
        <p:spPr>
          <a:xfrm rot="16200000">
            <a:off x="4588282" y="823813"/>
            <a:ext cx="223203" cy="24740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1" name="Rectangle 350">
            <a:extLst>
              <a:ext uri="{FF2B5EF4-FFF2-40B4-BE49-F238E27FC236}">
                <a16:creationId xmlns:a16="http://schemas.microsoft.com/office/drawing/2014/main" id="{454842BD-A2B6-4D62-97C1-A78878200715}"/>
              </a:ext>
            </a:extLst>
          </p:cNvPr>
          <p:cNvSpPr/>
          <p:nvPr/>
        </p:nvSpPr>
        <p:spPr>
          <a:xfrm>
            <a:off x="4341415" y="809201"/>
            <a:ext cx="773510" cy="317395"/>
          </a:xfrm>
          <a:prstGeom prst="rect">
            <a:avLst/>
          </a:prstGeom>
          <a:noFill/>
        </p:spPr>
        <p:txBody>
          <a:bodyPr wrap="square" lIns="121920" tIns="60960" rIns="121920" bIns="60960">
            <a:spAutoFit/>
          </a:bodyPr>
          <a:lstStyle/>
          <a:p>
            <a:pPr algn="ctr">
              <a:spcBef>
                <a:spcPts val="0"/>
              </a:spcBef>
            </a:pPr>
            <a:r>
              <a:rPr lang="en-US" sz="700" b="1" err="1">
                <a:ln w="0"/>
                <a:solidFill>
                  <a:srgbClr val="FFC000"/>
                </a:solidFill>
              </a:rPr>
              <a:t>Mlink</a:t>
            </a:r>
            <a:r>
              <a:rPr lang="en-US" sz="700" b="1">
                <a:ln w="0"/>
                <a:solidFill>
                  <a:srgbClr val="FFC000"/>
                </a:solidFill>
              </a:rPr>
              <a:t> </a:t>
            </a:r>
          </a:p>
          <a:p>
            <a:pPr algn="ctr">
              <a:spcBef>
                <a:spcPts val="0"/>
              </a:spcBef>
            </a:pPr>
            <a:r>
              <a:rPr lang="en-US" sz="700" b="1">
                <a:ln w="0"/>
                <a:solidFill>
                  <a:srgbClr val="FFC000"/>
                </a:solidFill>
              </a:rPr>
              <a:t>HDR</a:t>
            </a:r>
          </a:p>
        </p:txBody>
      </p:sp>
      <p:grpSp>
        <p:nvGrpSpPr>
          <p:cNvPr id="352" name="Group 351">
            <a:extLst>
              <a:ext uri="{FF2B5EF4-FFF2-40B4-BE49-F238E27FC236}">
                <a16:creationId xmlns:a16="http://schemas.microsoft.com/office/drawing/2014/main" id="{4F7906F6-42CD-44BD-A14A-2432C9687F67}"/>
              </a:ext>
            </a:extLst>
          </p:cNvPr>
          <p:cNvGrpSpPr/>
          <p:nvPr/>
        </p:nvGrpSpPr>
        <p:grpSpPr>
          <a:xfrm>
            <a:off x="8704749" y="1063748"/>
            <a:ext cx="2064193" cy="345159"/>
            <a:chOff x="8675838" y="4871669"/>
            <a:chExt cx="2064193" cy="345159"/>
          </a:xfrm>
        </p:grpSpPr>
        <p:sp>
          <p:nvSpPr>
            <p:cNvPr id="353" name="Rounded Rectangle 258">
              <a:extLst>
                <a:ext uri="{FF2B5EF4-FFF2-40B4-BE49-F238E27FC236}">
                  <a16:creationId xmlns:a16="http://schemas.microsoft.com/office/drawing/2014/main" id="{A0F2A142-53ED-476B-A96C-89687B54A6F7}"/>
                </a:ext>
              </a:extLst>
            </p:cNvPr>
            <p:cNvSpPr/>
            <p:nvPr/>
          </p:nvSpPr>
          <p:spPr>
            <a:xfrm>
              <a:off x="8675838" y="4876525"/>
              <a:ext cx="168395" cy="329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4" name="Rectangle 353">
              <a:extLst>
                <a:ext uri="{FF2B5EF4-FFF2-40B4-BE49-F238E27FC236}">
                  <a16:creationId xmlns:a16="http://schemas.microsoft.com/office/drawing/2014/main" id="{C8ADE930-D0D1-4AF2-B47E-8CC3F857E773}"/>
                </a:ext>
              </a:extLst>
            </p:cNvPr>
            <p:cNvSpPr/>
            <p:nvPr/>
          </p:nvSpPr>
          <p:spPr>
            <a:xfrm>
              <a:off x="9373702" y="4871669"/>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a:t>
              </a:r>
              <a:r>
                <a:rPr lang="es-ES" sz="800" b="1" err="1">
                  <a:ln w="0"/>
                  <a:solidFill>
                    <a:srgbClr val="C00000"/>
                  </a:solidFill>
                </a:rPr>
                <a:t>Always</a:t>
              </a:r>
              <a:r>
                <a:rPr lang="es-ES" sz="800" b="1">
                  <a:ln w="0"/>
                  <a:solidFill>
                    <a:srgbClr val="C00000"/>
                  </a:solidFill>
                </a:rPr>
                <a:t> ON)-J1A2</a:t>
              </a:r>
              <a:endParaRPr lang="en-US" sz="800" b="1">
                <a:ln w="0"/>
                <a:solidFill>
                  <a:srgbClr val="C00000"/>
                </a:solidFill>
              </a:endParaRPr>
            </a:p>
          </p:txBody>
        </p:sp>
        <p:cxnSp>
          <p:nvCxnSpPr>
            <p:cNvPr id="355" name="Straight Arrow Connector 354">
              <a:extLst>
                <a:ext uri="{FF2B5EF4-FFF2-40B4-BE49-F238E27FC236}">
                  <a16:creationId xmlns:a16="http://schemas.microsoft.com/office/drawing/2014/main" id="{052A7B03-6B25-4FD4-A3A3-98B3135AD2E4}"/>
                </a:ext>
              </a:extLst>
            </p:cNvPr>
            <p:cNvCxnSpPr>
              <a:cxnSpLocks/>
            </p:cNvCxnSpPr>
            <p:nvPr/>
          </p:nvCxnSpPr>
          <p:spPr>
            <a:xfrm flipH="1">
              <a:off x="8930939" y="5041249"/>
              <a:ext cx="528400" cy="109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56" name="Group 355">
            <a:extLst>
              <a:ext uri="{FF2B5EF4-FFF2-40B4-BE49-F238E27FC236}">
                <a16:creationId xmlns:a16="http://schemas.microsoft.com/office/drawing/2014/main" id="{CF51C5B6-90C9-446F-AD1B-46681E8C95FA}"/>
              </a:ext>
            </a:extLst>
          </p:cNvPr>
          <p:cNvGrpSpPr/>
          <p:nvPr/>
        </p:nvGrpSpPr>
        <p:grpSpPr>
          <a:xfrm>
            <a:off x="8702369" y="729269"/>
            <a:ext cx="2250448" cy="345159"/>
            <a:chOff x="8560034" y="4871669"/>
            <a:chExt cx="1996378" cy="345159"/>
          </a:xfrm>
        </p:grpSpPr>
        <p:sp>
          <p:nvSpPr>
            <p:cNvPr id="357" name="Rounded Rectangle 258">
              <a:extLst>
                <a:ext uri="{FF2B5EF4-FFF2-40B4-BE49-F238E27FC236}">
                  <a16:creationId xmlns:a16="http://schemas.microsoft.com/office/drawing/2014/main" id="{1FAF2FF3-6B03-49AB-8990-6A800E3D9BFC}"/>
                </a:ext>
              </a:extLst>
            </p:cNvPr>
            <p:cNvSpPr/>
            <p:nvPr/>
          </p:nvSpPr>
          <p:spPr>
            <a:xfrm rot="5400000">
              <a:off x="8479179" y="4969532"/>
              <a:ext cx="317472" cy="15576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8" name="Rectangle 357">
              <a:extLst>
                <a:ext uri="{FF2B5EF4-FFF2-40B4-BE49-F238E27FC236}">
                  <a16:creationId xmlns:a16="http://schemas.microsoft.com/office/drawing/2014/main" id="{C91E0D05-EB8F-44DA-9B79-0E418C9481AB}"/>
                </a:ext>
              </a:extLst>
            </p:cNvPr>
            <p:cNvSpPr/>
            <p:nvPr/>
          </p:nvSpPr>
          <p:spPr>
            <a:xfrm>
              <a:off x="9190083" y="4871669"/>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(PWM control)-J1A1</a:t>
              </a:r>
              <a:endParaRPr lang="en-US" sz="800" b="1">
                <a:ln w="0"/>
                <a:solidFill>
                  <a:srgbClr val="C00000"/>
                </a:solidFill>
              </a:endParaRPr>
            </a:p>
          </p:txBody>
        </p:sp>
        <p:cxnSp>
          <p:nvCxnSpPr>
            <p:cNvPr id="359" name="Straight Arrow Connector 358">
              <a:extLst>
                <a:ext uri="{FF2B5EF4-FFF2-40B4-BE49-F238E27FC236}">
                  <a16:creationId xmlns:a16="http://schemas.microsoft.com/office/drawing/2014/main" id="{B9AA69EB-F61E-4C87-8376-EB4B89BF4572}"/>
                </a:ext>
              </a:extLst>
            </p:cNvPr>
            <p:cNvCxnSpPr>
              <a:cxnSpLocks/>
            </p:cNvCxnSpPr>
            <p:nvPr/>
          </p:nvCxnSpPr>
          <p:spPr>
            <a:xfrm flipH="1">
              <a:off x="8788446" y="5042344"/>
              <a:ext cx="470580" cy="21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ounded Rectangle 258">
            <a:extLst>
              <a:ext uri="{FF2B5EF4-FFF2-40B4-BE49-F238E27FC236}">
                <a16:creationId xmlns:a16="http://schemas.microsoft.com/office/drawing/2014/main" id="{CB61C606-0FE6-120B-2ACF-C2968E82FAA8}"/>
              </a:ext>
            </a:extLst>
          </p:cNvPr>
          <p:cNvSpPr/>
          <p:nvPr/>
        </p:nvSpPr>
        <p:spPr>
          <a:xfrm>
            <a:off x="7458738" y="603090"/>
            <a:ext cx="400866" cy="317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 name="Rectangle 30">
            <a:extLst>
              <a:ext uri="{FF2B5EF4-FFF2-40B4-BE49-F238E27FC236}">
                <a16:creationId xmlns:a16="http://schemas.microsoft.com/office/drawing/2014/main" id="{85ACA812-3922-4959-A956-DDF5789E9658}"/>
              </a:ext>
            </a:extLst>
          </p:cNvPr>
          <p:cNvSpPr/>
          <p:nvPr/>
        </p:nvSpPr>
        <p:spPr>
          <a:xfrm>
            <a:off x="5744357" y="291901"/>
            <a:ext cx="1128222"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AC BRICK- </a:t>
            </a:r>
          </a:p>
          <a:p>
            <a:pPr algn="ctr">
              <a:spcBef>
                <a:spcPts val="0"/>
              </a:spcBef>
            </a:pPr>
            <a:r>
              <a:rPr lang="en-US" sz="800" b="1">
                <a:ln w="0"/>
                <a:solidFill>
                  <a:srgbClr val="C00000"/>
                </a:solidFill>
              </a:rPr>
              <a:t>Power Adapter</a:t>
            </a:r>
          </a:p>
          <a:p>
            <a:pPr algn="ctr">
              <a:spcBef>
                <a:spcPts val="0"/>
              </a:spcBef>
            </a:pPr>
            <a:r>
              <a:rPr lang="en-US" sz="800" b="1">
                <a:ln w="0"/>
                <a:solidFill>
                  <a:srgbClr val="C00000"/>
                </a:solidFill>
              </a:rPr>
              <a:t>(Secondary)-J4A1</a:t>
            </a:r>
          </a:p>
        </p:txBody>
      </p:sp>
      <p:sp>
        <p:nvSpPr>
          <p:cNvPr id="32" name="Rounded Rectangle 217">
            <a:extLst>
              <a:ext uri="{FF2B5EF4-FFF2-40B4-BE49-F238E27FC236}">
                <a16:creationId xmlns:a16="http://schemas.microsoft.com/office/drawing/2014/main" id="{0E87EB5F-CF42-41F8-9BD3-5B4335525786}"/>
              </a:ext>
            </a:extLst>
          </p:cNvPr>
          <p:cNvSpPr/>
          <p:nvPr/>
        </p:nvSpPr>
        <p:spPr>
          <a:xfrm>
            <a:off x="5731588" y="6007641"/>
            <a:ext cx="855874" cy="28708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 name="Rectangle 32">
            <a:extLst>
              <a:ext uri="{FF2B5EF4-FFF2-40B4-BE49-F238E27FC236}">
                <a16:creationId xmlns:a16="http://schemas.microsoft.com/office/drawing/2014/main" id="{1212FB57-8E51-4C0E-89F2-30D0AA8D67C4}"/>
              </a:ext>
            </a:extLst>
          </p:cNvPr>
          <p:cNvSpPr/>
          <p:nvPr/>
        </p:nvSpPr>
        <p:spPr>
          <a:xfrm>
            <a:off x="5608647" y="6009305"/>
            <a:ext cx="1052177" cy="317395"/>
          </a:xfrm>
          <a:prstGeom prst="rect">
            <a:avLst/>
          </a:prstGeom>
          <a:noFill/>
        </p:spPr>
        <p:txBody>
          <a:bodyPr wrap="square" lIns="121920" tIns="60960" rIns="121920" bIns="60960">
            <a:spAutoFit/>
          </a:bodyPr>
          <a:lstStyle/>
          <a:p>
            <a:pPr algn="ctr"/>
            <a:r>
              <a:rPr lang="en-US" sz="700" b="1">
                <a:ln w="0"/>
                <a:solidFill>
                  <a:srgbClr val="FFC000"/>
                </a:solidFill>
              </a:rPr>
              <a:t>SINAI2/NEVO Conn(J4J1)</a:t>
            </a:r>
          </a:p>
        </p:txBody>
      </p:sp>
      <p:sp>
        <p:nvSpPr>
          <p:cNvPr id="34" name="Rounded Rectangle 258">
            <a:extLst>
              <a:ext uri="{FF2B5EF4-FFF2-40B4-BE49-F238E27FC236}">
                <a16:creationId xmlns:a16="http://schemas.microsoft.com/office/drawing/2014/main" id="{33AECDA3-35D5-23BA-432E-5B34B167F6AC}"/>
              </a:ext>
            </a:extLst>
          </p:cNvPr>
          <p:cNvSpPr/>
          <p:nvPr/>
        </p:nvSpPr>
        <p:spPr>
          <a:xfrm>
            <a:off x="6111019" y="668877"/>
            <a:ext cx="411588" cy="317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 name="Rectangle 34">
            <a:extLst>
              <a:ext uri="{FF2B5EF4-FFF2-40B4-BE49-F238E27FC236}">
                <a16:creationId xmlns:a16="http://schemas.microsoft.com/office/drawing/2014/main" id="{CB999EF7-3634-4BF4-989F-436D349340B4}"/>
              </a:ext>
            </a:extLst>
          </p:cNvPr>
          <p:cNvSpPr/>
          <p:nvPr/>
        </p:nvSpPr>
        <p:spPr>
          <a:xfrm>
            <a:off x="7154553" y="259120"/>
            <a:ext cx="1137485" cy="455959"/>
          </a:xfrm>
          <a:prstGeom prst="rect">
            <a:avLst/>
          </a:prstGeom>
          <a:noFill/>
        </p:spPr>
        <p:txBody>
          <a:bodyPr wrap="square" lIns="121920" tIns="60960" rIns="121920" bIns="60960">
            <a:spAutoFit/>
          </a:bodyPr>
          <a:lstStyle/>
          <a:p>
            <a:pPr>
              <a:spcBef>
                <a:spcPts val="0"/>
              </a:spcBef>
            </a:pPr>
            <a:r>
              <a:rPr lang="en-US" sz="800" b="1">
                <a:ln w="0"/>
                <a:solidFill>
                  <a:srgbClr val="C00000"/>
                </a:solidFill>
              </a:rPr>
              <a:t>Main AC BRICK- </a:t>
            </a:r>
          </a:p>
          <a:p>
            <a:pPr>
              <a:spcBef>
                <a:spcPts val="0"/>
              </a:spcBef>
            </a:pPr>
            <a:r>
              <a:rPr lang="en-US" sz="800" b="1">
                <a:ln w="0"/>
                <a:solidFill>
                  <a:srgbClr val="C00000"/>
                </a:solidFill>
              </a:rPr>
              <a:t>Power Adapter</a:t>
            </a:r>
          </a:p>
          <a:p>
            <a:pPr>
              <a:spcBef>
                <a:spcPts val="0"/>
              </a:spcBef>
            </a:pPr>
            <a:r>
              <a:rPr lang="en-US" sz="800" b="1">
                <a:ln w="0"/>
                <a:solidFill>
                  <a:srgbClr val="C00000"/>
                </a:solidFill>
              </a:rPr>
              <a:t>(Primary)-J2A1</a:t>
            </a:r>
          </a:p>
        </p:txBody>
      </p:sp>
      <p:sp>
        <p:nvSpPr>
          <p:cNvPr id="36" name="Rounded Rectangle 258">
            <a:extLst>
              <a:ext uri="{FF2B5EF4-FFF2-40B4-BE49-F238E27FC236}">
                <a16:creationId xmlns:a16="http://schemas.microsoft.com/office/drawing/2014/main" id="{DF7E6589-D597-93D3-C789-A728FD64F754}"/>
              </a:ext>
            </a:extLst>
          </p:cNvPr>
          <p:cNvSpPr/>
          <p:nvPr/>
        </p:nvSpPr>
        <p:spPr>
          <a:xfrm>
            <a:off x="7858316" y="743904"/>
            <a:ext cx="798269" cy="78705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 name="Rectangle 36">
            <a:extLst>
              <a:ext uri="{FF2B5EF4-FFF2-40B4-BE49-F238E27FC236}">
                <a16:creationId xmlns:a16="http://schemas.microsoft.com/office/drawing/2014/main" id="{3897734D-59EA-3801-7429-33FFD93ADCD0}"/>
              </a:ext>
            </a:extLst>
          </p:cNvPr>
          <p:cNvSpPr/>
          <p:nvPr/>
        </p:nvSpPr>
        <p:spPr>
          <a:xfrm>
            <a:off x="7959987" y="327110"/>
            <a:ext cx="650602"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WLAN module- J1B1</a:t>
            </a:r>
          </a:p>
        </p:txBody>
      </p:sp>
      <p:cxnSp>
        <p:nvCxnSpPr>
          <p:cNvPr id="45" name="Straight Connector 44">
            <a:extLst>
              <a:ext uri="{FF2B5EF4-FFF2-40B4-BE49-F238E27FC236}">
                <a16:creationId xmlns:a16="http://schemas.microsoft.com/office/drawing/2014/main" id="{955AA89F-079E-F7FE-035F-0BCED0B04275}"/>
              </a:ext>
            </a:extLst>
          </p:cNvPr>
          <p:cNvCxnSpPr>
            <a:cxnSpLocks/>
          </p:cNvCxnSpPr>
          <p:nvPr/>
        </p:nvCxnSpPr>
        <p:spPr>
          <a:xfrm flipH="1">
            <a:off x="3461808" y="6501910"/>
            <a:ext cx="1" cy="226478"/>
          </a:xfrm>
          <a:prstGeom prst="line">
            <a:avLst/>
          </a:prstGeom>
          <a:ln w="12700">
            <a:solidFill>
              <a:srgbClr val="C00000"/>
            </a:solidFill>
            <a:tailEnd type="none"/>
          </a:ln>
          <a:effectLst/>
        </p:spPr>
        <p:style>
          <a:lnRef idx="2">
            <a:schemeClr val="accent1"/>
          </a:lnRef>
          <a:fillRef idx="0">
            <a:schemeClr val="accent1"/>
          </a:fillRef>
          <a:effectRef idx="1">
            <a:schemeClr val="accent1"/>
          </a:effectRef>
          <a:fontRef idx="minor">
            <a:schemeClr val="tx1"/>
          </a:fontRef>
        </p:style>
      </p:cxnSp>
      <p:sp>
        <p:nvSpPr>
          <p:cNvPr id="46" name="Rounded Rectangle 258">
            <a:extLst>
              <a:ext uri="{FF2B5EF4-FFF2-40B4-BE49-F238E27FC236}">
                <a16:creationId xmlns:a16="http://schemas.microsoft.com/office/drawing/2014/main" id="{A5126F09-012F-8CE6-A4DF-A714CFAC5721}"/>
              </a:ext>
            </a:extLst>
          </p:cNvPr>
          <p:cNvSpPr/>
          <p:nvPr/>
        </p:nvSpPr>
        <p:spPr>
          <a:xfrm>
            <a:off x="7975552" y="1670020"/>
            <a:ext cx="948173" cy="72772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 name="Rounded Rectangle 258">
            <a:extLst>
              <a:ext uri="{FF2B5EF4-FFF2-40B4-BE49-F238E27FC236}">
                <a16:creationId xmlns:a16="http://schemas.microsoft.com/office/drawing/2014/main" id="{1043A853-5EBA-6F1F-5335-0FF3F4EC8705}"/>
              </a:ext>
            </a:extLst>
          </p:cNvPr>
          <p:cNvSpPr/>
          <p:nvPr/>
        </p:nvSpPr>
        <p:spPr>
          <a:xfrm>
            <a:off x="7979513" y="2424590"/>
            <a:ext cx="948173" cy="72772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 name="Rectangle 1">
            <a:extLst>
              <a:ext uri="{FF2B5EF4-FFF2-40B4-BE49-F238E27FC236}">
                <a16:creationId xmlns:a16="http://schemas.microsoft.com/office/drawing/2014/main" id="{6F56E12C-05CE-BC1E-8691-7DF3A1E1282D}"/>
              </a:ext>
            </a:extLst>
          </p:cNvPr>
          <p:cNvSpPr/>
          <p:nvPr/>
        </p:nvSpPr>
        <p:spPr>
          <a:xfrm>
            <a:off x="8055840" y="2378715"/>
            <a:ext cx="898468" cy="814005"/>
          </a:xfrm>
          <a:prstGeom prst="rect">
            <a:avLst/>
          </a:prstGeom>
          <a:noFill/>
        </p:spPr>
        <p:txBody>
          <a:bodyPr wrap="square" lIns="121920" tIns="60960" rIns="121920" bIns="60960">
            <a:spAutoFit/>
          </a:bodyPr>
          <a:lstStyle/>
          <a:p>
            <a:pPr algn="ctr">
              <a:spcBef>
                <a:spcPts val="200"/>
              </a:spcBef>
            </a:pPr>
            <a:r>
              <a:rPr lang="en-US" sz="800" b="1">
                <a:ln w="0"/>
                <a:solidFill>
                  <a:srgbClr val="FFC000"/>
                </a:solidFill>
              </a:rPr>
              <a:t>Modular TCSS AIC 2 (J2D1)</a:t>
            </a:r>
          </a:p>
          <a:p>
            <a:pPr algn="ctr">
              <a:spcBef>
                <a:spcPts val="200"/>
              </a:spcBef>
            </a:pPr>
            <a:r>
              <a:rPr lang="en-US" sz="800" b="1">
                <a:ln w="0"/>
                <a:solidFill>
                  <a:srgbClr val="FFC000"/>
                </a:solidFill>
              </a:rPr>
              <a:t>TCP0 port with debug capability</a:t>
            </a:r>
          </a:p>
        </p:txBody>
      </p:sp>
      <p:sp>
        <p:nvSpPr>
          <p:cNvPr id="4" name="Rectangle 3">
            <a:extLst>
              <a:ext uri="{FF2B5EF4-FFF2-40B4-BE49-F238E27FC236}">
                <a16:creationId xmlns:a16="http://schemas.microsoft.com/office/drawing/2014/main" id="{0B3EF8DC-8C51-FE49-E284-497D6050E34E}"/>
              </a:ext>
            </a:extLst>
          </p:cNvPr>
          <p:cNvSpPr/>
          <p:nvPr/>
        </p:nvSpPr>
        <p:spPr>
          <a:xfrm>
            <a:off x="8093091" y="1739839"/>
            <a:ext cx="784023" cy="592406"/>
          </a:xfrm>
          <a:prstGeom prst="rect">
            <a:avLst/>
          </a:prstGeom>
          <a:noFill/>
        </p:spPr>
        <p:txBody>
          <a:bodyPr wrap="square" lIns="121920" tIns="60960" rIns="121920" bIns="60960">
            <a:spAutoFit/>
          </a:bodyPr>
          <a:lstStyle/>
          <a:p>
            <a:pPr algn="ctr">
              <a:spcBef>
                <a:spcPts val="200"/>
              </a:spcBef>
            </a:pPr>
            <a:r>
              <a:rPr lang="en-US" sz="800" b="1">
                <a:ln w="0"/>
                <a:solidFill>
                  <a:srgbClr val="FFC000"/>
                </a:solidFill>
              </a:rPr>
              <a:t>Modular TCSS AIC 1 (J2C1)</a:t>
            </a:r>
          </a:p>
          <a:p>
            <a:pPr algn="ctr">
              <a:spcBef>
                <a:spcPts val="200"/>
              </a:spcBef>
            </a:pPr>
            <a:r>
              <a:rPr lang="en-US" sz="800" b="1">
                <a:ln w="0"/>
                <a:solidFill>
                  <a:srgbClr val="FFC000"/>
                </a:solidFill>
              </a:rPr>
              <a:t>TCP1 port</a:t>
            </a:r>
          </a:p>
        </p:txBody>
      </p:sp>
      <p:sp>
        <p:nvSpPr>
          <p:cNvPr id="5" name="Rectangle 4">
            <a:extLst>
              <a:ext uri="{FF2B5EF4-FFF2-40B4-BE49-F238E27FC236}">
                <a16:creationId xmlns:a16="http://schemas.microsoft.com/office/drawing/2014/main" id="{E443F4B6-BC8E-68C9-7D88-017FA6C1714B}"/>
              </a:ext>
            </a:extLst>
          </p:cNvPr>
          <p:cNvSpPr/>
          <p:nvPr/>
        </p:nvSpPr>
        <p:spPr>
          <a:xfrm>
            <a:off x="128551" y="4001143"/>
            <a:ext cx="1326522" cy="345159"/>
          </a:xfrm>
          <a:prstGeom prst="rect">
            <a:avLst/>
          </a:prstGeom>
          <a:noFill/>
        </p:spPr>
        <p:txBody>
          <a:bodyPr wrap="square" lIns="121920" tIns="60960" rIns="121920" bIns="60960">
            <a:spAutoFit/>
          </a:bodyPr>
          <a:lstStyle/>
          <a:p>
            <a:pPr algn="ctr"/>
            <a:r>
              <a:rPr lang="en-US" sz="800" b="1">
                <a:ln w="0"/>
                <a:solidFill>
                  <a:srgbClr val="C00000"/>
                </a:solidFill>
              </a:rPr>
              <a:t>Reset (SW8F1) and power button (SW8F2)</a:t>
            </a:r>
          </a:p>
        </p:txBody>
      </p:sp>
      <p:cxnSp>
        <p:nvCxnSpPr>
          <p:cNvPr id="6" name="Straight Arrow Connector 5">
            <a:extLst>
              <a:ext uri="{FF2B5EF4-FFF2-40B4-BE49-F238E27FC236}">
                <a16:creationId xmlns:a16="http://schemas.microsoft.com/office/drawing/2014/main" id="{5FA5B116-37FC-49B0-9170-308A90D88E0E}"/>
              </a:ext>
            </a:extLst>
          </p:cNvPr>
          <p:cNvCxnSpPr>
            <a:cxnSpLocks/>
          </p:cNvCxnSpPr>
          <p:nvPr/>
        </p:nvCxnSpPr>
        <p:spPr>
          <a:xfrm>
            <a:off x="1450171" y="4151171"/>
            <a:ext cx="1404160"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4098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08C6-98A3-4DB4-8F67-AAF4DF952AC1}"/>
              </a:ext>
            </a:extLst>
          </p:cNvPr>
          <p:cNvSpPr>
            <a:spLocks noGrp="1"/>
          </p:cNvSpPr>
          <p:nvPr>
            <p:ph type="title"/>
          </p:nvPr>
        </p:nvSpPr>
        <p:spPr>
          <a:xfrm>
            <a:off x="510411" y="133349"/>
            <a:ext cx="11010816" cy="952499"/>
          </a:xfrm>
        </p:spPr>
        <p:txBody>
          <a:bodyPr/>
          <a:lstStyle/>
          <a:p>
            <a:r>
              <a:rPr lang="en-US">
                <a:latin typeface="Intel Clear" panose="020B0604020203020204" pitchFamily="34" charset="0"/>
                <a:ea typeface="Intel Clear" panose="020B0604020203020204" pitchFamily="34" charset="0"/>
                <a:cs typeface="Intel Clear" panose="020B0604020203020204" pitchFamily="34" charset="0"/>
              </a:rPr>
              <a:t>RVP NEST support capabilities </a:t>
            </a:r>
          </a:p>
        </p:txBody>
      </p:sp>
      <p:sp>
        <p:nvSpPr>
          <p:cNvPr id="3" name="Content Placeholder 2">
            <a:extLst>
              <a:ext uri="{FF2B5EF4-FFF2-40B4-BE49-F238E27FC236}">
                <a16:creationId xmlns:a16="http://schemas.microsoft.com/office/drawing/2014/main" id="{D795558B-25D2-4112-8FB1-B1EB55C6994F}"/>
              </a:ext>
            </a:extLst>
          </p:cNvPr>
          <p:cNvSpPr>
            <a:spLocks noGrp="1"/>
          </p:cNvSpPr>
          <p:nvPr>
            <p:ph sz="quarter" idx="28"/>
          </p:nvPr>
        </p:nvSpPr>
        <p:spPr>
          <a:xfrm>
            <a:off x="571372" y="1141527"/>
            <a:ext cx="5812011" cy="4574947"/>
          </a:xfrm>
        </p:spPr>
        <p:txBody>
          <a:bodyPr>
            <a:normAutofit/>
          </a:bodyPr>
          <a:lstStyle/>
          <a:p>
            <a:pPr marL="0" indent="0">
              <a:buNone/>
            </a:pPr>
            <a:r>
              <a:rPr lang="en-US" sz="2267" b="1">
                <a:latin typeface="Intel Clear Light" panose="020B0404020203020204" pitchFamily="34" charset="0"/>
                <a:ea typeface="Intel Clear Light" panose="020B0404020203020204" pitchFamily="34" charset="0"/>
                <a:cs typeface="Intel Clear Light" panose="020B0404020203020204" pitchFamily="34" charset="0"/>
              </a:rPr>
              <a:t>Each RVP NEST setup has</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Dedicated host</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IFWI flashing tool (e.g. TTK3)</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BIOS serial cable</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Intel </a:t>
            </a:r>
            <a:r>
              <a:rPr lang="en-US" sz="2267" err="1">
                <a:latin typeface="Intel Clear Light" panose="020B0404020203020204" pitchFamily="34" charset="0"/>
                <a:ea typeface="Intel Clear Light" panose="020B0404020203020204" pitchFamily="34" charset="0"/>
                <a:cs typeface="Intel Clear Light" panose="020B0404020203020204" pitchFamily="34" charset="0"/>
              </a:rPr>
              <a:t>SmartKVM</a:t>
            </a:r>
            <a:endParaRPr lang="en-US" sz="2267">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G3 Power cycle option through PDU</a:t>
            </a:r>
          </a:p>
          <a:p>
            <a:r>
              <a:rPr lang="en-US" sz="2267">
                <a:latin typeface="Intel Clear Light" panose="020B0404020203020204" pitchFamily="34" charset="0"/>
                <a:ea typeface="Intel Clear Light" panose="020B0404020203020204" pitchFamily="34" charset="0"/>
                <a:cs typeface="Intel Clear Light" panose="020B0404020203020204" pitchFamily="34" charset="0"/>
              </a:rPr>
              <a:t>Flashed with latest </a:t>
            </a:r>
            <a:r>
              <a:rPr lang="en-US" sz="2267" err="1">
                <a:latin typeface="Intel Clear Light" panose="020B0404020203020204" pitchFamily="34" charset="0"/>
                <a:ea typeface="Intel Clear Light" panose="020B0404020203020204" pitchFamily="34" charset="0"/>
                <a:cs typeface="Intel Clear Light" panose="020B0404020203020204" pitchFamily="34" charset="0"/>
              </a:rPr>
              <a:t>BKC</a:t>
            </a:r>
            <a:r>
              <a:rPr lang="en-US" sz="2267">
                <a:latin typeface="Intel Clear Light" panose="020B0404020203020204" pitchFamily="34" charset="0"/>
                <a:ea typeface="Intel Clear Light" panose="020B0404020203020204" pitchFamily="34" charset="0"/>
                <a:cs typeface="Intel Clear Light" panose="020B0404020203020204" pitchFamily="34" charset="0"/>
              </a:rPr>
              <a:t> and silicon</a:t>
            </a:r>
          </a:p>
        </p:txBody>
      </p:sp>
      <p:sp>
        <p:nvSpPr>
          <p:cNvPr id="4" name="Content Placeholder 2">
            <a:extLst>
              <a:ext uri="{FF2B5EF4-FFF2-40B4-BE49-F238E27FC236}">
                <a16:creationId xmlns:a16="http://schemas.microsoft.com/office/drawing/2014/main" id="{39D816EC-2B84-4344-9E32-51797910E54C}"/>
              </a:ext>
            </a:extLst>
          </p:cNvPr>
          <p:cNvSpPr txBox="1">
            <a:spLocks/>
          </p:cNvSpPr>
          <p:nvPr/>
        </p:nvSpPr>
        <p:spPr>
          <a:xfrm>
            <a:off x="6348061" y="1085848"/>
            <a:ext cx="5812011" cy="4574947"/>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b="1">
                <a:latin typeface="Intel Clear Light" panose="020B0404020203020204" pitchFamily="34" charset="0"/>
                <a:ea typeface="Intel Clear Light" panose="020B0404020203020204" pitchFamily="34" charset="0"/>
                <a:cs typeface="Intel Clear Light" panose="020B0404020203020204" pitchFamily="34" charset="0"/>
              </a:rPr>
              <a:t>Upon request</a:t>
            </a: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Setups can be made fully loaded GC or DC configs</a:t>
            </a: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ITP-</a:t>
            </a:r>
            <a:r>
              <a:rPr lang="en-US" sz="2400" err="1">
                <a:latin typeface="Intel Clear Light" panose="020B0404020203020204" pitchFamily="34" charset="0"/>
                <a:ea typeface="Intel Clear Light" panose="020B0404020203020204" pitchFamily="34" charset="0"/>
                <a:cs typeface="Intel Clear Light" panose="020B0404020203020204" pitchFamily="34" charset="0"/>
              </a:rPr>
              <a:t>XDP</a:t>
            </a:r>
            <a:r>
              <a:rPr lang="en-US" sz="2400">
                <a:latin typeface="Intel Clear Light" panose="020B0404020203020204" pitchFamily="34" charset="0"/>
                <a:ea typeface="Intel Clear Light" panose="020B0404020203020204" pitchFamily="34" charset="0"/>
                <a:cs typeface="Intel Clear Light" panose="020B0404020203020204" pitchFamily="34" charset="0"/>
              </a:rPr>
              <a:t> debug tools shall be connected</a:t>
            </a: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Change OS to Ubuntu/Centos/</a:t>
            </a:r>
            <a:r>
              <a:rPr lang="en-US" sz="2400" err="1">
                <a:latin typeface="Intel Clear Light" panose="020B0404020203020204" pitchFamily="34" charset="0"/>
                <a:ea typeface="Intel Clear Light" panose="020B0404020203020204" pitchFamily="34" charset="0"/>
                <a:cs typeface="Intel Clear Light" panose="020B0404020203020204" pitchFamily="34" charset="0"/>
              </a:rPr>
              <a:t>SVOS</a:t>
            </a:r>
            <a:endParaRPr lang="en-US" sz="2400">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Peripherals/3PE shall be connected</a:t>
            </a: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Debug Acceleration Card (DAC) can be connected to platform</a:t>
            </a: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Support post </a:t>
            </a:r>
            <a:r>
              <a:rPr lang="en-US" sz="2400" err="1">
                <a:latin typeface="Intel Clear Light" panose="020B0404020203020204" pitchFamily="34" charset="0"/>
                <a:ea typeface="Intel Clear Light" panose="020B0404020203020204" pitchFamily="34" charset="0"/>
                <a:cs typeface="Intel Clear Light" panose="020B0404020203020204" pitchFamily="34" charset="0"/>
              </a:rPr>
              <a:t>PRQ</a:t>
            </a:r>
            <a:endParaRPr lang="en-US" sz="2400">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2400">
                <a:latin typeface="Intel Clear Light" panose="020B0404020203020204" pitchFamily="34" charset="0"/>
                <a:ea typeface="Intel Clear Light" panose="020B0404020203020204" pitchFamily="34" charset="0"/>
                <a:cs typeface="Intel Clear Light" panose="020B0404020203020204" pitchFamily="34" charset="0"/>
              </a:rPr>
              <a:t>Optional/Feature Reworks will be supported</a:t>
            </a:r>
          </a:p>
          <a:p>
            <a:endParaRPr lang="en-US" sz="2400">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272795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0AB62-3098-4D3D-8759-6AFCD2A5F056}"/>
              </a:ext>
            </a:extLst>
          </p:cNvPr>
          <p:cNvSpPr>
            <a:spLocks noGrp="1"/>
          </p:cNvSpPr>
          <p:nvPr>
            <p:ph type="title"/>
          </p:nvPr>
        </p:nvSpPr>
        <p:spPr>
          <a:xfrm>
            <a:off x="116367" y="221694"/>
            <a:ext cx="10972800" cy="524948"/>
          </a:xfrm>
        </p:spPr>
        <p:txBody>
          <a:bodyPr>
            <a:normAutofit fontScale="90000"/>
          </a:bodyPr>
          <a:lstStyle/>
          <a:p>
            <a:pPr algn="ctr"/>
            <a:r>
              <a:rPr lang="en-IN" sz="3733" b="1">
                <a:latin typeface="Intel Clear" panose="020B0604020203020204" pitchFamily="34" charset="0"/>
                <a:ea typeface="Intel Clear" panose="020B0604020203020204" pitchFamily="34" charset="0"/>
                <a:cs typeface="Intel Clear" panose="020B0604020203020204" pitchFamily="34" charset="0"/>
              </a:rPr>
              <a:t>Advantage – RVP NEST!!</a:t>
            </a:r>
            <a:endParaRPr lang="en-US" b="1">
              <a:latin typeface="Intel Clear" panose="020B0604020203020204" pitchFamily="34" charset="0"/>
              <a:ea typeface="Intel Clear" panose="020B0604020203020204" pitchFamily="34" charset="0"/>
              <a:cs typeface="Intel Clear" panose="020B0604020203020204" pitchFamily="34" charset="0"/>
            </a:endParaRPr>
          </a:p>
        </p:txBody>
      </p:sp>
      <p:sp>
        <p:nvSpPr>
          <p:cNvPr id="5" name="Content Placeholder 2">
            <a:extLst>
              <a:ext uri="{FF2B5EF4-FFF2-40B4-BE49-F238E27FC236}">
                <a16:creationId xmlns:a16="http://schemas.microsoft.com/office/drawing/2014/main" id="{82B50480-87EF-40D0-A9E0-C833E59B2E6C}"/>
              </a:ext>
            </a:extLst>
          </p:cNvPr>
          <p:cNvSpPr txBox="1">
            <a:spLocks/>
          </p:cNvSpPr>
          <p:nvPr/>
        </p:nvSpPr>
        <p:spPr>
          <a:xfrm>
            <a:off x="235432" y="1111595"/>
            <a:ext cx="11502912" cy="3625868"/>
          </a:xfrm>
          <a:prstGeom prst="rect">
            <a:avLst/>
          </a:prstGeom>
        </p:spPr>
        <p:txBody>
          <a:bodyPr vert="horz" lIns="0" tIns="0" rIns="0" bIns="0" rtlCol="0">
            <a:noAutofit/>
          </a:bodyPr>
          <a:lstStyle>
            <a:lvl1pPr marL="0" indent="0" algn="l" defTabSz="457178" rtl="0" eaLnBrk="1" latinLnBrk="0" hangingPunct="1">
              <a:spcBef>
                <a:spcPts val="1200"/>
              </a:spcBef>
              <a:spcAft>
                <a:spcPts val="0"/>
              </a:spcAft>
              <a:buFont typeface="Wingdings" panose="05000000000000000000" pitchFamily="2" charset="2"/>
              <a:buNone/>
              <a:defRPr sz="1800" b="0" kern="1200">
                <a:solidFill>
                  <a:schemeClr val="bg1"/>
                </a:solidFill>
                <a:latin typeface="+mn-lt"/>
                <a:ea typeface="+mn-ea"/>
                <a:cs typeface="Intel Clear" panose="020B0604020203020204" pitchFamily="34" charset="0"/>
              </a:defRPr>
            </a:lvl1pPr>
            <a:lvl2pPr marL="225413" indent="-225413" algn="l" defTabSz="457178" rtl="0" eaLnBrk="1" latinLnBrk="0" hangingPunct="1">
              <a:spcBef>
                <a:spcPts val="1200"/>
              </a:spcBef>
              <a:buFont typeface="Wingdings" charset="2"/>
              <a:buChar char="§"/>
              <a:defRPr sz="1800" kern="1200" baseline="0">
                <a:solidFill>
                  <a:schemeClr val="bg1"/>
                </a:solidFill>
                <a:latin typeface="+mn-lt"/>
                <a:ea typeface="+mn-ea"/>
                <a:cs typeface="Intel Clear" panose="020B0604020203020204" pitchFamily="34" charset="0"/>
              </a:defRPr>
            </a:lvl2pPr>
            <a:lvl3pPr marL="571472" indent="-228588" algn="l" defTabSz="457178" rtl="0" eaLnBrk="1" latinLnBrk="0" hangingPunct="1">
              <a:spcBef>
                <a:spcPts val="800"/>
              </a:spcBef>
              <a:buFont typeface="Intel Clear" panose="020B0604020203020204" pitchFamily="34" charset="0"/>
              <a:buChar char="–"/>
              <a:defRPr sz="1800" kern="1200">
                <a:solidFill>
                  <a:schemeClr val="bg1"/>
                </a:solidFill>
                <a:latin typeface="+mn-lt"/>
                <a:ea typeface="+mn-ea"/>
                <a:cs typeface="Intel Clear" panose="020B0604020203020204" pitchFamily="34" charset="0"/>
              </a:defRPr>
            </a:lvl3pPr>
            <a:lvl4pPr marL="969915" indent="-228588" algn="l" defTabSz="457178" rtl="0" eaLnBrk="1" latinLnBrk="0" hangingPunct="1">
              <a:spcBef>
                <a:spcPct val="20000"/>
              </a:spcBef>
              <a:buFont typeface="Arial"/>
              <a:buChar char="–"/>
              <a:defRPr sz="1600" kern="1200">
                <a:solidFill>
                  <a:schemeClr val="bg1"/>
                </a:solidFill>
                <a:latin typeface="+mn-lt"/>
                <a:ea typeface="+mn-ea"/>
                <a:cs typeface="Intel Clear" panose="020B0604020203020204" pitchFamily="34" charset="0"/>
              </a:defRPr>
            </a:lvl4pPr>
            <a:lvl5pPr marL="1319147" indent="-228588" algn="l" defTabSz="457178" rtl="0" eaLnBrk="1" latinLnBrk="0" hangingPunct="1">
              <a:spcBef>
                <a:spcPct val="20000"/>
              </a:spcBef>
              <a:buFont typeface="Intel Clear" panose="020B0604020203020204" pitchFamily="34" charset="0"/>
              <a:buChar char="–"/>
              <a:defRPr sz="1400" kern="1200">
                <a:solidFill>
                  <a:schemeClr val="bg1"/>
                </a:solidFill>
                <a:latin typeface="+mn-lt"/>
                <a:ea typeface="+mn-ea"/>
                <a:cs typeface="Intel Clear" panose="020B0604020203020204" pitchFamily="34"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24x5 technical support with remote access to RVPs from various sites. </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RVPs managed/maintained by HW experts (RVP team).</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Available with latest update on reworks, HW &amp; Silicon QDF’s.</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Early access to Silicon and Platforms for pre-checks.</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Scaling possibilities for </a:t>
            </a:r>
            <a:r>
              <a:rPr lang="en-IN" sz="2267"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adhoc</a:t>
            </a: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validation needs.</a:t>
            </a:r>
          </a:p>
          <a:p>
            <a:pPr marL="380990" indent="-380990" defTabSz="609555">
              <a:lnSpc>
                <a:spcPct val="100000"/>
              </a:lnSpc>
              <a:spcBef>
                <a:spcPts val="1600"/>
              </a:spcBef>
              <a:buFont typeface="Arial" panose="020B0604020202020204" pitchFamily="34" charset="0"/>
              <a:buChar char="•"/>
              <a:defRPr/>
            </a:pPr>
            <a:r>
              <a:rPr lang="en-IN" sz="2267">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Better organized and planned/scheduled usage of RVP.</a:t>
            </a:r>
          </a:p>
        </p:txBody>
      </p:sp>
      <p:pic>
        <p:nvPicPr>
          <p:cNvPr id="4" name="Picture 3" descr="Text&#10;&#10;Description automatically generated">
            <a:extLst>
              <a:ext uri="{FF2B5EF4-FFF2-40B4-BE49-F238E27FC236}">
                <a16:creationId xmlns:a16="http://schemas.microsoft.com/office/drawing/2014/main" id="{EB4F1144-6AC6-4815-8310-97B6DE98BC1D}"/>
              </a:ext>
            </a:extLst>
          </p:cNvPr>
          <p:cNvPicPr>
            <a:picLocks noChangeAspect="1"/>
          </p:cNvPicPr>
          <p:nvPr/>
        </p:nvPicPr>
        <p:blipFill>
          <a:blip r:embed="rId2"/>
          <a:stretch>
            <a:fillRect/>
          </a:stretch>
        </p:blipFill>
        <p:spPr>
          <a:xfrm>
            <a:off x="10981509" y="0"/>
            <a:ext cx="1210492" cy="520456"/>
          </a:xfrm>
          <a:prstGeom prst="rect">
            <a:avLst/>
          </a:prstGeom>
        </p:spPr>
      </p:pic>
    </p:spTree>
    <p:extLst>
      <p:ext uri="{BB962C8B-B14F-4D97-AF65-F5344CB8AC3E}">
        <p14:creationId xmlns:p14="http://schemas.microsoft.com/office/powerpoint/2010/main" val="418955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E5F7-BEDD-4095-950B-E6558B703F1B}"/>
              </a:ext>
            </a:extLst>
          </p:cNvPr>
          <p:cNvSpPr>
            <a:spLocks noGrp="1"/>
          </p:cNvSpPr>
          <p:nvPr>
            <p:ph type="title"/>
          </p:nvPr>
        </p:nvSpPr>
        <p:spPr/>
        <p:txBody>
          <a:bodyPr/>
          <a:lstStyle/>
          <a:p>
            <a:r>
              <a:rPr lang="en-US">
                <a:solidFill>
                  <a:schemeClr val="tx1"/>
                </a:solidFill>
                <a:latin typeface="Intel Clear" panose="020B0604020203020204" pitchFamily="34" charset="0"/>
                <a:ea typeface="Intel Clear" panose="020B0604020203020204" pitchFamily="34" charset="0"/>
                <a:cs typeface="Intel Clear" panose="020B0604020203020204" pitchFamily="34" charset="0"/>
              </a:rPr>
              <a:t>Important links</a:t>
            </a:r>
          </a:p>
        </p:txBody>
      </p:sp>
      <p:sp>
        <p:nvSpPr>
          <p:cNvPr id="3" name="Content Placeholder 2">
            <a:extLst>
              <a:ext uri="{FF2B5EF4-FFF2-40B4-BE49-F238E27FC236}">
                <a16:creationId xmlns:a16="http://schemas.microsoft.com/office/drawing/2014/main" id="{493F8AA5-33D6-4E7A-8BC7-292ABD14A272}"/>
              </a:ext>
            </a:extLst>
          </p:cNvPr>
          <p:cNvSpPr>
            <a:spLocks noGrp="1"/>
          </p:cNvSpPr>
          <p:nvPr>
            <p:ph sz="quarter" idx="28"/>
          </p:nvPr>
        </p:nvSpPr>
        <p:spPr/>
        <p:txBody>
          <a:bodyPr/>
          <a:lstStyle/>
          <a:p>
            <a:r>
              <a:rPr lang="en-US">
                <a:latin typeface="Intel Clear Light" panose="020B0404020203020204" pitchFamily="34" charset="0"/>
                <a:ea typeface="Intel Clear Light" panose="020B0404020203020204" pitchFamily="34" charset="0"/>
                <a:cs typeface="Intel Clear Light" panose="020B0404020203020204" pitchFamily="34" charset="0"/>
              </a:rPr>
              <a:t>Overview of RVP NEST, To reserve and access platform</a:t>
            </a:r>
          </a:p>
          <a:p>
            <a:pPr marL="457189" lvl="1" indent="0">
              <a:buNone/>
            </a:pPr>
            <a:r>
              <a:rPr lang="en-US" err="1">
                <a:latin typeface="Intel Clear Light" panose="020B0404020203020204" pitchFamily="34" charset="0"/>
                <a:ea typeface="Intel Clear Light" panose="020B0404020203020204" pitchFamily="34" charset="0"/>
                <a:cs typeface="Intel Clear Light" panose="020B0404020203020204" pitchFamily="34" charset="0"/>
              </a:rPr>
              <a:t>goto</a:t>
            </a:r>
            <a:r>
              <a:rPr lang="en-US">
                <a:latin typeface="Intel Clear Light" panose="020B0404020203020204" pitchFamily="34" charset="0"/>
                <a:ea typeface="Intel Clear Light" panose="020B0404020203020204" pitchFamily="34" charset="0"/>
                <a:cs typeface="Intel Clear Light" panose="020B0404020203020204" pitchFamily="34" charset="0"/>
              </a:rPr>
              <a:t>/</a:t>
            </a:r>
            <a:r>
              <a:rPr lang="en-US" err="1">
                <a:latin typeface="Intel Clear Light" panose="020B0404020203020204" pitchFamily="34" charset="0"/>
                <a:ea typeface="Intel Clear Light" panose="020B0404020203020204" pitchFamily="34" charset="0"/>
                <a:cs typeface="Intel Clear Light" panose="020B0404020203020204" pitchFamily="34" charset="0"/>
              </a:rPr>
              <a:t>rvpnest</a:t>
            </a:r>
            <a:endParaRPr lang="en-US">
              <a:latin typeface="Intel Clear Light" panose="020B0404020203020204" pitchFamily="34" charset="0"/>
              <a:ea typeface="Intel Clear Light" panose="020B0404020203020204" pitchFamily="34" charset="0"/>
              <a:cs typeface="Intel Clear Light" panose="020B0404020203020204" pitchFamily="34" charset="0"/>
            </a:endParaRPr>
          </a:p>
          <a:p>
            <a:pPr marL="457189" lvl="1" indent="0">
              <a:buNone/>
            </a:pPr>
            <a:endParaRPr lang="en-US">
              <a:latin typeface="Intel Clear Light" panose="020B0404020203020204" pitchFamily="34" charset="0"/>
              <a:ea typeface="Intel Clear Light" panose="020B0404020203020204" pitchFamily="34" charset="0"/>
              <a:cs typeface="Intel Clear Light" panose="020B0404020203020204" pitchFamily="34" charset="0"/>
            </a:endParaRPr>
          </a:p>
          <a:p>
            <a:r>
              <a:rPr lang="en-US">
                <a:latin typeface="Intel Clear Light" panose="020B0404020203020204" pitchFamily="34" charset="0"/>
                <a:ea typeface="Intel Clear Light" panose="020B0404020203020204" pitchFamily="34" charset="0"/>
                <a:cs typeface="Intel Clear Light" panose="020B0404020203020204" pitchFamily="34" charset="0"/>
              </a:rPr>
              <a:t>For details, feel free to reach </a:t>
            </a:r>
          </a:p>
          <a:p>
            <a:pPr marL="457189" lvl="1" indent="0">
              <a:buNone/>
            </a:pPr>
            <a:r>
              <a:rPr lang="en-US">
                <a:latin typeface="Intel Clear Light" panose="020B0404020203020204" pitchFamily="34" charset="0"/>
                <a:ea typeface="Intel Clear Light" panose="020B0404020203020204" pitchFamily="34" charset="0"/>
                <a:cs typeface="Intel Clear Light" panose="020B0404020203020204" pitchFamily="34" charset="0"/>
              </a:rPr>
              <a:t>Banu, Naznin; Sekar, Sathiya Seelan</a:t>
            </a:r>
          </a:p>
        </p:txBody>
      </p:sp>
    </p:spTree>
    <p:extLst>
      <p:ext uri="{BB962C8B-B14F-4D97-AF65-F5344CB8AC3E}">
        <p14:creationId xmlns:p14="http://schemas.microsoft.com/office/powerpoint/2010/main" val="574248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64BCF-E3BA-46C5-A12B-EDBE72C3ABF3}"/>
              </a:ext>
            </a:extLst>
          </p:cNvPr>
          <p:cNvSpPr>
            <a:spLocks noGrp="1"/>
          </p:cNvSpPr>
          <p:nvPr>
            <p:ph type="title"/>
          </p:nvPr>
        </p:nvSpPr>
        <p:spPr/>
        <p:txBody>
          <a:bodyPr/>
          <a:lstStyle/>
          <a:p>
            <a:r>
              <a:rPr lang="en-IN"/>
              <a:t>Backup</a:t>
            </a:r>
          </a:p>
        </p:txBody>
      </p:sp>
    </p:spTree>
    <p:extLst>
      <p:ext uri="{BB962C8B-B14F-4D97-AF65-F5344CB8AC3E}">
        <p14:creationId xmlns:p14="http://schemas.microsoft.com/office/powerpoint/2010/main" val="3440726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FC82-7C47-6CB3-06A8-419DE77E02B5}"/>
              </a:ext>
            </a:extLst>
          </p:cNvPr>
          <p:cNvSpPr>
            <a:spLocks noGrp="1"/>
          </p:cNvSpPr>
          <p:nvPr>
            <p:ph type="title"/>
          </p:nvPr>
        </p:nvSpPr>
        <p:spPr/>
        <p:txBody>
          <a:bodyPr/>
          <a:lstStyle/>
          <a:p>
            <a:r>
              <a:rPr lang="en-US"/>
              <a:t>Rev History</a:t>
            </a:r>
          </a:p>
        </p:txBody>
      </p:sp>
      <p:sp>
        <p:nvSpPr>
          <p:cNvPr id="3" name="Content Placeholder 2">
            <a:extLst>
              <a:ext uri="{FF2B5EF4-FFF2-40B4-BE49-F238E27FC236}">
                <a16:creationId xmlns:a16="http://schemas.microsoft.com/office/drawing/2014/main" id="{35E52640-732E-E35D-46F3-8A5DC4ECC2AC}"/>
              </a:ext>
            </a:extLst>
          </p:cNvPr>
          <p:cNvSpPr>
            <a:spLocks noGrp="1"/>
          </p:cNvSpPr>
          <p:nvPr>
            <p:ph sz="quarter" idx="13"/>
          </p:nvPr>
        </p:nvSpPr>
        <p:spPr/>
        <p:txBody>
          <a:bodyPr/>
          <a:lstStyle/>
          <a:p>
            <a:r>
              <a:rPr lang="en-US"/>
              <a:t>WW26’24</a:t>
            </a:r>
          </a:p>
          <a:p>
            <a:pPr lvl="1"/>
            <a:r>
              <a:rPr lang="en-US"/>
              <a:t>First Rev of PTL RVP TOPS</a:t>
            </a:r>
          </a:p>
          <a:p>
            <a:r>
              <a:rPr lang="en-US"/>
              <a:t>WW02’25</a:t>
            </a:r>
          </a:p>
          <a:p>
            <a:pPr lvl="1"/>
            <a:r>
              <a:rPr lang="en-US"/>
              <a:t>Updated RVP team contacts</a:t>
            </a:r>
          </a:p>
          <a:p>
            <a:pPr lvl="1"/>
            <a:r>
              <a:rPr lang="en-US"/>
              <a:t>Added PTL LPCAMM RVP board pictures &amp; labels</a:t>
            </a:r>
          </a:p>
          <a:p>
            <a:pPr lvl="1"/>
            <a:r>
              <a:rPr lang="en-US"/>
              <a:t>Added Synaptic Sabre AIC camera as ULP option along with </a:t>
            </a:r>
            <a:r>
              <a:rPr lang="en-US" err="1"/>
              <a:t>Altek</a:t>
            </a:r>
            <a:r>
              <a:rPr lang="en-US"/>
              <a:t> M1.</a:t>
            </a:r>
          </a:p>
          <a:p>
            <a:pPr lvl="1"/>
            <a:r>
              <a:rPr lang="en-US"/>
              <a:t>Provided Assembly instruction links to the PTL SOC, LP5x &amp; LP5 CAMM &amp; added troubleshooting guide.</a:t>
            </a:r>
          </a:p>
        </p:txBody>
      </p:sp>
    </p:spTree>
    <p:extLst>
      <p:ext uri="{BB962C8B-B14F-4D97-AF65-F5344CB8AC3E}">
        <p14:creationId xmlns:p14="http://schemas.microsoft.com/office/powerpoint/2010/main" val="42464047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65651951"/>
              </p:ext>
            </p:extLst>
          </p:nvPr>
        </p:nvGraphicFramePr>
        <p:xfrm>
          <a:off x="1148844" y="1206460"/>
          <a:ext cx="9714443" cy="4016162"/>
        </p:xfrm>
        <a:graphic>
          <a:graphicData uri="http://schemas.openxmlformats.org/drawingml/2006/table">
            <a:tbl>
              <a:tblPr/>
              <a:tblGrid>
                <a:gridCol w="2791357">
                  <a:extLst>
                    <a:ext uri="{9D8B030D-6E8A-4147-A177-3AD203B41FA5}">
                      <a16:colId xmlns:a16="http://schemas.microsoft.com/office/drawing/2014/main" val="20000"/>
                    </a:ext>
                  </a:extLst>
                </a:gridCol>
                <a:gridCol w="1405439">
                  <a:extLst>
                    <a:ext uri="{9D8B030D-6E8A-4147-A177-3AD203B41FA5}">
                      <a16:colId xmlns:a16="http://schemas.microsoft.com/office/drawing/2014/main" val="20001"/>
                    </a:ext>
                  </a:extLst>
                </a:gridCol>
                <a:gridCol w="1795837">
                  <a:extLst>
                    <a:ext uri="{9D8B030D-6E8A-4147-A177-3AD203B41FA5}">
                      <a16:colId xmlns:a16="http://schemas.microsoft.com/office/drawing/2014/main" val="20002"/>
                    </a:ext>
                  </a:extLst>
                </a:gridCol>
                <a:gridCol w="1899943">
                  <a:extLst>
                    <a:ext uri="{9D8B030D-6E8A-4147-A177-3AD203B41FA5}">
                      <a16:colId xmlns:a16="http://schemas.microsoft.com/office/drawing/2014/main" val="20003"/>
                    </a:ext>
                  </a:extLst>
                </a:gridCol>
                <a:gridCol w="1821867">
                  <a:extLst>
                    <a:ext uri="{9D8B030D-6E8A-4147-A177-3AD203B41FA5}">
                      <a16:colId xmlns:a16="http://schemas.microsoft.com/office/drawing/2014/main" val="20004"/>
                    </a:ext>
                  </a:extLst>
                </a:gridCol>
              </a:tblGrid>
              <a:tr h="764580">
                <a:tc>
                  <a:txBody>
                    <a:bodyPr/>
                    <a:lstStyle/>
                    <a:p>
                      <a:pPr algn="ctr" fontAlgn="ctr"/>
                      <a:r>
                        <a:rPr lang="en-US" sz="1900" b="1" i="0" u="none" strike="noStrike">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Error Type</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algn="ctr" fontAlgn="ctr"/>
                      <a:r>
                        <a:rPr lang="en-US" sz="1900" b="1" i="0" u="none" strike="noStrike">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Error Code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900" b="1" i="0" u="none" strike="noStrike"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Caps Lock 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900" b="1" i="0" u="none" strike="noStrike"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Scroll Lock 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900" b="1" i="0" u="none" strike="noStrike"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Num Lock LED</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No Error</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6319">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RSMRST_PWRGD_N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PM_SLP_S5_N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dsa2</a:t>
                      </a:r>
                      <a:endPar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PM_SLP_S4_N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PM_SLP_S3_N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37157">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PM_SLP_M_N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5837">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ALL_SYS_PWRGD</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Off</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PLT_RST_N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8709">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DOCK_SYS_PWRGD_N</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00891">
                <a:tc>
                  <a:txBody>
                    <a:bodyPr/>
                    <a:lstStyle/>
                    <a:p>
                      <a:pPr algn="ctr" fontAlgn="b"/>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SUSWARNB</a:t>
                      </a:r>
                    </a:p>
                  </a:txBody>
                  <a:tcPr marL="12700" marR="12700" marT="1270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a:ea typeface="Intel Clear Light" panose="020B0404020203020204" pitchFamily="34" charset="0"/>
                          <a:cs typeface="Intel Clear Light" panose="020B0404020203020204" pitchFamily="34" charset="0"/>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Flash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9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On</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63926666"/>
              </p:ext>
            </p:extLst>
          </p:nvPr>
        </p:nvGraphicFramePr>
        <p:xfrm>
          <a:off x="1187450" y="5675238"/>
          <a:ext cx="9817100" cy="647822"/>
        </p:xfrm>
        <a:graphic>
          <a:graphicData uri="http://schemas.openxmlformats.org/drawingml/2006/table">
            <a:tbl>
              <a:tblPr/>
              <a:tblGrid>
                <a:gridCol w="9817100">
                  <a:extLst>
                    <a:ext uri="{9D8B030D-6E8A-4147-A177-3AD203B41FA5}">
                      <a16:colId xmlns:a16="http://schemas.microsoft.com/office/drawing/2014/main" val="20000"/>
                    </a:ext>
                  </a:extLst>
                </a:gridCol>
              </a:tblGrid>
              <a:tr h="323911">
                <a:tc>
                  <a:txBody>
                    <a:bodyPr/>
                    <a:lstStyle/>
                    <a:p>
                      <a:pPr algn="l" fontAlgn="b"/>
                      <a:r>
                        <a:rPr lang="en-US" sz="1600" b="0" i="0" u="none" strike="noStrike">
                          <a:solidFill>
                            <a:srgbClr val="C00000"/>
                          </a:solidFill>
                          <a:effectLst/>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6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KSC Thermal Shutdown is indicated by flashing of Num _Lock and Caps _ Lock LEDs alternatively.</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323911">
                <a:tc>
                  <a:txBody>
                    <a:bodyPr/>
                    <a:lstStyle/>
                    <a:p>
                      <a:pPr algn="l" fontAlgn="b"/>
                      <a:endParaRPr lang="en-US" sz="16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7" name="Title 1">
            <a:extLst>
              <a:ext uri="{FF2B5EF4-FFF2-40B4-BE49-F238E27FC236}">
                <a16:creationId xmlns:a16="http://schemas.microsoft.com/office/drawing/2014/main" id="{7F4BB9C9-2721-4941-8EE6-D9AF82D20EC2}"/>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EC Error Code Indication</a:t>
            </a:r>
          </a:p>
        </p:txBody>
      </p:sp>
    </p:spTree>
    <p:extLst>
      <p:ext uri="{BB962C8B-B14F-4D97-AF65-F5344CB8AC3E}">
        <p14:creationId xmlns:p14="http://schemas.microsoft.com/office/powerpoint/2010/main" val="291192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C0DD2E-B681-46C8-AD01-6B06FCD4BD24}"/>
              </a:ext>
            </a:extLst>
          </p:cNvPr>
          <p:cNvSpPr/>
          <p:nvPr/>
        </p:nvSpPr>
        <p:spPr>
          <a:xfrm>
            <a:off x="7785100" y="3326027"/>
            <a:ext cx="3886200" cy="1709314"/>
          </a:xfrm>
          <a:prstGeom prst="rect">
            <a:avLst/>
          </a:prstGeom>
        </p:spPr>
        <p:txBody>
          <a:bodyPr wrap="square">
            <a:spAutoFit/>
          </a:bodyPr>
          <a:lstStyle/>
          <a:p>
            <a:pPr marL="380990" indent="-380990">
              <a:buFont typeface="Arial" panose="020B0604020202020204" pitchFamily="34" charset="0"/>
              <a:buChar char="•"/>
            </a:pP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Refdes</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for header on PTL-UH LP5x T3 RVP is as follow:</a:t>
            </a:r>
          </a:p>
          <a:p>
            <a:pPr marL="990575" lvl="1" indent="-380990">
              <a:spcBef>
                <a:spcPts val="600"/>
              </a:spcBef>
              <a:buFont typeface="Arial" panose="020B0604020202020204" pitchFamily="34" charset="0"/>
              <a:buChar char="•"/>
            </a:pPr>
            <a:r>
              <a:rPr lang="pl-PL"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JA: </a:t>
            </a:r>
            <a:r>
              <a:rPr lang="en-I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J9J2</a:t>
            </a: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990575" lvl="1" indent="-380990">
              <a:spcBef>
                <a:spcPts val="600"/>
              </a:spcBef>
              <a:buFont typeface="Arial" panose="020B0604020202020204" pitchFamily="34" charset="0"/>
              <a:buChar char="•"/>
            </a:pPr>
            <a:r>
              <a:rPr lang="pl-PL"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JB: </a:t>
            </a:r>
            <a:r>
              <a:rPr lang="en-I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J2H3</a:t>
            </a: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990575" lvl="1" indent="-380990">
              <a:spcBef>
                <a:spcPts val="600"/>
              </a:spcBef>
              <a:buFont typeface="Arial" panose="020B0604020202020204" pitchFamily="34" charset="0"/>
              <a:buChar char="•"/>
            </a:pPr>
            <a:r>
              <a:rPr lang="pl-PL"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JC: </a:t>
            </a:r>
            <a:r>
              <a:rPr lang="en-I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J2H2</a:t>
            </a: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6" name="Rectangle 5">
            <a:extLst>
              <a:ext uri="{FF2B5EF4-FFF2-40B4-BE49-F238E27FC236}">
                <a16:creationId xmlns:a16="http://schemas.microsoft.com/office/drawing/2014/main" id="{E947D600-3D66-4B7D-874B-8C5C474D6F3D}"/>
              </a:ext>
            </a:extLst>
          </p:cNvPr>
          <p:cNvSpPr/>
          <p:nvPr/>
        </p:nvSpPr>
        <p:spPr>
          <a:xfrm>
            <a:off x="609061" y="1232884"/>
            <a:ext cx="11062239" cy="2068387"/>
          </a:xfrm>
          <a:prstGeom prst="rect">
            <a:avLst/>
          </a:prstGeom>
        </p:spPr>
        <p:txBody>
          <a:bodyPr wrap="square">
            <a:spAutoFit/>
          </a:bodyPr>
          <a:lstStyle/>
          <a:p>
            <a:pPr marL="380990" indent="-380990">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There are multiple way to program SPD onboard chip.  </a:t>
            </a:r>
          </a:p>
          <a:p>
            <a:pPr marL="380990" indent="-380990">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Aardvark tool can be used for programing SPD. Aardvark tool’s user manual for programing detail will be mentioned on their site &amp; link as follow:</a:t>
            </a:r>
          </a:p>
          <a:p>
            <a:r>
              <a:rPr lang="en-US" sz="2000"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3">
                  <a:extLst>
                    <a:ext uri="{A12FA001-AC4F-418D-AE19-62706E023703}">
                      <ahyp:hlinkClr xmlns:ahyp="http://schemas.microsoft.com/office/drawing/2018/hyperlinkcolor" val="tx"/>
                    </a:ext>
                  </a:extLst>
                </a:hlinkClick>
              </a:rPr>
              <a:t>https://www.totalphase.com/support/articles/200468316-Aardvark-I2C-SPI-Host-Adapter-User-Manual</a:t>
            </a: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itle 1">
            <a:extLst>
              <a:ext uri="{FF2B5EF4-FFF2-40B4-BE49-F238E27FC236}">
                <a16:creationId xmlns:a16="http://schemas.microsoft.com/office/drawing/2014/main" id="{90A31F66-5CA3-4CB7-B58A-27258B9B78D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Header for SPD programming on PTL-UH LP5x T3/T4 RVP</a:t>
            </a:r>
          </a:p>
        </p:txBody>
      </p:sp>
      <p:sp>
        <p:nvSpPr>
          <p:cNvPr id="2" name="Rectangle 1">
            <a:extLst>
              <a:ext uri="{FF2B5EF4-FFF2-40B4-BE49-F238E27FC236}">
                <a16:creationId xmlns:a16="http://schemas.microsoft.com/office/drawing/2014/main" id="{6C0CE55A-3BF4-A8D9-2C58-A30AA6B46A98}"/>
              </a:ext>
            </a:extLst>
          </p:cNvPr>
          <p:cNvSpPr/>
          <p:nvPr/>
        </p:nvSpPr>
        <p:spPr>
          <a:xfrm>
            <a:off x="7734300" y="5035341"/>
            <a:ext cx="3886200" cy="1709314"/>
          </a:xfrm>
          <a:prstGeom prst="rect">
            <a:avLst/>
          </a:prstGeom>
        </p:spPr>
        <p:txBody>
          <a:bodyPr wrap="square">
            <a:spAutoFit/>
          </a:bodyPr>
          <a:lstStyle/>
          <a:p>
            <a:pPr marL="380990" indent="-380990">
              <a:buFont typeface="Arial" panose="020B0604020202020204" pitchFamily="34" charset="0"/>
              <a:buChar char="•"/>
            </a:pP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Refdes</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for header on PTL-UH LP5x T4 RVP is as follow:</a:t>
            </a:r>
          </a:p>
          <a:p>
            <a:pPr marL="990575" lvl="1" indent="-380990">
              <a:spcBef>
                <a:spcPts val="600"/>
              </a:spcBef>
              <a:buFont typeface="Arial" panose="020B0604020202020204" pitchFamily="34" charset="0"/>
              <a:buChar char="•"/>
            </a:pPr>
            <a:r>
              <a:rPr lang="pl-PL"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JA: </a:t>
            </a:r>
            <a:r>
              <a:rPr lang="en-I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J9J2</a:t>
            </a: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990575" lvl="1" indent="-380990">
              <a:spcBef>
                <a:spcPts val="600"/>
              </a:spcBef>
              <a:buFont typeface="Arial" panose="020B0604020202020204" pitchFamily="34" charset="0"/>
              <a:buChar char="•"/>
            </a:pPr>
            <a:r>
              <a:rPr lang="pl-PL"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JB: </a:t>
            </a:r>
            <a:r>
              <a:rPr lang="en-I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J2H3</a:t>
            </a: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990575" lvl="1" indent="-380990">
              <a:spcBef>
                <a:spcPts val="600"/>
              </a:spcBef>
              <a:buFont typeface="Arial" panose="020B0604020202020204" pitchFamily="34" charset="0"/>
              <a:buChar char="•"/>
            </a:pPr>
            <a:r>
              <a:rPr lang="pl-PL"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JC: </a:t>
            </a:r>
            <a:r>
              <a:rPr lang="en-I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J2H2</a:t>
            </a: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pic>
        <p:nvPicPr>
          <p:cNvPr id="8" name="Picture 7">
            <a:extLst>
              <a:ext uri="{FF2B5EF4-FFF2-40B4-BE49-F238E27FC236}">
                <a16:creationId xmlns:a16="http://schemas.microsoft.com/office/drawing/2014/main" id="{7328BD2B-C3AA-87B0-63C8-7C1BE2AF9D17}"/>
              </a:ext>
            </a:extLst>
          </p:cNvPr>
          <p:cNvPicPr>
            <a:picLocks noChangeAspect="1"/>
          </p:cNvPicPr>
          <p:nvPr/>
        </p:nvPicPr>
        <p:blipFill>
          <a:blip r:embed="rId4"/>
          <a:stretch>
            <a:fillRect/>
          </a:stretch>
        </p:blipFill>
        <p:spPr>
          <a:xfrm>
            <a:off x="855247" y="3326027"/>
            <a:ext cx="6328070" cy="2968896"/>
          </a:xfrm>
          <a:prstGeom prst="rect">
            <a:avLst/>
          </a:prstGeom>
        </p:spPr>
      </p:pic>
    </p:spTree>
    <p:extLst>
      <p:ext uri="{BB962C8B-B14F-4D97-AF65-F5344CB8AC3E}">
        <p14:creationId xmlns:p14="http://schemas.microsoft.com/office/powerpoint/2010/main" val="680383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04181" y="1143001"/>
            <a:ext cx="10991135" cy="4837113"/>
          </a:xfrm>
          <a:prstGeom prst="rect">
            <a:avLst/>
          </a:prstGeom>
        </p:spPr>
        <p:txBody>
          <a:bodyPr/>
          <a:lstStyle>
            <a:lvl1pPr marL="236538" indent="-236538" algn="l" rtl="0" eaLnBrk="1" fontAlgn="base" hangingPunct="1">
              <a:spcBef>
                <a:spcPct val="40000"/>
              </a:spcBef>
              <a:spcAft>
                <a:spcPct val="0"/>
              </a:spcAft>
              <a:buChar char="•"/>
              <a:tabLst>
                <a:tab pos="236538" algn="l"/>
              </a:tabLst>
              <a:defRPr sz="2600">
                <a:solidFill>
                  <a:schemeClr val="tx1"/>
                </a:solidFill>
                <a:latin typeface="+mn-lt"/>
                <a:ea typeface="+mn-ea"/>
                <a:cs typeface="+mn-cs"/>
              </a:defRPr>
            </a:lvl1pPr>
            <a:lvl2pPr marL="595313" indent="-244475" algn="l" rtl="0" eaLnBrk="1" fontAlgn="base" hangingPunct="1">
              <a:spcBef>
                <a:spcPct val="20000"/>
              </a:spcBef>
              <a:spcAft>
                <a:spcPct val="0"/>
              </a:spcAft>
              <a:buSzPct val="125000"/>
              <a:buFont typeface="Times" pitchFamily="18" charset="0"/>
              <a:buChar char="•"/>
              <a:tabLst>
                <a:tab pos="236538" algn="l"/>
              </a:tabLst>
              <a:defRPr sz="2200">
                <a:solidFill>
                  <a:schemeClr val="tx1"/>
                </a:solidFill>
                <a:latin typeface="+mn-lt"/>
              </a:defRPr>
            </a:lvl2pPr>
            <a:lvl3pPr marL="914400" indent="-204788" algn="l" rtl="0" eaLnBrk="1" fontAlgn="base" hangingPunct="1">
              <a:spcBef>
                <a:spcPct val="20000"/>
              </a:spcBef>
              <a:spcAft>
                <a:spcPct val="0"/>
              </a:spcAft>
              <a:buChar char="–"/>
              <a:tabLst>
                <a:tab pos="236538" algn="l"/>
              </a:tabLst>
              <a:defRPr sz="2000">
                <a:solidFill>
                  <a:schemeClr val="tx1"/>
                </a:solidFill>
                <a:latin typeface="+mn-lt"/>
              </a:defRPr>
            </a:lvl3pPr>
            <a:lvl4pPr marL="1300163" indent="-209550" algn="l" rtl="0" eaLnBrk="1" fontAlgn="base" hangingPunct="1">
              <a:spcBef>
                <a:spcPct val="20000"/>
              </a:spcBef>
              <a:spcAft>
                <a:spcPct val="0"/>
              </a:spcAft>
              <a:buFont typeface="Times" pitchFamily="18" charset="0"/>
              <a:buChar char="•"/>
              <a:tabLst>
                <a:tab pos="236538" algn="l"/>
              </a:tabLst>
              <a:defRPr sz="1600">
                <a:solidFill>
                  <a:schemeClr val="tx1"/>
                </a:solidFill>
                <a:latin typeface="+mn-lt"/>
              </a:defRPr>
            </a:lvl4pPr>
            <a:lvl5pPr marL="1824038" indent="-409575" algn="l" rtl="0" eaLnBrk="1" fontAlgn="base" hangingPunct="1">
              <a:spcBef>
                <a:spcPct val="20000"/>
              </a:spcBef>
              <a:spcAft>
                <a:spcPct val="0"/>
              </a:spcAft>
              <a:buChar char="–"/>
              <a:tabLst>
                <a:tab pos="236538" algn="l"/>
              </a:tabLst>
              <a:defRPr sz="1600">
                <a:solidFill>
                  <a:schemeClr val="tx1"/>
                </a:solidFill>
                <a:latin typeface="+mn-lt"/>
              </a:defRPr>
            </a:lvl5pPr>
            <a:lvl6pPr marL="2281238" indent="-409575" algn="l" rtl="0" eaLnBrk="1" fontAlgn="base" hangingPunct="1">
              <a:spcBef>
                <a:spcPct val="20000"/>
              </a:spcBef>
              <a:spcAft>
                <a:spcPct val="0"/>
              </a:spcAft>
              <a:buChar char="–"/>
              <a:tabLst>
                <a:tab pos="236538" algn="l"/>
              </a:tabLst>
              <a:defRPr sz="1600">
                <a:solidFill>
                  <a:schemeClr val="tx1"/>
                </a:solidFill>
                <a:latin typeface="+mn-lt"/>
              </a:defRPr>
            </a:lvl6pPr>
            <a:lvl7pPr marL="2738438" indent="-409575" algn="l" rtl="0" eaLnBrk="1" fontAlgn="base" hangingPunct="1">
              <a:spcBef>
                <a:spcPct val="20000"/>
              </a:spcBef>
              <a:spcAft>
                <a:spcPct val="0"/>
              </a:spcAft>
              <a:buChar char="–"/>
              <a:tabLst>
                <a:tab pos="236538" algn="l"/>
              </a:tabLst>
              <a:defRPr sz="1600">
                <a:solidFill>
                  <a:schemeClr val="tx1"/>
                </a:solidFill>
                <a:latin typeface="+mn-lt"/>
              </a:defRPr>
            </a:lvl7pPr>
            <a:lvl8pPr marL="3195638" indent="-409575" algn="l" rtl="0" eaLnBrk="1" fontAlgn="base" hangingPunct="1">
              <a:spcBef>
                <a:spcPct val="20000"/>
              </a:spcBef>
              <a:spcAft>
                <a:spcPct val="0"/>
              </a:spcAft>
              <a:buChar char="–"/>
              <a:tabLst>
                <a:tab pos="236538" algn="l"/>
              </a:tabLst>
              <a:defRPr sz="1600">
                <a:solidFill>
                  <a:schemeClr val="tx1"/>
                </a:solidFill>
                <a:latin typeface="+mn-lt"/>
              </a:defRPr>
            </a:lvl8pPr>
            <a:lvl9pPr marL="3652838" indent="-409575" algn="l" rtl="0" eaLnBrk="1" fontAlgn="base" hangingPunct="1">
              <a:spcBef>
                <a:spcPct val="20000"/>
              </a:spcBef>
              <a:spcAft>
                <a:spcPct val="0"/>
              </a:spcAft>
              <a:buChar char="–"/>
              <a:tabLst>
                <a:tab pos="236538" algn="l"/>
              </a:tabLst>
              <a:defRPr sz="1600">
                <a:solidFill>
                  <a:schemeClr val="tx1"/>
                </a:solidFill>
                <a:latin typeface="+mn-lt"/>
              </a:defRPr>
            </a:lvl9pPr>
          </a:lstStyle>
          <a:p>
            <a:pPr>
              <a:lnSpc>
                <a:spcPct val="150000"/>
              </a:lnSpc>
            </a:pP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DediProg’s</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SF600 programmer is used for programming the SPI  Flash on the RVP platform.</a:t>
            </a:r>
          </a:p>
          <a:p>
            <a:pPr>
              <a:lnSpc>
                <a:spcPct val="150000"/>
              </a:lnSpc>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QUAD I/O mode of programming is for faster speeds along with Dual I/O mode as well as Single I/O mode.</a:t>
            </a:r>
          </a:p>
          <a:p>
            <a:pPr>
              <a:lnSpc>
                <a:spcPct val="150000"/>
              </a:lnSpc>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Latest version of the </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firmware can be downloaded from the </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DediProg’s</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website</a:t>
            </a:r>
          </a:p>
        </p:txBody>
      </p:sp>
      <p:sp>
        <p:nvSpPr>
          <p:cNvPr id="5" name="Title 1">
            <a:extLst>
              <a:ext uri="{FF2B5EF4-FFF2-40B4-BE49-F238E27FC236}">
                <a16:creationId xmlns:a16="http://schemas.microsoft.com/office/drawing/2014/main" id="{01FEBFDD-6138-4A53-A687-D379FBE706F8}"/>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Dediprog SF600</a:t>
            </a:r>
          </a:p>
        </p:txBody>
      </p:sp>
      <p:sp>
        <p:nvSpPr>
          <p:cNvPr id="9" name="Right Arrow 12">
            <a:hlinkClick r:id="rId3" action="ppaction://hlinksldjump"/>
            <a:extLst>
              <a:ext uri="{FF2B5EF4-FFF2-40B4-BE49-F238E27FC236}">
                <a16:creationId xmlns:a16="http://schemas.microsoft.com/office/drawing/2014/main" id="{A8AB6C46-CD47-46C1-AD2E-2F8C28F41C18}"/>
              </a:ext>
            </a:extLst>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1732572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p:cNvPicPr>
            <a:picLocks noChangeAspect="1" noChangeArrowheads="1"/>
          </p:cNvPicPr>
          <p:nvPr/>
        </p:nvPicPr>
        <p:blipFill>
          <a:blip r:embed="rId3"/>
          <a:srcRect/>
          <a:stretch>
            <a:fillRect/>
          </a:stretch>
        </p:blipFill>
        <p:spPr bwMode="auto">
          <a:xfrm>
            <a:off x="2349501" y="2825749"/>
            <a:ext cx="1173163" cy="197485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2" name="Right Arrow 11"/>
          <p:cNvSpPr/>
          <p:nvPr/>
        </p:nvSpPr>
        <p:spPr bwMode="auto">
          <a:xfrm>
            <a:off x="7219951" y="3657601"/>
            <a:ext cx="695325" cy="320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13" name="Plus 12"/>
          <p:cNvSpPr/>
          <p:nvPr/>
        </p:nvSpPr>
        <p:spPr bwMode="auto">
          <a:xfrm>
            <a:off x="3589339" y="3433764"/>
            <a:ext cx="609600" cy="6810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14" name="Picture 3"/>
          <p:cNvPicPr>
            <a:picLocks noChangeAspect="1" noChangeArrowheads="1"/>
          </p:cNvPicPr>
          <p:nvPr/>
        </p:nvPicPr>
        <p:blipFill>
          <a:blip r:embed="rId4"/>
          <a:srcRect/>
          <a:stretch>
            <a:fillRect/>
          </a:stretch>
        </p:blipFill>
        <p:spPr bwMode="auto">
          <a:xfrm>
            <a:off x="8367107" y="2865680"/>
            <a:ext cx="860901" cy="216804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5" name="TextBox 14"/>
          <p:cNvSpPr txBox="1"/>
          <p:nvPr/>
        </p:nvSpPr>
        <p:spPr bwMode="auto">
          <a:xfrm>
            <a:off x="4953000" y="2794000"/>
            <a:ext cx="1685925" cy="237886"/>
          </a:xfrm>
          <a:prstGeom prst="rect">
            <a:avLst/>
          </a:prstGeom>
          <a:noFill/>
        </p:spPr>
        <p:txBody>
          <a:bodyPr>
            <a:spAutoFit/>
          </a:bodyPr>
          <a:lstStyle/>
          <a:p>
            <a:pPr algn="ctr">
              <a:defRPr/>
            </a:pPr>
            <a:r>
              <a:rPr lang="en-US" sz="1051">
                <a:latin typeface="Arial" charset="0"/>
              </a:rPr>
              <a:t>Adaptor Card B &amp; Cable</a:t>
            </a:r>
          </a:p>
        </p:txBody>
      </p:sp>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1338" y="3327400"/>
            <a:ext cx="2724151"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p:cNvSpPr txBox="1">
            <a:spLocks noChangeArrowheads="1"/>
          </p:cNvSpPr>
          <p:nvPr/>
        </p:nvSpPr>
        <p:spPr bwMode="auto">
          <a:xfrm>
            <a:off x="8065559" y="5080001"/>
            <a:ext cx="1431925" cy="53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067">
                <a:solidFill>
                  <a:schemeClr val="tx2"/>
                </a:solidFill>
                <a:latin typeface="+mn-lt"/>
              </a:rPr>
              <a:t>   Top view of 2x10 connector on Motherboard </a:t>
            </a:r>
            <a:r>
              <a:rPr lang="en-US" sz="1067" b="1">
                <a:solidFill>
                  <a:schemeClr val="tx2"/>
                </a:solidFill>
                <a:latin typeface="+mn-lt"/>
              </a:rPr>
              <a:t>(J1C1</a:t>
            </a:r>
            <a:r>
              <a:rPr lang="en-US" sz="1000" b="1"/>
              <a:t>)</a:t>
            </a:r>
            <a:endParaRPr lang="en-US" sz="800"/>
          </a:p>
        </p:txBody>
      </p:sp>
      <p:sp>
        <p:nvSpPr>
          <p:cNvPr id="18" name="TextBox 6"/>
          <p:cNvSpPr txBox="1">
            <a:spLocks noChangeArrowheads="1"/>
          </p:cNvSpPr>
          <p:nvPr/>
        </p:nvSpPr>
        <p:spPr bwMode="auto">
          <a:xfrm>
            <a:off x="9711267" y="4513342"/>
            <a:ext cx="839788" cy="2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067">
                <a:solidFill>
                  <a:schemeClr val="tx2"/>
                </a:solidFill>
                <a:latin typeface="+mn-lt"/>
              </a:rPr>
              <a:t>Pin 1</a:t>
            </a:r>
          </a:p>
        </p:txBody>
      </p:sp>
      <p:cxnSp>
        <p:nvCxnSpPr>
          <p:cNvPr id="19" name="Straight Arrow Connector 18"/>
          <p:cNvCxnSpPr>
            <a:stCxn id="18" idx="1"/>
          </p:cNvCxnSpPr>
          <p:nvPr/>
        </p:nvCxnSpPr>
        <p:spPr bwMode="auto">
          <a:xfrm flipH="1">
            <a:off x="8917521" y="4633728"/>
            <a:ext cx="793746" cy="1296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5"/>
          <p:cNvSpPr>
            <a:spLocks noChangeArrowheads="1"/>
          </p:cNvSpPr>
          <p:nvPr/>
        </p:nvSpPr>
        <p:spPr bwMode="auto">
          <a:xfrm>
            <a:off x="442421" y="1490088"/>
            <a:ext cx="11236960" cy="173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06400" eaLnBrk="0" hangingPunct="0">
              <a:defRPr>
                <a:solidFill>
                  <a:schemeClr val="tx1"/>
                </a:solidFill>
                <a:latin typeface="Arial" panose="020B0604020202020204" pitchFamily="34" charset="0"/>
                <a:cs typeface="Arial" panose="020B0604020202020204" pitchFamily="34" charset="0"/>
              </a:defRPr>
            </a:lvl1pPr>
            <a:lvl2pPr marL="742950" indent="-285750" defTabSz="406400" eaLnBrk="0" hangingPunct="0">
              <a:defRPr>
                <a:solidFill>
                  <a:schemeClr val="tx1"/>
                </a:solidFill>
                <a:latin typeface="Arial" panose="020B0604020202020204" pitchFamily="34" charset="0"/>
                <a:cs typeface="Arial" panose="020B0604020202020204" pitchFamily="34" charset="0"/>
              </a:defRPr>
            </a:lvl2pPr>
            <a:lvl3pPr marL="1143000" indent="-228600" defTabSz="406400" eaLnBrk="0" hangingPunct="0">
              <a:defRPr>
                <a:solidFill>
                  <a:schemeClr val="tx1"/>
                </a:solidFill>
                <a:latin typeface="Arial" panose="020B0604020202020204" pitchFamily="34" charset="0"/>
                <a:cs typeface="Arial" panose="020B0604020202020204" pitchFamily="34" charset="0"/>
              </a:defRPr>
            </a:lvl3pPr>
            <a:lvl4pPr marL="1600200" indent="-228600" defTabSz="406400" eaLnBrk="0" hangingPunct="0">
              <a:defRPr>
                <a:solidFill>
                  <a:schemeClr val="tx1"/>
                </a:solidFill>
                <a:latin typeface="Arial" panose="020B0604020202020204" pitchFamily="34" charset="0"/>
                <a:cs typeface="Arial" panose="020B0604020202020204" pitchFamily="34" charset="0"/>
              </a:defRPr>
            </a:lvl4pPr>
            <a:lvl5pPr marL="2057400" indent="-228600" defTabSz="406400" eaLnBrk="0" hangingPunct="0">
              <a:defRPr>
                <a:solidFill>
                  <a:schemeClr val="tx1"/>
                </a:solidFill>
                <a:latin typeface="Arial" panose="020B0604020202020204" pitchFamily="34" charset="0"/>
                <a:cs typeface="Arial" panose="020B0604020202020204" pitchFamily="34" charset="0"/>
              </a:defRPr>
            </a:lvl5pPr>
            <a:lvl6pPr marL="25146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6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Note: 	</a:t>
            </a:r>
            <a:endPar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endParaRPr>
          </a:p>
          <a:p>
            <a:pPr eaLnBrk="1" hangingPunct="1"/>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For SF600 programmer and top side connector of Adaptor Card which connect to programmer: Pin 1 at top left. </a:t>
            </a:r>
          </a:p>
          <a:p>
            <a:pPr eaLnBrk="1" hangingPunct="1">
              <a:buFontTx/>
              <a:buChar char="•"/>
            </a:pPr>
            <a:endParaRPr lang="en-US" sz="1600">
              <a:latin typeface="Arial" charset="0"/>
              <a:ea typeface="Verdana" pitchFamily="34" charset="0"/>
              <a:cs typeface="Calibri" pitchFamily="34" charset="0"/>
            </a:endParaRPr>
          </a:p>
        </p:txBody>
      </p:sp>
      <p:sp>
        <p:nvSpPr>
          <p:cNvPr id="21" name="TextBox 64"/>
          <p:cNvSpPr txBox="1">
            <a:spLocks noChangeArrowheads="1"/>
          </p:cNvSpPr>
          <p:nvPr/>
        </p:nvSpPr>
        <p:spPr bwMode="auto">
          <a:xfrm>
            <a:off x="3084514" y="3609975"/>
            <a:ext cx="438151"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800">
                <a:solidFill>
                  <a:srgbClr val="FF0000"/>
                </a:solidFill>
              </a:rPr>
              <a:t>Pin 1</a:t>
            </a:r>
          </a:p>
        </p:txBody>
      </p:sp>
      <p:sp>
        <p:nvSpPr>
          <p:cNvPr id="22" name="Title 1">
            <a:extLst>
              <a:ext uri="{FF2B5EF4-FFF2-40B4-BE49-F238E27FC236}">
                <a16:creationId xmlns:a16="http://schemas.microsoft.com/office/drawing/2014/main" id="{E0882219-F10D-424D-8959-3D274BA23B8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Dediprog SF600   ..</a:t>
            </a:r>
            <a:r>
              <a:rPr lang="en-US" sz="4000" err="1"/>
              <a:t>cont</a:t>
            </a:r>
            <a:endParaRPr lang="en-US" sz="4000"/>
          </a:p>
        </p:txBody>
      </p:sp>
      <p:sp>
        <p:nvSpPr>
          <p:cNvPr id="23" name="Right Arrow 12">
            <a:hlinkClick r:id="rId6" action="ppaction://hlinksldjump"/>
            <a:extLst>
              <a:ext uri="{FF2B5EF4-FFF2-40B4-BE49-F238E27FC236}">
                <a16:creationId xmlns:a16="http://schemas.microsoft.com/office/drawing/2014/main" id="{8912081B-BFDC-451F-B02E-02CD0D7AA205}"/>
              </a:ext>
            </a:extLst>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2775115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8480" y="990600"/>
            <a:ext cx="11145520" cy="5359399"/>
          </a:xfrm>
          <a:prstGeom prst="rect">
            <a:avLst/>
          </a:prstGeom>
          <a:noFill/>
          <a:ln w="9525">
            <a:noFill/>
            <a:miter lim="800000"/>
            <a:headEnd/>
            <a:tailEnd/>
          </a:ln>
        </p:spPr>
        <p:txBody>
          <a:bodyPr lIns="0" tIns="0" rIns="0" bIns="0"/>
          <a:lstStyle/>
          <a:p>
            <a:pPr>
              <a:lnSpc>
                <a:spcPct val="150000"/>
              </a:lnSpc>
              <a:spcBef>
                <a:spcPct val="20000"/>
              </a:spcBef>
              <a:defRP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STEPS FOR PROGRAMING </a:t>
            </a:r>
          </a:p>
          <a:p>
            <a:pPr marL="342891" indent="-342891">
              <a:lnSpc>
                <a:spcPct val="150000"/>
              </a:lnSpc>
              <a:spcBef>
                <a:spcPct val="20000"/>
              </a:spcBef>
              <a:buFont typeface="Arial" pitchFamily="34" charset="0"/>
              <a:buChar char="•"/>
              <a:defRPr/>
            </a:pPr>
            <a:r>
              <a:rPr lang="en-US" altLang="zh-CN"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Location</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Identify the position of SPI connector for programming the BIOS on board. Note: Make sure the AC power is off before continue.</a:t>
            </a:r>
          </a:p>
          <a:p>
            <a:pPr marL="342891" indent="-342891">
              <a:lnSpc>
                <a:spcPct val="150000"/>
              </a:lnSpc>
              <a:spcBef>
                <a:spcPct val="20000"/>
              </a:spcBef>
              <a:buFont typeface="Arial" pitchFamily="34" charset="0"/>
              <a:buChar char="•"/>
              <a:defRPr/>
            </a:pPr>
            <a:r>
              <a:rPr lang="en-US" altLang="zh-CN"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Connect Dediprog</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Connected Dediprog cable to Dediprog Header, </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J4C1. </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Ensure orientation is correct i.e. Pin 1 of header is connected to Red strap of cable. </a:t>
            </a:r>
          </a:p>
          <a:p>
            <a:pPr marL="342891" indent="-342891">
              <a:lnSpc>
                <a:spcPct val="150000"/>
              </a:lnSpc>
              <a:spcBef>
                <a:spcPct val="20000"/>
              </a:spcBef>
              <a:buFont typeface="Arial" pitchFamily="34" charset="0"/>
              <a:buChar char="•"/>
              <a:defRPr/>
            </a:pPr>
            <a:r>
              <a:rPr lang="en-US"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Launch Dediprog Software</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launch Dediprog software from Start-&gt;Dediprog-&gt;SF600-&gt;Dediprog Engineering after installed.</a:t>
            </a:r>
          </a:p>
          <a:p>
            <a:pPr marL="342891" indent="-342891">
              <a:lnSpc>
                <a:spcPct val="150000"/>
              </a:lnSpc>
              <a:spcBef>
                <a:spcPct val="20000"/>
              </a:spcBef>
              <a:buFont typeface="Arial" pitchFamily="34" charset="0"/>
              <a:buChar char="•"/>
              <a:defRPr/>
            </a:pPr>
            <a:r>
              <a:rPr lang="en-US"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 Software</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Make sure the program is able to detect correct type of SPI. In this example, W25R256JVEIQ is used. Note: SPI can be damaged if program with different algorithm. Good practice to restart the program when different board is used. Verify that “Application Memory Chip” is selected.</a:t>
            </a:r>
          </a:p>
        </p:txBody>
      </p:sp>
      <p:sp>
        <p:nvSpPr>
          <p:cNvPr id="8" name="Title 1">
            <a:extLst>
              <a:ext uri="{FF2B5EF4-FFF2-40B4-BE49-F238E27FC236}">
                <a16:creationId xmlns:a16="http://schemas.microsoft.com/office/drawing/2014/main" id="{99A88ED1-4D43-43B5-B91B-A2330C3DDC52}"/>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Dediprog SF600   ..</a:t>
            </a:r>
            <a:r>
              <a:rPr lang="en-US" sz="4000" err="1"/>
              <a:t>cont</a:t>
            </a:r>
            <a:endParaRPr lang="en-US" sz="4000"/>
          </a:p>
        </p:txBody>
      </p:sp>
      <p:sp>
        <p:nvSpPr>
          <p:cNvPr id="9" name="Right Arrow 12">
            <a:hlinkClick r:id="rId3" action="ppaction://hlinksldjump"/>
            <a:extLst>
              <a:ext uri="{FF2B5EF4-FFF2-40B4-BE49-F238E27FC236}">
                <a16:creationId xmlns:a16="http://schemas.microsoft.com/office/drawing/2014/main" id="{6933A05F-4FA3-4907-BCF9-F38EC5FAEE66}"/>
              </a:ext>
            </a:extLst>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Tree>
    <p:extLst>
      <p:ext uri="{BB962C8B-B14F-4D97-AF65-F5344CB8AC3E}">
        <p14:creationId xmlns:p14="http://schemas.microsoft.com/office/powerpoint/2010/main" val="2132219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0000" y="142413"/>
            <a:ext cx="10972800" cy="619276"/>
          </a:xfrm>
          <a:ln w="12700">
            <a:miter lim="400000"/>
          </a:ln>
        </p:spPr>
        <p:txBody>
          <a:bodyPr lIns="0" tIns="0" rIns="0" bIns="0" anchor="ctr">
            <a:normAutofit fontScale="97500"/>
          </a:bodyPr>
          <a:lstStyle/>
          <a:p>
            <a:pPr rtl="0"/>
            <a:r>
              <a:rPr lang="en-US">
                <a:solidFill>
                  <a:schemeClr val="bg2"/>
                </a:solidFill>
                <a:latin typeface="Intel Clear Light" panose="020B0404020203020204" pitchFamily="34" charset="0"/>
                <a:cs typeface="Intel Clear Light" panose="020B0404020203020204" pitchFamily="34" charset="0"/>
                <a:sym typeface="Helvetica Neue"/>
              </a:rPr>
              <a:t>Contents</a:t>
            </a:r>
          </a:p>
        </p:txBody>
      </p:sp>
      <p:sp>
        <p:nvSpPr>
          <p:cNvPr id="4" name="Content Placeholder 3"/>
          <p:cNvSpPr>
            <a:spLocks noGrp="1"/>
          </p:cNvSpPr>
          <p:nvPr>
            <p:ph sz="quarter" idx="13"/>
          </p:nvPr>
        </p:nvSpPr>
        <p:spPr>
          <a:xfrm>
            <a:off x="569384" y="1066877"/>
            <a:ext cx="5526617" cy="5187293"/>
          </a:xfrm>
        </p:spPr>
        <p:txBody>
          <a:bodyPr>
            <a:normAutofit fontScale="92500" lnSpcReduction="10000"/>
          </a:bodyPr>
          <a:lstStyle/>
          <a:p>
            <a:pPr marL="304792" indent="-304792">
              <a:lnSpc>
                <a:spcPct val="80000"/>
              </a:lnSpc>
              <a:buFont typeface="+mj-lt"/>
              <a:buAutoNum type="arabicPeriod"/>
            </a:pPr>
            <a:r>
              <a:rPr lang="en-US" sz="2000">
                <a:solidFill>
                  <a:schemeClr val="bg2"/>
                </a:solidFill>
                <a:cs typeface="Intel Clear" panose="020B0604020203020204" pitchFamily="34" charset="0"/>
              </a:rPr>
              <a:t>Introduction</a:t>
            </a:r>
          </a:p>
          <a:p>
            <a:pPr marL="304792" indent="-304792">
              <a:lnSpc>
                <a:spcPct val="80000"/>
              </a:lnSpc>
              <a:buFont typeface="+mj-lt"/>
              <a:buAutoNum type="arabicPeriod"/>
            </a:pPr>
            <a:r>
              <a:rPr lang="en-US" sz="2000">
                <a:solidFill>
                  <a:schemeClr val="bg2"/>
                </a:solidFill>
                <a:cs typeface="Intel Clear" panose="020B0604020203020204" pitchFamily="34" charset="0"/>
              </a:rPr>
              <a:t>SKU Offerings</a:t>
            </a:r>
          </a:p>
          <a:p>
            <a:pPr marL="304792" indent="-304792">
              <a:lnSpc>
                <a:spcPct val="80000"/>
              </a:lnSpc>
              <a:buFont typeface="+mj-lt"/>
              <a:buAutoNum type="arabicPeriod"/>
            </a:pPr>
            <a:r>
              <a:rPr lang="en-US" sz="2000">
                <a:solidFill>
                  <a:schemeClr val="bg2"/>
                </a:solidFill>
                <a:cs typeface="Intel Clear" panose="020B0604020203020204" pitchFamily="34" charset="0"/>
              </a:rPr>
              <a:t>High level RVP overview</a:t>
            </a:r>
          </a:p>
          <a:p>
            <a:pPr marL="304792" indent="-304792">
              <a:lnSpc>
                <a:spcPct val="80000"/>
              </a:lnSpc>
              <a:buFont typeface="+mj-lt"/>
              <a:buAutoNum type="arabicPeriod"/>
            </a:pPr>
            <a:r>
              <a:rPr lang="en-US" sz="2000">
                <a:solidFill>
                  <a:schemeClr val="bg2"/>
                </a:solidFill>
                <a:cs typeface="Intel Clear" panose="020B0604020203020204" pitchFamily="34" charset="0"/>
              </a:rPr>
              <a:t>Memory </a:t>
            </a:r>
          </a:p>
          <a:p>
            <a:pPr marL="304792" indent="-304792">
              <a:lnSpc>
                <a:spcPct val="80000"/>
              </a:lnSpc>
              <a:buFont typeface="+mj-lt"/>
              <a:buAutoNum type="arabicPeriod"/>
            </a:pPr>
            <a:r>
              <a:rPr lang="en-US" sz="2000">
                <a:solidFill>
                  <a:schemeClr val="bg2"/>
                </a:solidFill>
                <a:cs typeface="Intel Clear" panose="020B0604020203020204" pitchFamily="34" charset="0"/>
              </a:rPr>
              <a:t>Display </a:t>
            </a:r>
          </a:p>
          <a:p>
            <a:pPr marL="304792" indent="-304792">
              <a:lnSpc>
                <a:spcPct val="80000"/>
              </a:lnSpc>
              <a:buFont typeface="+mj-lt"/>
              <a:buAutoNum type="arabicPeriod"/>
            </a:pPr>
            <a:r>
              <a:rPr lang="en-US" sz="2000">
                <a:solidFill>
                  <a:schemeClr val="bg2"/>
                </a:solidFill>
                <a:cs typeface="Intel Clear" panose="020B0604020203020204" pitchFamily="34" charset="0"/>
              </a:rPr>
              <a:t>Modular TCSS </a:t>
            </a:r>
          </a:p>
          <a:p>
            <a:pPr marL="304792" indent="-304792">
              <a:lnSpc>
                <a:spcPct val="80000"/>
              </a:lnSpc>
              <a:buFont typeface="+mj-lt"/>
              <a:buAutoNum type="arabicPeriod"/>
            </a:pPr>
            <a:r>
              <a:rPr lang="en-US" sz="2000">
                <a:solidFill>
                  <a:schemeClr val="bg2"/>
                </a:solidFill>
                <a:cs typeface="Intel Clear" panose="020B0604020203020204" pitchFamily="34" charset="0"/>
              </a:rPr>
              <a:t>Type C TBT</a:t>
            </a:r>
          </a:p>
          <a:p>
            <a:pPr marL="304792" indent="-304792">
              <a:lnSpc>
                <a:spcPct val="80000"/>
              </a:lnSpc>
              <a:buFont typeface="+mj-lt"/>
              <a:buAutoNum type="arabicPeriod"/>
            </a:pPr>
            <a:r>
              <a:rPr lang="en-US" sz="2000">
                <a:solidFill>
                  <a:schemeClr val="bg2"/>
                </a:solidFill>
                <a:cs typeface="Intel Clear" panose="020B0604020203020204" pitchFamily="34" charset="0"/>
              </a:rPr>
              <a:t>MODPHY mapping &amp; Storage </a:t>
            </a:r>
          </a:p>
          <a:p>
            <a:pPr marL="304792" indent="-304792">
              <a:lnSpc>
                <a:spcPct val="80000"/>
              </a:lnSpc>
              <a:buFont typeface="+mj-lt"/>
              <a:buAutoNum type="arabicPeriod"/>
            </a:pPr>
            <a:r>
              <a:rPr lang="en-US" sz="2000">
                <a:solidFill>
                  <a:schemeClr val="bg2"/>
                </a:solidFill>
                <a:cs typeface="Intel Clear" panose="020B0604020203020204" pitchFamily="34" charset="0"/>
              </a:rPr>
              <a:t>UFS &amp; Camera</a:t>
            </a:r>
          </a:p>
          <a:p>
            <a:pPr marL="304792" indent="-304792">
              <a:lnSpc>
                <a:spcPct val="80000"/>
              </a:lnSpc>
              <a:buFont typeface="+mj-lt"/>
              <a:buAutoNum type="arabicPeriod"/>
            </a:pPr>
            <a:r>
              <a:rPr lang="en-US" sz="2000">
                <a:solidFill>
                  <a:schemeClr val="bg2"/>
                </a:solidFill>
                <a:cs typeface="Intel Clear" panose="020B0604020203020204" pitchFamily="34" charset="0"/>
              </a:rPr>
              <a:t>Connectivity</a:t>
            </a:r>
          </a:p>
          <a:p>
            <a:pPr marL="304792" indent="-304792">
              <a:lnSpc>
                <a:spcPct val="80000"/>
              </a:lnSpc>
              <a:buFont typeface="+mj-lt"/>
              <a:buAutoNum type="arabicPeriod"/>
            </a:pPr>
            <a:r>
              <a:rPr lang="en-US" sz="2000">
                <a:solidFill>
                  <a:schemeClr val="bg2"/>
                </a:solidFill>
                <a:cs typeface="Intel Clear" panose="020B0604020203020204" pitchFamily="34" charset="0"/>
              </a:rPr>
              <a:t> Sensors </a:t>
            </a:r>
          </a:p>
          <a:p>
            <a:pPr marL="304792" indent="-304792">
              <a:lnSpc>
                <a:spcPct val="80000"/>
              </a:lnSpc>
              <a:buFont typeface="+mj-lt"/>
              <a:buAutoNum type="arabicPeriod"/>
            </a:pPr>
            <a:r>
              <a:rPr lang="en-US" sz="2000">
                <a:solidFill>
                  <a:schemeClr val="bg2"/>
                </a:solidFill>
                <a:cs typeface="Intel Clear" panose="020B0604020203020204" pitchFamily="34" charset="0"/>
              </a:rPr>
              <a:t> Audio  </a:t>
            </a:r>
          </a:p>
          <a:p>
            <a:pPr marL="304792" indent="-304792">
              <a:lnSpc>
                <a:spcPct val="80000"/>
              </a:lnSpc>
              <a:buFont typeface="+mj-lt"/>
              <a:buAutoNum type="arabicPeriod"/>
            </a:pPr>
            <a:r>
              <a:rPr lang="en-US" sz="2000">
                <a:solidFill>
                  <a:schemeClr val="bg2"/>
                </a:solidFill>
                <a:cs typeface="Intel Clear" panose="020B0604020203020204" pitchFamily="34" charset="0"/>
              </a:rPr>
              <a:t> LPSS and LSIO</a:t>
            </a:r>
          </a:p>
          <a:p>
            <a:pPr marL="304792" indent="-304792">
              <a:lnSpc>
                <a:spcPct val="80000"/>
              </a:lnSpc>
              <a:buFont typeface="+mj-lt"/>
              <a:buAutoNum type="arabicPeriod"/>
            </a:pPr>
            <a:r>
              <a:rPr lang="en-US" sz="2000">
                <a:solidFill>
                  <a:schemeClr val="bg2"/>
                </a:solidFill>
                <a:cs typeface="Intel Clear" panose="020B0604020203020204" pitchFamily="34" charset="0"/>
              </a:rPr>
              <a:t> Embedded Controllers</a:t>
            </a:r>
          </a:p>
          <a:p>
            <a:pPr marL="304792" indent="-304792">
              <a:lnSpc>
                <a:spcPct val="80000"/>
              </a:lnSpc>
              <a:buFont typeface="+mj-lt"/>
              <a:buAutoNum type="arabicPeriod"/>
            </a:pPr>
            <a:endParaRPr lang="en-US" sz="2100">
              <a:solidFill>
                <a:schemeClr val="bg2"/>
              </a:solidFill>
              <a:cs typeface="Intel Clear" panose="020B0604020203020204" pitchFamily="34" charset="0"/>
            </a:endParaRPr>
          </a:p>
          <a:p>
            <a:pPr marL="304792" indent="-304792">
              <a:lnSpc>
                <a:spcPct val="80000"/>
              </a:lnSpc>
              <a:buFont typeface="+mj-lt"/>
              <a:buAutoNum type="arabicPeriod"/>
            </a:pPr>
            <a:endParaRPr lang="en-US" sz="2100">
              <a:solidFill>
                <a:schemeClr val="bg2"/>
              </a:solidFill>
              <a:cs typeface="Intel Clear" panose="020B0604020203020204" pitchFamily="34" charset="0"/>
            </a:endParaRPr>
          </a:p>
        </p:txBody>
      </p:sp>
      <p:sp>
        <p:nvSpPr>
          <p:cNvPr id="5" name="Content Placeholder 3"/>
          <p:cNvSpPr txBox="1">
            <a:spLocks/>
          </p:cNvSpPr>
          <p:nvPr/>
        </p:nvSpPr>
        <p:spPr>
          <a:xfrm>
            <a:off x="6306357" y="1066877"/>
            <a:ext cx="5526617" cy="5572444"/>
          </a:xfrm>
          <a:prstGeom prst="rect">
            <a:avLst/>
          </a:prstGeom>
          <a:ln w="12700">
            <a:miter lim="400000"/>
          </a:ln>
        </p:spPr>
        <p:txBody>
          <a:bodyPr lIns="0" tIns="0" rIns="0" bIns="0">
            <a:normAutofit/>
          </a:bodyPr>
          <a:lstStyle>
            <a:lvl1pPr marL="304792" indent="-304792" defTabSz="609600">
              <a:lnSpc>
                <a:spcPct val="80000"/>
              </a:lnSpc>
              <a:spcBef>
                <a:spcPts val="1200"/>
              </a:spcBef>
              <a:buFont typeface="+mj-lt"/>
              <a:buAutoNum type="arabicPeriod"/>
              <a:defRPr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defRPr>
            </a:lvl1pPr>
            <a:lvl2pPr marL="431800" indent="-203200" defTabSz="609600">
              <a:lnSpc>
                <a:spcPct val="100000"/>
              </a:lnSpc>
              <a:spcBef>
                <a:spcPts val="1200"/>
              </a:spcBef>
              <a:buFont typeface="Arial" panose="020B0604020202020204" pitchFamily="34" charset="0"/>
              <a:buChar char="•"/>
              <a:defRPr>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indent="-197644" defTabSz="609600">
              <a:lnSpc>
                <a:spcPct val="100000"/>
              </a:lnSpc>
              <a:spcBef>
                <a:spcPts val="1200"/>
              </a:spcBef>
              <a:buFont typeface="Arial" panose="020B0604020202020204" pitchFamily="34" charset="0"/>
              <a:buChar char="•"/>
              <a:defRPr>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indent="-228600" defTabSz="609600">
              <a:lnSpc>
                <a:spcPct val="100000"/>
              </a:lnSpc>
              <a:spcBef>
                <a:spcPts val="1200"/>
              </a:spcBef>
              <a:buFont typeface="Arial" panose="020B0604020202020204" pitchFamily="34" charset="0"/>
              <a:buChar char="•"/>
              <a:defRPr sz="2133">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indent="-228600" defTabSz="609600">
              <a:lnSpc>
                <a:spcPct val="100000"/>
              </a:lnSpc>
              <a:spcBef>
                <a:spcPts val="1200"/>
              </a:spcBef>
              <a:buFont typeface="Arial" panose="020B0604020202020204" pitchFamily="34" charset="0"/>
              <a:buChar char="•"/>
              <a:defRPr sz="1600">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indent="571500" defTabSz="609600">
              <a:spcBef>
                <a:spcPts val="0"/>
              </a:spcBef>
              <a:defRPr sz="1300">
                <a:solidFill>
                  <a:srgbClr val="5E5E5E"/>
                </a:solidFill>
                <a:latin typeface="Helvetica"/>
                <a:ea typeface="Helvetica"/>
                <a:cs typeface="Helvetica"/>
                <a:sym typeface="Helvetica"/>
              </a:defRPr>
            </a:lvl6pPr>
            <a:lvl7pPr indent="685800" defTabSz="609600">
              <a:spcBef>
                <a:spcPts val="0"/>
              </a:spcBef>
              <a:defRPr sz="1300">
                <a:solidFill>
                  <a:srgbClr val="5E5E5E"/>
                </a:solidFill>
                <a:latin typeface="Helvetica"/>
                <a:ea typeface="Helvetica"/>
                <a:cs typeface="Helvetica"/>
                <a:sym typeface="Helvetica"/>
              </a:defRPr>
            </a:lvl7pPr>
            <a:lvl8pPr indent="800100" defTabSz="609600">
              <a:spcBef>
                <a:spcPts val="0"/>
              </a:spcBef>
              <a:defRPr sz="1300">
                <a:solidFill>
                  <a:srgbClr val="5E5E5E"/>
                </a:solidFill>
                <a:latin typeface="Helvetica"/>
                <a:ea typeface="Helvetica"/>
                <a:cs typeface="Helvetica"/>
                <a:sym typeface="Helvetica"/>
              </a:defRPr>
            </a:lvl8pPr>
            <a:lvl9pPr indent="914400" defTabSz="609600">
              <a:spcBef>
                <a:spcPts val="0"/>
              </a:spcBef>
              <a:defRPr sz="1300">
                <a:solidFill>
                  <a:srgbClr val="5E5E5E"/>
                </a:solidFill>
                <a:latin typeface="Helvetica"/>
                <a:ea typeface="Helvetica"/>
                <a:cs typeface="Helvetica"/>
                <a:sym typeface="Helvetica"/>
              </a:defRPr>
            </a:lvl9pPr>
          </a:lstStyle>
          <a:p>
            <a:pPr marL="0" indent="0">
              <a:buNone/>
            </a:pPr>
            <a:r>
              <a:rPr lang="en-US"/>
              <a:t>15. </a:t>
            </a:r>
            <a:r>
              <a:rPr lang="en-US" sz="2000">
                <a:solidFill>
                  <a:schemeClr val="bg2"/>
                </a:solidFill>
                <a:cs typeface="Intel Clear" panose="020B0604020203020204" pitchFamily="34" charset="0"/>
              </a:rPr>
              <a:t>Chrome Support</a:t>
            </a:r>
            <a:endParaRPr lang="en-US"/>
          </a:p>
          <a:p>
            <a:pPr marL="0" indent="0">
              <a:buNone/>
            </a:pPr>
            <a:r>
              <a:rPr lang="en-US" sz="2000">
                <a:solidFill>
                  <a:schemeClr val="bg2"/>
                </a:solidFill>
                <a:cs typeface="Intel Clear" panose="020B0604020203020204" pitchFamily="34" charset="0"/>
              </a:rPr>
              <a:t>16. Debug and Validation </a:t>
            </a:r>
            <a:endParaRPr lang="en-US"/>
          </a:p>
          <a:p>
            <a:pPr marL="0" indent="0">
              <a:buNone/>
            </a:pPr>
            <a:r>
              <a:rPr lang="en-US"/>
              <a:t>17. Power Delivery</a:t>
            </a:r>
          </a:p>
          <a:p>
            <a:pPr marL="0" indent="0">
              <a:buNone/>
            </a:pPr>
            <a:r>
              <a:rPr lang="en-US"/>
              <a:t>18. Quick Start</a:t>
            </a:r>
          </a:p>
          <a:p>
            <a:pPr marL="0" indent="0">
              <a:buNone/>
            </a:pPr>
            <a:r>
              <a:rPr lang="en-IN"/>
              <a:t>19. PTL-UH SOC &amp; Memory Retention Solution</a:t>
            </a:r>
          </a:p>
          <a:p>
            <a:pPr marL="0" indent="0">
              <a:buNone/>
            </a:pPr>
            <a:r>
              <a:rPr lang="en-IN"/>
              <a:t>20. Jumper, Switch &amp; LED details</a:t>
            </a:r>
          </a:p>
          <a:p>
            <a:pPr marL="0" indent="0">
              <a:buNone/>
            </a:pPr>
            <a:r>
              <a:rPr lang="en-IN"/>
              <a:t>21. PTL-UH SOC straps</a:t>
            </a:r>
          </a:p>
          <a:p>
            <a:pPr marL="0" indent="0">
              <a:buNone/>
            </a:pPr>
            <a:r>
              <a:rPr lang="en-US"/>
              <a:t>22. RVP DAC</a:t>
            </a:r>
          </a:p>
          <a:p>
            <a:pPr marL="0" indent="0">
              <a:buNone/>
            </a:pPr>
            <a:r>
              <a:rPr lang="en-US"/>
              <a:t>23. UCP-SQUID</a:t>
            </a:r>
          </a:p>
          <a:p>
            <a:pPr marL="0" indent="0">
              <a:buNone/>
            </a:pPr>
            <a:r>
              <a:rPr lang="en-US"/>
              <a:t>24. RVP NEST</a:t>
            </a:r>
          </a:p>
          <a:p>
            <a:pPr marL="0" indent="0">
              <a:buNone/>
            </a:pPr>
            <a:r>
              <a:rPr lang="en-US"/>
              <a:t>25. Back-up</a:t>
            </a:r>
          </a:p>
          <a:p>
            <a:endParaRPr lang="en-US"/>
          </a:p>
          <a:p>
            <a:pPr lvl="1"/>
            <a:endParaRPr lang="en-US"/>
          </a:p>
        </p:txBody>
      </p:sp>
    </p:spTree>
    <p:extLst>
      <p:ext uri="{BB962C8B-B14F-4D97-AF65-F5344CB8AC3E}">
        <p14:creationId xmlns:p14="http://schemas.microsoft.com/office/powerpoint/2010/main" val="1934257748"/>
      </p:ext>
    </p:extLst>
  </p:cSld>
  <p:clrMapOvr>
    <a:masterClrMapping/>
  </p:clrMapOvr>
  <mc:AlternateContent xmlns:mc="http://schemas.openxmlformats.org/markup-compatibility/2006">
    <mc:Choice xmlns:p14="http://schemas.microsoft.com/office/powerpoint/2010/main" Requires="p14">
      <p:transition spd="med" p14:dur="700" advTm="2331">
        <p:fade/>
      </p:transition>
    </mc:Choice>
    <mc:Fallback>
      <p:transition spd="med" advTm="2331">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ircuit board&#10;&#10;Description automatically generated">
            <a:extLst>
              <a:ext uri="{FF2B5EF4-FFF2-40B4-BE49-F238E27FC236}">
                <a16:creationId xmlns:a16="http://schemas.microsoft.com/office/drawing/2014/main" id="{920B8D68-EE87-65A1-392A-354AE8C746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92" t="4569" r="8272" b="1389"/>
          <a:stretch/>
        </p:blipFill>
        <p:spPr>
          <a:xfrm>
            <a:off x="2336246" y="553985"/>
            <a:ext cx="7406640" cy="5935325"/>
          </a:xfrm>
          <a:prstGeom prst="rect">
            <a:avLst/>
          </a:prstGeom>
        </p:spPr>
      </p:pic>
      <p:sp>
        <p:nvSpPr>
          <p:cNvPr id="114" name="Rounded Rectangle 112">
            <a:extLst>
              <a:ext uri="{FF2B5EF4-FFF2-40B4-BE49-F238E27FC236}">
                <a16:creationId xmlns:a16="http://schemas.microsoft.com/office/drawing/2014/main" id="{9DDE3BA1-0FE3-451D-BE34-7A99A111F9A3}"/>
              </a:ext>
            </a:extLst>
          </p:cNvPr>
          <p:cNvSpPr/>
          <p:nvPr/>
        </p:nvSpPr>
        <p:spPr>
          <a:xfrm>
            <a:off x="9271955" y="1569135"/>
            <a:ext cx="317395" cy="103076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0000"/>
              </a:solidFill>
            </a:endParaRPr>
          </a:p>
        </p:txBody>
      </p:sp>
      <p:grpSp>
        <p:nvGrpSpPr>
          <p:cNvPr id="121" name="Group 120">
            <a:extLst>
              <a:ext uri="{FF2B5EF4-FFF2-40B4-BE49-F238E27FC236}">
                <a16:creationId xmlns:a16="http://schemas.microsoft.com/office/drawing/2014/main" id="{7C3AC0E6-BEB0-408C-A582-D92BA485A3C7}"/>
              </a:ext>
            </a:extLst>
          </p:cNvPr>
          <p:cNvGrpSpPr/>
          <p:nvPr/>
        </p:nvGrpSpPr>
        <p:grpSpPr>
          <a:xfrm>
            <a:off x="2967013" y="3437789"/>
            <a:ext cx="342784" cy="842833"/>
            <a:chOff x="2838053" y="1520030"/>
            <a:chExt cx="342784" cy="842833"/>
          </a:xfrm>
        </p:grpSpPr>
        <p:sp>
          <p:nvSpPr>
            <p:cNvPr id="134" name="Rounded Rectangle 258">
              <a:extLst>
                <a:ext uri="{FF2B5EF4-FFF2-40B4-BE49-F238E27FC236}">
                  <a16:creationId xmlns:a16="http://schemas.microsoft.com/office/drawing/2014/main" id="{7A03F273-2EFC-40CB-BE77-0445ED30D22A}"/>
                </a:ext>
              </a:extLst>
            </p:cNvPr>
            <p:cNvSpPr/>
            <p:nvPr/>
          </p:nvSpPr>
          <p:spPr>
            <a:xfrm>
              <a:off x="2838053" y="1588997"/>
              <a:ext cx="301387" cy="705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6" name="Rectangle 135">
              <a:extLst>
                <a:ext uri="{FF2B5EF4-FFF2-40B4-BE49-F238E27FC236}">
                  <a16:creationId xmlns:a16="http://schemas.microsoft.com/office/drawing/2014/main" id="{E644546D-2455-448E-A86F-D671EA781925}"/>
                </a:ext>
              </a:extLst>
            </p:cNvPr>
            <p:cNvSpPr/>
            <p:nvPr/>
          </p:nvSpPr>
          <p:spPr>
            <a:xfrm rot="16200000">
              <a:off x="2600723" y="1782749"/>
              <a:ext cx="842833" cy="317395"/>
            </a:xfrm>
            <a:prstGeom prst="rect">
              <a:avLst/>
            </a:prstGeom>
            <a:noFill/>
          </p:spPr>
          <p:txBody>
            <a:bodyPr wrap="square" lIns="121920" tIns="60960" rIns="121920" bIns="60960">
              <a:spAutoFit/>
            </a:bodyPr>
            <a:lstStyle/>
            <a:p>
              <a:pPr algn="ctr"/>
              <a:r>
                <a:rPr lang="en-US" sz="700" b="1">
                  <a:ln w="0"/>
                  <a:solidFill>
                    <a:srgbClr val="FFC000"/>
                  </a:solidFill>
                </a:rPr>
                <a:t>MIPI 60 Conn (J1T1)</a:t>
              </a:r>
            </a:p>
          </p:txBody>
        </p:sp>
      </p:grpSp>
      <p:sp>
        <p:nvSpPr>
          <p:cNvPr id="144" name="Rounded Rectangle 217">
            <a:extLst>
              <a:ext uri="{FF2B5EF4-FFF2-40B4-BE49-F238E27FC236}">
                <a16:creationId xmlns:a16="http://schemas.microsoft.com/office/drawing/2014/main" id="{050B19BA-8DF4-4D5E-9FDD-F08B95E2A69E}"/>
              </a:ext>
            </a:extLst>
          </p:cNvPr>
          <p:cNvSpPr/>
          <p:nvPr/>
        </p:nvSpPr>
        <p:spPr>
          <a:xfrm>
            <a:off x="2979620" y="6282566"/>
            <a:ext cx="479907" cy="1181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3" name="Rectangle 162">
            <a:extLst>
              <a:ext uri="{FF2B5EF4-FFF2-40B4-BE49-F238E27FC236}">
                <a16:creationId xmlns:a16="http://schemas.microsoft.com/office/drawing/2014/main" id="{7305C406-B1A3-4D64-BC0A-9CFFA76AB374}"/>
              </a:ext>
            </a:extLst>
          </p:cNvPr>
          <p:cNvSpPr/>
          <p:nvPr/>
        </p:nvSpPr>
        <p:spPr>
          <a:xfrm>
            <a:off x="508000" y="6199534"/>
            <a:ext cx="1372305" cy="345159"/>
          </a:xfrm>
          <a:prstGeom prst="rect">
            <a:avLst/>
          </a:prstGeom>
          <a:noFill/>
        </p:spPr>
        <p:txBody>
          <a:bodyPr wrap="square" lIns="121920" tIns="60960" rIns="121920" bIns="60960">
            <a:spAutoFit/>
          </a:bodyPr>
          <a:lstStyle/>
          <a:p>
            <a:pPr algn="r"/>
            <a:r>
              <a:rPr lang="en-US" sz="800" b="1">
                <a:ln w="0"/>
                <a:solidFill>
                  <a:srgbClr val="C00000"/>
                </a:solidFill>
              </a:rPr>
              <a:t>Scan Matrix Conn (J2W2)</a:t>
            </a:r>
          </a:p>
        </p:txBody>
      </p:sp>
      <p:cxnSp>
        <p:nvCxnSpPr>
          <p:cNvPr id="164" name="Straight Arrow Connector 163">
            <a:extLst>
              <a:ext uri="{FF2B5EF4-FFF2-40B4-BE49-F238E27FC236}">
                <a16:creationId xmlns:a16="http://schemas.microsoft.com/office/drawing/2014/main" id="{944DBD9E-CC79-4C10-A39B-0681E31A08F2}"/>
              </a:ext>
            </a:extLst>
          </p:cNvPr>
          <p:cNvCxnSpPr>
            <a:cxnSpLocks/>
          </p:cNvCxnSpPr>
          <p:nvPr/>
        </p:nvCxnSpPr>
        <p:spPr>
          <a:xfrm>
            <a:off x="1803416" y="6316714"/>
            <a:ext cx="1163597"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73592BDE-4E3B-4813-AF57-15774C16F7C9}"/>
              </a:ext>
            </a:extLst>
          </p:cNvPr>
          <p:cNvGrpSpPr/>
          <p:nvPr/>
        </p:nvGrpSpPr>
        <p:grpSpPr>
          <a:xfrm>
            <a:off x="6854354" y="6054718"/>
            <a:ext cx="842833" cy="317395"/>
            <a:chOff x="3613145" y="1305517"/>
            <a:chExt cx="842833" cy="317395"/>
          </a:xfrm>
        </p:grpSpPr>
        <p:sp>
          <p:nvSpPr>
            <p:cNvPr id="172" name="Rounded Rectangle 217">
              <a:extLst>
                <a:ext uri="{FF2B5EF4-FFF2-40B4-BE49-F238E27FC236}">
                  <a16:creationId xmlns:a16="http://schemas.microsoft.com/office/drawing/2014/main" id="{5FADE2C5-8F92-43E5-A76B-FFF60EF1FA53}"/>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3" name="Rectangle 172">
              <a:extLst>
                <a:ext uri="{FF2B5EF4-FFF2-40B4-BE49-F238E27FC236}">
                  <a16:creationId xmlns:a16="http://schemas.microsoft.com/office/drawing/2014/main" id="{8BF1C326-8581-41DF-891C-40520199A32B}"/>
                </a:ext>
              </a:extLst>
            </p:cNvPr>
            <p:cNvSpPr/>
            <p:nvPr/>
          </p:nvSpPr>
          <p:spPr>
            <a:xfrm>
              <a:off x="3613145" y="1305517"/>
              <a:ext cx="842833" cy="317395"/>
            </a:xfrm>
            <a:prstGeom prst="rect">
              <a:avLst/>
            </a:prstGeom>
            <a:noFill/>
          </p:spPr>
          <p:txBody>
            <a:bodyPr wrap="square" lIns="121920" tIns="60960" rIns="121920" bIns="60960">
              <a:spAutoFit/>
            </a:bodyPr>
            <a:lstStyle/>
            <a:p>
              <a:pPr algn="ctr"/>
              <a:r>
                <a:rPr lang="en-US" sz="700" b="1">
                  <a:ln w="0"/>
                  <a:solidFill>
                    <a:srgbClr val="FFC000"/>
                  </a:solidFill>
                </a:rPr>
                <a:t>Sensor HDR (J7W1)</a:t>
              </a:r>
            </a:p>
          </p:txBody>
        </p:sp>
      </p:grpSp>
      <p:grpSp>
        <p:nvGrpSpPr>
          <p:cNvPr id="177" name="Group 176">
            <a:extLst>
              <a:ext uri="{FF2B5EF4-FFF2-40B4-BE49-F238E27FC236}">
                <a16:creationId xmlns:a16="http://schemas.microsoft.com/office/drawing/2014/main" id="{22B47D0F-FDE0-4876-97BF-5138D086EE6E}"/>
              </a:ext>
            </a:extLst>
          </p:cNvPr>
          <p:cNvGrpSpPr/>
          <p:nvPr/>
        </p:nvGrpSpPr>
        <p:grpSpPr>
          <a:xfrm>
            <a:off x="6672405" y="4348774"/>
            <a:ext cx="842833" cy="350366"/>
            <a:chOff x="3613145" y="1316695"/>
            <a:chExt cx="842833" cy="350366"/>
          </a:xfrm>
        </p:grpSpPr>
        <p:sp>
          <p:nvSpPr>
            <p:cNvPr id="178" name="Rounded Rectangle 217">
              <a:extLst>
                <a:ext uri="{FF2B5EF4-FFF2-40B4-BE49-F238E27FC236}">
                  <a16:creationId xmlns:a16="http://schemas.microsoft.com/office/drawing/2014/main" id="{A71463D3-1A88-4E78-8F01-85F005A87ED2}"/>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9" name="Rectangle 178">
              <a:extLst>
                <a:ext uri="{FF2B5EF4-FFF2-40B4-BE49-F238E27FC236}">
                  <a16:creationId xmlns:a16="http://schemas.microsoft.com/office/drawing/2014/main" id="{D52DB9F0-36F2-4AA4-960B-DF8683E44E54}"/>
                </a:ext>
              </a:extLst>
            </p:cNvPr>
            <p:cNvSpPr/>
            <p:nvPr/>
          </p:nvSpPr>
          <p:spPr>
            <a:xfrm>
              <a:off x="3613145" y="1349666"/>
              <a:ext cx="842833" cy="317395"/>
            </a:xfrm>
            <a:prstGeom prst="rect">
              <a:avLst/>
            </a:prstGeom>
            <a:noFill/>
          </p:spPr>
          <p:txBody>
            <a:bodyPr wrap="square" lIns="121920" tIns="60960" rIns="121920" bIns="60960">
              <a:spAutoFit/>
            </a:bodyPr>
            <a:lstStyle/>
            <a:p>
              <a:pPr algn="ctr"/>
              <a:r>
                <a:rPr lang="en-US" sz="700" b="1">
                  <a:ln w="0"/>
                  <a:solidFill>
                    <a:srgbClr val="FFC000"/>
                  </a:solidFill>
                </a:rPr>
                <a:t>M.2 WWAN(J6T2)</a:t>
              </a:r>
            </a:p>
          </p:txBody>
        </p:sp>
      </p:grpSp>
      <p:grpSp>
        <p:nvGrpSpPr>
          <p:cNvPr id="180" name="Group 179">
            <a:extLst>
              <a:ext uri="{FF2B5EF4-FFF2-40B4-BE49-F238E27FC236}">
                <a16:creationId xmlns:a16="http://schemas.microsoft.com/office/drawing/2014/main" id="{632C2061-BC4D-4C53-9D25-8B5C4EAA12BE}"/>
              </a:ext>
            </a:extLst>
          </p:cNvPr>
          <p:cNvGrpSpPr/>
          <p:nvPr/>
        </p:nvGrpSpPr>
        <p:grpSpPr>
          <a:xfrm>
            <a:off x="7555488" y="3027423"/>
            <a:ext cx="842833" cy="317395"/>
            <a:chOff x="3613145" y="1303946"/>
            <a:chExt cx="842833" cy="317395"/>
          </a:xfrm>
        </p:grpSpPr>
        <p:sp>
          <p:nvSpPr>
            <p:cNvPr id="181" name="Rounded Rectangle 217">
              <a:extLst>
                <a:ext uri="{FF2B5EF4-FFF2-40B4-BE49-F238E27FC236}">
                  <a16:creationId xmlns:a16="http://schemas.microsoft.com/office/drawing/2014/main" id="{55E53700-07F2-4A39-ACA7-A3130E7EC103}"/>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2" name="Rectangle 181">
              <a:extLst>
                <a:ext uri="{FF2B5EF4-FFF2-40B4-BE49-F238E27FC236}">
                  <a16:creationId xmlns:a16="http://schemas.microsoft.com/office/drawing/2014/main" id="{74312934-4847-41C3-9134-7FE7CC1CABE2}"/>
                </a:ext>
              </a:extLst>
            </p:cNvPr>
            <p:cNvSpPr/>
            <p:nvPr/>
          </p:nvSpPr>
          <p:spPr>
            <a:xfrm>
              <a:off x="3613145" y="1303946"/>
              <a:ext cx="842833" cy="317395"/>
            </a:xfrm>
            <a:prstGeom prst="rect">
              <a:avLst/>
            </a:prstGeom>
            <a:noFill/>
          </p:spPr>
          <p:txBody>
            <a:bodyPr wrap="square" lIns="121920" tIns="60960" rIns="121920" bIns="60960">
              <a:spAutoFit/>
            </a:bodyPr>
            <a:lstStyle/>
            <a:p>
              <a:pPr algn="ctr"/>
              <a:r>
                <a:rPr lang="en-US" sz="700" b="1">
                  <a:ln w="0"/>
                  <a:solidFill>
                    <a:srgbClr val="FFC000"/>
                  </a:solidFill>
                </a:rPr>
                <a:t>M.2 SSD Gen5 Conn (J8P2)</a:t>
              </a:r>
            </a:p>
          </p:txBody>
        </p:sp>
      </p:grpSp>
      <p:grpSp>
        <p:nvGrpSpPr>
          <p:cNvPr id="183" name="Group 182">
            <a:extLst>
              <a:ext uri="{FF2B5EF4-FFF2-40B4-BE49-F238E27FC236}">
                <a16:creationId xmlns:a16="http://schemas.microsoft.com/office/drawing/2014/main" id="{F05C903B-30A2-46D2-A478-D03818B461CA}"/>
              </a:ext>
            </a:extLst>
          </p:cNvPr>
          <p:cNvGrpSpPr/>
          <p:nvPr/>
        </p:nvGrpSpPr>
        <p:grpSpPr>
          <a:xfrm>
            <a:off x="7672303" y="4301781"/>
            <a:ext cx="1359869" cy="397359"/>
            <a:chOff x="3715374" y="1316695"/>
            <a:chExt cx="1359869" cy="401856"/>
          </a:xfrm>
        </p:grpSpPr>
        <p:sp>
          <p:nvSpPr>
            <p:cNvPr id="184" name="Rounded Rectangle 217">
              <a:extLst>
                <a:ext uri="{FF2B5EF4-FFF2-40B4-BE49-F238E27FC236}">
                  <a16:creationId xmlns:a16="http://schemas.microsoft.com/office/drawing/2014/main" id="{EC318B1C-56E8-4446-9022-DFD4029442BC}"/>
                </a:ext>
              </a:extLst>
            </p:cNvPr>
            <p:cNvSpPr/>
            <p:nvPr/>
          </p:nvSpPr>
          <p:spPr>
            <a:xfrm>
              <a:off x="3715374" y="1316695"/>
              <a:ext cx="456035" cy="4018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5" name="Rectangle 184">
              <a:extLst>
                <a:ext uri="{FF2B5EF4-FFF2-40B4-BE49-F238E27FC236}">
                  <a16:creationId xmlns:a16="http://schemas.microsoft.com/office/drawing/2014/main" id="{34BE1C9B-F69F-43AF-9C0F-C9B971E499BE}"/>
                </a:ext>
              </a:extLst>
            </p:cNvPr>
            <p:cNvSpPr/>
            <p:nvPr/>
          </p:nvSpPr>
          <p:spPr>
            <a:xfrm>
              <a:off x="4063890" y="1400676"/>
              <a:ext cx="1011353" cy="222940"/>
            </a:xfrm>
            <a:prstGeom prst="rect">
              <a:avLst/>
            </a:prstGeom>
            <a:noFill/>
          </p:spPr>
          <p:txBody>
            <a:bodyPr wrap="square" lIns="121920" tIns="60960" rIns="121920" bIns="60960">
              <a:spAutoFit/>
            </a:bodyPr>
            <a:lstStyle/>
            <a:p>
              <a:pPr algn="ctr"/>
              <a:r>
                <a:rPr lang="en-US" sz="700" b="1">
                  <a:ln w="0"/>
                  <a:solidFill>
                    <a:srgbClr val="FFC000"/>
                  </a:solidFill>
                </a:rPr>
                <a:t>SIM Slot-1 (J7U1)</a:t>
              </a:r>
            </a:p>
          </p:txBody>
        </p:sp>
      </p:grpSp>
      <p:grpSp>
        <p:nvGrpSpPr>
          <p:cNvPr id="192" name="Group 191">
            <a:extLst>
              <a:ext uri="{FF2B5EF4-FFF2-40B4-BE49-F238E27FC236}">
                <a16:creationId xmlns:a16="http://schemas.microsoft.com/office/drawing/2014/main" id="{49F7B517-E520-4637-BE19-FDA3E3A33E32}"/>
              </a:ext>
            </a:extLst>
          </p:cNvPr>
          <p:cNvGrpSpPr/>
          <p:nvPr/>
        </p:nvGrpSpPr>
        <p:grpSpPr>
          <a:xfrm rot="16200000">
            <a:off x="7729104" y="5321355"/>
            <a:ext cx="556713" cy="414344"/>
            <a:chOff x="3604746" y="1144965"/>
            <a:chExt cx="556713" cy="414344"/>
          </a:xfrm>
        </p:grpSpPr>
        <p:sp>
          <p:nvSpPr>
            <p:cNvPr id="195" name="Rounded Rectangle 217">
              <a:extLst>
                <a:ext uri="{FF2B5EF4-FFF2-40B4-BE49-F238E27FC236}">
                  <a16:creationId xmlns:a16="http://schemas.microsoft.com/office/drawing/2014/main" id="{63E61D3D-4F3A-4EC6-86FA-E269F578EFF8}"/>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96" name="Rectangle 195">
              <a:extLst>
                <a:ext uri="{FF2B5EF4-FFF2-40B4-BE49-F238E27FC236}">
                  <a16:creationId xmlns:a16="http://schemas.microsoft.com/office/drawing/2014/main" id="{79EAA1D6-5ADD-4AEE-8934-E054562FBEB8}"/>
                </a:ext>
              </a:extLst>
            </p:cNvPr>
            <p:cNvSpPr/>
            <p:nvPr/>
          </p:nvSpPr>
          <p:spPr>
            <a:xfrm>
              <a:off x="3604746" y="114496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(J8V1)</a:t>
              </a:r>
            </a:p>
          </p:txBody>
        </p:sp>
      </p:grpSp>
      <p:grpSp>
        <p:nvGrpSpPr>
          <p:cNvPr id="200" name="Group 199">
            <a:extLst>
              <a:ext uri="{FF2B5EF4-FFF2-40B4-BE49-F238E27FC236}">
                <a16:creationId xmlns:a16="http://schemas.microsoft.com/office/drawing/2014/main" id="{9D507477-A060-4031-BF90-7FF2875C803F}"/>
              </a:ext>
            </a:extLst>
          </p:cNvPr>
          <p:cNvGrpSpPr/>
          <p:nvPr/>
        </p:nvGrpSpPr>
        <p:grpSpPr>
          <a:xfrm rot="16200000">
            <a:off x="8589979" y="4770325"/>
            <a:ext cx="556713" cy="414344"/>
            <a:chOff x="3599897" y="1292387"/>
            <a:chExt cx="556713" cy="414344"/>
          </a:xfrm>
        </p:grpSpPr>
        <p:sp>
          <p:nvSpPr>
            <p:cNvPr id="201" name="Rounded Rectangle 217">
              <a:extLst>
                <a:ext uri="{FF2B5EF4-FFF2-40B4-BE49-F238E27FC236}">
                  <a16:creationId xmlns:a16="http://schemas.microsoft.com/office/drawing/2014/main" id="{B7BE05BE-18B5-420F-B2FB-A165742F4707}"/>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2" name="Rectangle 201">
              <a:extLst>
                <a:ext uri="{FF2B5EF4-FFF2-40B4-BE49-F238E27FC236}">
                  <a16:creationId xmlns:a16="http://schemas.microsoft.com/office/drawing/2014/main" id="{8207AD49-A1A2-4264-B39B-F66C0C87F089}"/>
                </a:ext>
              </a:extLst>
            </p:cNvPr>
            <p:cNvSpPr/>
            <p:nvPr/>
          </p:nvSpPr>
          <p:spPr>
            <a:xfrm>
              <a:off x="3599897" y="1292387"/>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(J9U1)</a:t>
              </a:r>
            </a:p>
          </p:txBody>
        </p:sp>
      </p:grpSp>
      <p:grpSp>
        <p:nvGrpSpPr>
          <p:cNvPr id="203" name="Group 202">
            <a:extLst>
              <a:ext uri="{FF2B5EF4-FFF2-40B4-BE49-F238E27FC236}">
                <a16:creationId xmlns:a16="http://schemas.microsoft.com/office/drawing/2014/main" id="{76ECB814-729D-409B-B5A9-A27D33413EB4}"/>
              </a:ext>
            </a:extLst>
          </p:cNvPr>
          <p:cNvGrpSpPr/>
          <p:nvPr/>
        </p:nvGrpSpPr>
        <p:grpSpPr>
          <a:xfrm rot="16200000">
            <a:off x="7733311" y="4760391"/>
            <a:ext cx="556713" cy="414344"/>
            <a:chOff x="3643133" y="1266896"/>
            <a:chExt cx="556713" cy="414344"/>
          </a:xfrm>
        </p:grpSpPr>
        <p:sp>
          <p:nvSpPr>
            <p:cNvPr id="204" name="Rounded Rectangle 217">
              <a:extLst>
                <a:ext uri="{FF2B5EF4-FFF2-40B4-BE49-F238E27FC236}">
                  <a16:creationId xmlns:a16="http://schemas.microsoft.com/office/drawing/2014/main" id="{53CF6D02-DDC4-4807-B34B-E01D910A3A2B}"/>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5" name="Rectangle 204">
              <a:extLst>
                <a:ext uri="{FF2B5EF4-FFF2-40B4-BE49-F238E27FC236}">
                  <a16:creationId xmlns:a16="http://schemas.microsoft.com/office/drawing/2014/main" id="{5ECD5228-8E1F-4BD1-A160-2D886EF37E88}"/>
                </a:ext>
              </a:extLst>
            </p:cNvPr>
            <p:cNvSpPr/>
            <p:nvPr/>
          </p:nvSpPr>
          <p:spPr>
            <a:xfrm>
              <a:off x="3643133" y="1266896"/>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(J7U2)</a:t>
              </a:r>
            </a:p>
          </p:txBody>
        </p:sp>
      </p:grpSp>
      <p:grpSp>
        <p:nvGrpSpPr>
          <p:cNvPr id="206" name="Group 205">
            <a:extLst>
              <a:ext uri="{FF2B5EF4-FFF2-40B4-BE49-F238E27FC236}">
                <a16:creationId xmlns:a16="http://schemas.microsoft.com/office/drawing/2014/main" id="{6F8A9E02-B551-4151-B429-7FB304E39D32}"/>
              </a:ext>
            </a:extLst>
          </p:cNvPr>
          <p:cNvGrpSpPr/>
          <p:nvPr/>
        </p:nvGrpSpPr>
        <p:grpSpPr>
          <a:xfrm rot="16200000">
            <a:off x="8396677" y="4039886"/>
            <a:ext cx="556713" cy="414344"/>
            <a:chOff x="3619483" y="1154249"/>
            <a:chExt cx="556713" cy="414344"/>
          </a:xfrm>
        </p:grpSpPr>
        <p:sp>
          <p:nvSpPr>
            <p:cNvPr id="207" name="Rounded Rectangle 217">
              <a:extLst>
                <a:ext uri="{FF2B5EF4-FFF2-40B4-BE49-F238E27FC236}">
                  <a16:creationId xmlns:a16="http://schemas.microsoft.com/office/drawing/2014/main" id="{131B4DC3-6050-4CD9-9F4D-00057325265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8" name="Rectangle 207">
              <a:extLst>
                <a:ext uri="{FF2B5EF4-FFF2-40B4-BE49-F238E27FC236}">
                  <a16:creationId xmlns:a16="http://schemas.microsoft.com/office/drawing/2014/main" id="{268C270B-00BF-4E9F-B927-38E22FCF50A4}"/>
                </a:ext>
              </a:extLst>
            </p:cNvPr>
            <p:cNvSpPr/>
            <p:nvPr/>
          </p:nvSpPr>
          <p:spPr>
            <a:xfrm>
              <a:off x="3619483" y="1154249"/>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(J8T2)</a:t>
              </a:r>
            </a:p>
          </p:txBody>
        </p:sp>
      </p:grpSp>
      <p:grpSp>
        <p:nvGrpSpPr>
          <p:cNvPr id="209" name="Group 208">
            <a:extLst>
              <a:ext uri="{FF2B5EF4-FFF2-40B4-BE49-F238E27FC236}">
                <a16:creationId xmlns:a16="http://schemas.microsoft.com/office/drawing/2014/main" id="{617A44CD-1206-4E57-948B-5F13072668DD}"/>
              </a:ext>
            </a:extLst>
          </p:cNvPr>
          <p:cNvGrpSpPr/>
          <p:nvPr/>
        </p:nvGrpSpPr>
        <p:grpSpPr>
          <a:xfrm>
            <a:off x="7176986" y="2952259"/>
            <a:ext cx="608590" cy="414344"/>
            <a:chOff x="3616589" y="1151118"/>
            <a:chExt cx="608590" cy="414344"/>
          </a:xfrm>
        </p:grpSpPr>
        <p:sp>
          <p:nvSpPr>
            <p:cNvPr id="216" name="Rounded Rectangle 217">
              <a:extLst>
                <a:ext uri="{FF2B5EF4-FFF2-40B4-BE49-F238E27FC236}">
                  <a16:creationId xmlns:a16="http://schemas.microsoft.com/office/drawing/2014/main" id="{5DD5AFEE-0E80-4A63-9851-F0E8CBDB9D92}"/>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7" name="Rectangle 216">
              <a:extLst>
                <a:ext uri="{FF2B5EF4-FFF2-40B4-BE49-F238E27FC236}">
                  <a16:creationId xmlns:a16="http://schemas.microsoft.com/office/drawing/2014/main" id="{4CC29B45-D289-4437-9D1A-A425DE203877}"/>
                </a:ext>
              </a:extLst>
            </p:cNvPr>
            <p:cNvSpPr/>
            <p:nvPr/>
          </p:nvSpPr>
          <p:spPr>
            <a:xfrm>
              <a:off x="3616589" y="1151118"/>
              <a:ext cx="608590" cy="414344"/>
            </a:xfrm>
            <a:prstGeom prst="rect">
              <a:avLst/>
            </a:prstGeom>
            <a:noFill/>
          </p:spPr>
          <p:txBody>
            <a:bodyPr wrap="square" lIns="121920" tIns="60960" rIns="121920" bIns="60960">
              <a:spAutoFit/>
            </a:bodyPr>
            <a:lstStyle/>
            <a:p>
              <a:pPr algn="ctr"/>
              <a:r>
                <a:rPr lang="en-US" sz="700" b="1">
                  <a:ln w="0"/>
                  <a:solidFill>
                    <a:srgbClr val="FFC000"/>
                  </a:solidFill>
                </a:rPr>
                <a:t>PnP HDR (J7R1)</a:t>
              </a:r>
            </a:p>
          </p:txBody>
        </p:sp>
      </p:grpSp>
      <p:grpSp>
        <p:nvGrpSpPr>
          <p:cNvPr id="220" name="Group 219">
            <a:extLst>
              <a:ext uri="{FF2B5EF4-FFF2-40B4-BE49-F238E27FC236}">
                <a16:creationId xmlns:a16="http://schemas.microsoft.com/office/drawing/2014/main" id="{284D36B5-C74C-4770-8DEE-1FEA80647B5D}"/>
              </a:ext>
            </a:extLst>
          </p:cNvPr>
          <p:cNvGrpSpPr/>
          <p:nvPr/>
        </p:nvGrpSpPr>
        <p:grpSpPr>
          <a:xfrm>
            <a:off x="8600198" y="2285634"/>
            <a:ext cx="611599" cy="414344"/>
            <a:chOff x="3615750" y="1171260"/>
            <a:chExt cx="611599" cy="414344"/>
          </a:xfrm>
        </p:grpSpPr>
        <p:sp>
          <p:nvSpPr>
            <p:cNvPr id="221" name="Rounded Rectangle 217">
              <a:extLst>
                <a:ext uri="{FF2B5EF4-FFF2-40B4-BE49-F238E27FC236}">
                  <a16:creationId xmlns:a16="http://schemas.microsoft.com/office/drawing/2014/main" id="{15A78216-9FA7-42FA-994F-047E550A97CF}"/>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2" name="Rectangle 221">
              <a:extLst>
                <a:ext uri="{FF2B5EF4-FFF2-40B4-BE49-F238E27FC236}">
                  <a16:creationId xmlns:a16="http://schemas.microsoft.com/office/drawing/2014/main" id="{68C273BC-C499-4B83-8C43-61B402440371}"/>
                </a:ext>
              </a:extLst>
            </p:cNvPr>
            <p:cNvSpPr/>
            <p:nvPr/>
          </p:nvSpPr>
          <p:spPr>
            <a:xfrm>
              <a:off x="3615750" y="1171260"/>
              <a:ext cx="611599" cy="414344"/>
            </a:xfrm>
            <a:prstGeom prst="rect">
              <a:avLst/>
            </a:prstGeom>
            <a:noFill/>
          </p:spPr>
          <p:txBody>
            <a:bodyPr wrap="square" lIns="121920" tIns="60960" rIns="121920" bIns="60960">
              <a:spAutoFit/>
            </a:bodyPr>
            <a:lstStyle/>
            <a:p>
              <a:pPr algn="ctr"/>
              <a:r>
                <a:rPr lang="en-US" sz="700" b="1">
                  <a:ln w="0"/>
                  <a:solidFill>
                    <a:srgbClr val="FFC000"/>
                  </a:solidFill>
                </a:rPr>
                <a:t>PnP HDR (J9P1)</a:t>
              </a:r>
            </a:p>
          </p:txBody>
        </p:sp>
      </p:grpSp>
      <p:grpSp>
        <p:nvGrpSpPr>
          <p:cNvPr id="245" name="Group 244">
            <a:extLst>
              <a:ext uri="{FF2B5EF4-FFF2-40B4-BE49-F238E27FC236}">
                <a16:creationId xmlns:a16="http://schemas.microsoft.com/office/drawing/2014/main" id="{35183FC3-94A9-438D-A251-CAD6E8D8F44D}"/>
              </a:ext>
            </a:extLst>
          </p:cNvPr>
          <p:cNvGrpSpPr/>
          <p:nvPr/>
        </p:nvGrpSpPr>
        <p:grpSpPr>
          <a:xfrm rot="16200000">
            <a:off x="6384064" y="986782"/>
            <a:ext cx="556713" cy="414344"/>
            <a:chOff x="3624649" y="1287948"/>
            <a:chExt cx="556713" cy="414344"/>
          </a:xfrm>
        </p:grpSpPr>
        <p:sp>
          <p:nvSpPr>
            <p:cNvPr id="246" name="Rounded Rectangle 217">
              <a:extLst>
                <a:ext uri="{FF2B5EF4-FFF2-40B4-BE49-F238E27FC236}">
                  <a16:creationId xmlns:a16="http://schemas.microsoft.com/office/drawing/2014/main" id="{A380075A-25F0-465A-A6DD-5FFC8E67063C}"/>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7" name="Rectangle 246">
              <a:extLst>
                <a:ext uri="{FF2B5EF4-FFF2-40B4-BE49-F238E27FC236}">
                  <a16:creationId xmlns:a16="http://schemas.microsoft.com/office/drawing/2014/main" id="{2AD35CFF-F288-4EC2-9FED-5F18C11BBA70}"/>
                </a:ext>
              </a:extLst>
            </p:cNvPr>
            <p:cNvSpPr/>
            <p:nvPr/>
          </p:nvSpPr>
          <p:spPr>
            <a:xfrm>
              <a:off x="3624649" y="1287948"/>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(J6L1)</a:t>
              </a:r>
            </a:p>
          </p:txBody>
        </p:sp>
      </p:grpSp>
      <p:grpSp>
        <p:nvGrpSpPr>
          <p:cNvPr id="250" name="Group 249">
            <a:extLst>
              <a:ext uri="{FF2B5EF4-FFF2-40B4-BE49-F238E27FC236}">
                <a16:creationId xmlns:a16="http://schemas.microsoft.com/office/drawing/2014/main" id="{77B93F3D-36ED-4C56-96EA-1ECE32EE0B47}"/>
              </a:ext>
            </a:extLst>
          </p:cNvPr>
          <p:cNvGrpSpPr/>
          <p:nvPr/>
        </p:nvGrpSpPr>
        <p:grpSpPr>
          <a:xfrm rot="16200000">
            <a:off x="8130610" y="5452143"/>
            <a:ext cx="556713" cy="414341"/>
            <a:chOff x="3627178" y="1264158"/>
            <a:chExt cx="556713" cy="320290"/>
          </a:xfrm>
        </p:grpSpPr>
        <p:sp>
          <p:nvSpPr>
            <p:cNvPr id="253" name="Rounded Rectangle 217">
              <a:extLst>
                <a:ext uri="{FF2B5EF4-FFF2-40B4-BE49-F238E27FC236}">
                  <a16:creationId xmlns:a16="http://schemas.microsoft.com/office/drawing/2014/main" id="{7BDE5FDB-7DB0-49C3-8736-EABD26EA104A}"/>
                </a:ext>
              </a:extLst>
            </p:cNvPr>
            <p:cNvSpPr/>
            <p:nvPr/>
          </p:nvSpPr>
          <p:spPr>
            <a:xfrm>
              <a:off x="3715374" y="1288878"/>
              <a:ext cx="380315" cy="1661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ectangle 253">
              <a:extLst>
                <a:ext uri="{FF2B5EF4-FFF2-40B4-BE49-F238E27FC236}">
                  <a16:creationId xmlns:a16="http://schemas.microsoft.com/office/drawing/2014/main" id="{1299AF83-1A8A-4555-B567-3F0F0C478EBC}"/>
                </a:ext>
              </a:extLst>
            </p:cNvPr>
            <p:cNvSpPr/>
            <p:nvPr/>
          </p:nvSpPr>
          <p:spPr>
            <a:xfrm>
              <a:off x="3627178" y="1264158"/>
              <a:ext cx="556713" cy="320290"/>
            </a:xfrm>
            <a:prstGeom prst="rect">
              <a:avLst/>
            </a:prstGeom>
            <a:noFill/>
          </p:spPr>
          <p:txBody>
            <a:bodyPr wrap="square" lIns="121920" tIns="60960" rIns="121920" bIns="60960">
              <a:spAutoFit/>
            </a:bodyPr>
            <a:lstStyle/>
            <a:p>
              <a:pPr algn="ctr"/>
              <a:r>
                <a:rPr lang="en-US" sz="700" b="1">
                  <a:ln w="0"/>
                  <a:solidFill>
                    <a:srgbClr val="FFC000"/>
                  </a:solidFill>
                </a:rPr>
                <a:t>PnP HDR (J8V2)</a:t>
              </a:r>
            </a:p>
          </p:txBody>
        </p:sp>
      </p:grpSp>
      <p:grpSp>
        <p:nvGrpSpPr>
          <p:cNvPr id="255" name="Group 254">
            <a:extLst>
              <a:ext uri="{FF2B5EF4-FFF2-40B4-BE49-F238E27FC236}">
                <a16:creationId xmlns:a16="http://schemas.microsoft.com/office/drawing/2014/main" id="{CCB0C7D3-95C4-48C0-BF29-1F9995C55C6F}"/>
              </a:ext>
            </a:extLst>
          </p:cNvPr>
          <p:cNvGrpSpPr/>
          <p:nvPr/>
        </p:nvGrpSpPr>
        <p:grpSpPr>
          <a:xfrm>
            <a:off x="4725902" y="1023284"/>
            <a:ext cx="556713" cy="414344"/>
            <a:chOff x="3615750" y="1173625"/>
            <a:chExt cx="556713" cy="414344"/>
          </a:xfrm>
        </p:grpSpPr>
        <p:sp>
          <p:nvSpPr>
            <p:cNvPr id="256" name="Rounded Rectangle 217">
              <a:extLst>
                <a:ext uri="{FF2B5EF4-FFF2-40B4-BE49-F238E27FC236}">
                  <a16:creationId xmlns:a16="http://schemas.microsoft.com/office/drawing/2014/main" id="{8A712DE0-A16C-451F-931A-8DF27D453204}"/>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7" name="Rectangle 256">
              <a:extLst>
                <a:ext uri="{FF2B5EF4-FFF2-40B4-BE49-F238E27FC236}">
                  <a16:creationId xmlns:a16="http://schemas.microsoft.com/office/drawing/2014/main" id="{D8723B63-C06B-454E-A796-215CCC7A19FF}"/>
                </a:ext>
              </a:extLst>
            </p:cNvPr>
            <p:cNvSpPr/>
            <p:nvPr/>
          </p:nvSpPr>
          <p:spPr>
            <a:xfrm>
              <a:off x="3615750" y="117362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(J4M1)</a:t>
              </a:r>
            </a:p>
          </p:txBody>
        </p:sp>
      </p:grpSp>
      <p:grpSp>
        <p:nvGrpSpPr>
          <p:cNvPr id="258" name="Group 257">
            <a:extLst>
              <a:ext uri="{FF2B5EF4-FFF2-40B4-BE49-F238E27FC236}">
                <a16:creationId xmlns:a16="http://schemas.microsoft.com/office/drawing/2014/main" id="{3BAECB60-374C-4FD6-9016-9DBEB98D53E6}"/>
              </a:ext>
            </a:extLst>
          </p:cNvPr>
          <p:cNvGrpSpPr/>
          <p:nvPr/>
        </p:nvGrpSpPr>
        <p:grpSpPr>
          <a:xfrm rot="16200000">
            <a:off x="4199852" y="5986329"/>
            <a:ext cx="556713" cy="414344"/>
            <a:chOff x="3669039" y="1150851"/>
            <a:chExt cx="556713" cy="414344"/>
          </a:xfrm>
        </p:grpSpPr>
        <p:sp>
          <p:nvSpPr>
            <p:cNvPr id="261" name="Rounded Rectangle 217">
              <a:extLst>
                <a:ext uri="{FF2B5EF4-FFF2-40B4-BE49-F238E27FC236}">
                  <a16:creationId xmlns:a16="http://schemas.microsoft.com/office/drawing/2014/main" id="{3644CB90-6037-4159-99A7-220669AA7C62}"/>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5" name="Rectangle 264">
              <a:extLst>
                <a:ext uri="{FF2B5EF4-FFF2-40B4-BE49-F238E27FC236}">
                  <a16:creationId xmlns:a16="http://schemas.microsoft.com/office/drawing/2014/main" id="{E08F56EE-293A-4149-BEFC-04AA2B7AEEC6}"/>
                </a:ext>
              </a:extLst>
            </p:cNvPr>
            <p:cNvSpPr/>
            <p:nvPr/>
          </p:nvSpPr>
          <p:spPr>
            <a:xfrm>
              <a:off x="3669039" y="1150851"/>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(J3W2)</a:t>
              </a:r>
            </a:p>
          </p:txBody>
        </p:sp>
      </p:grpSp>
      <p:grpSp>
        <p:nvGrpSpPr>
          <p:cNvPr id="266" name="Group 265">
            <a:extLst>
              <a:ext uri="{FF2B5EF4-FFF2-40B4-BE49-F238E27FC236}">
                <a16:creationId xmlns:a16="http://schemas.microsoft.com/office/drawing/2014/main" id="{B3E07949-6620-469B-95CE-6711CE3A19F5}"/>
              </a:ext>
            </a:extLst>
          </p:cNvPr>
          <p:cNvGrpSpPr/>
          <p:nvPr/>
        </p:nvGrpSpPr>
        <p:grpSpPr>
          <a:xfrm>
            <a:off x="5622956" y="4977496"/>
            <a:ext cx="556713" cy="414344"/>
            <a:chOff x="3644414" y="1118553"/>
            <a:chExt cx="556713" cy="414344"/>
          </a:xfrm>
        </p:grpSpPr>
        <p:sp>
          <p:nvSpPr>
            <p:cNvPr id="267" name="Rounded Rectangle 217">
              <a:extLst>
                <a:ext uri="{FF2B5EF4-FFF2-40B4-BE49-F238E27FC236}">
                  <a16:creationId xmlns:a16="http://schemas.microsoft.com/office/drawing/2014/main" id="{D49C703B-DC7E-4A2F-9600-C874BCE1DE5C}"/>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8" name="Rectangle 267">
              <a:extLst>
                <a:ext uri="{FF2B5EF4-FFF2-40B4-BE49-F238E27FC236}">
                  <a16:creationId xmlns:a16="http://schemas.microsoft.com/office/drawing/2014/main" id="{20F74102-5BA0-4A11-8331-09612609F7E6}"/>
                </a:ext>
              </a:extLst>
            </p:cNvPr>
            <p:cNvSpPr/>
            <p:nvPr/>
          </p:nvSpPr>
          <p:spPr>
            <a:xfrm>
              <a:off x="3644414" y="1118553"/>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(J5V1)</a:t>
              </a:r>
            </a:p>
          </p:txBody>
        </p:sp>
      </p:grpSp>
      <p:grpSp>
        <p:nvGrpSpPr>
          <p:cNvPr id="273" name="Group 272">
            <a:extLst>
              <a:ext uri="{FF2B5EF4-FFF2-40B4-BE49-F238E27FC236}">
                <a16:creationId xmlns:a16="http://schemas.microsoft.com/office/drawing/2014/main" id="{1401A564-E799-419B-8273-6CC912AC3021}"/>
              </a:ext>
            </a:extLst>
          </p:cNvPr>
          <p:cNvGrpSpPr/>
          <p:nvPr/>
        </p:nvGrpSpPr>
        <p:grpSpPr>
          <a:xfrm rot="16200000">
            <a:off x="2201562" y="3905731"/>
            <a:ext cx="556713" cy="414344"/>
            <a:chOff x="3644312" y="1136361"/>
            <a:chExt cx="556713" cy="414344"/>
          </a:xfrm>
        </p:grpSpPr>
        <p:sp>
          <p:nvSpPr>
            <p:cNvPr id="274" name="Rounded Rectangle 217">
              <a:extLst>
                <a:ext uri="{FF2B5EF4-FFF2-40B4-BE49-F238E27FC236}">
                  <a16:creationId xmlns:a16="http://schemas.microsoft.com/office/drawing/2014/main" id="{96395A1E-54C2-4FCB-951B-617A3C0F2893}"/>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2" name="Rectangle 281">
              <a:extLst>
                <a:ext uri="{FF2B5EF4-FFF2-40B4-BE49-F238E27FC236}">
                  <a16:creationId xmlns:a16="http://schemas.microsoft.com/office/drawing/2014/main" id="{5436AF91-AA67-4780-B3DB-36D38BF6F2FC}"/>
                </a:ext>
              </a:extLst>
            </p:cNvPr>
            <p:cNvSpPr/>
            <p:nvPr/>
          </p:nvSpPr>
          <p:spPr>
            <a:xfrm>
              <a:off x="3644312" y="1136361"/>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(J1T2) </a:t>
              </a:r>
            </a:p>
          </p:txBody>
        </p:sp>
      </p:grpSp>
      <p:grpSp>
        <p:nvGrpSpPr>
          <p:cNvPr id="283" name="Group 282">
            <a:extLst>
              <a:ext uri="{FF2B5EF4-FFF2-40B4-BE49-F238E27FC236}">
                <a16:creationId xmlns:a16="http://schemas.microsoft.com/office/drawing/2014/main" id="{154A02FC-1250-48C1-A74B-2E78DDACC572}"/>
              </a:ext>
            </a:extLst>
          </p:cNvPr>
          <p:cNvGrpSpPr/>
          <p:nvPr/>
        </p:nvGrpSpPr>
        <p:grpSpPr>
          <a:xfrm>
            <a:off x="3237213" y="2025301"/>
            <a:ext cx="605355" cy="436581"/>
            <a:chOff x="3626002" y="1316695"/>
            <a:chExt cx="556713" cy="250662"/>
          </a:xfrm>
        </p:grpSpPr>
        <p:sp>
          <p:nvSpPr>
            <p:cNvPr id="288" name="Rounded Rectangle 217">
              <a:extLst>
                <a:ext uri="{FF2B5EF4-FFF2-40B4-BE49-F238E27FC236}">
                  <a16:creationId xmlns:a16="http://schemas.microsoft.com/office/drawing/2014/main" id="{312346A6-7441-4227-A1B1-6C39281CA86E}"/>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9" name="Rectangle 288">
              <a:extLst>
                <a:ext uri="{FF2B5EF4-FFF2-40B4-BE49-F238E27FC236}">
                  <a16:creationId xmlns:a16="http://schemas.microsoft.com/office/drawing/2014/main" id="{A9E3A232-7C49-4E1C-84FC-CC1150DB0E9D}"/>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C000"/>
                  </a:solidFill>
                </a:rPr>
                <a:t>PnP HDR (J2N1)</a:t>
              </a:r>
            </a:p>
          </p:txBody>
        </p:sp>
      </p:grpSp>
      <p:grpSp>
        <p:nvGrpSpPr>
          <p:cNvPr id="291" name="Group 290">
            <a:extLst>
              <a:ext uri="{FF2B5EF4-FFF2-40B4-BE49-F238E27FC236}">
                <a16:creationId xmlns:a16="http://schemas.microsoft.com/office/drawing/2014/main" id="{6C448830-BEA5-4FFD-A58B-EA954D94AF9A}"/>
              </a:ext>
            </a:extLst>
          </p:cNvPr>
          <p:cNvGrpSpPr/>
          <p:nvPr/>
        </p:nvGrpSpPr>
        <p:grpSpPr>
          <a:xfrm>
            <a:off x="8015092" y="766462"/>
            <a:ext cx="750767" cy="317395"/>
            <a:chOff x="3551098" y="1262525"/>
            <a:chExt cx="750767" cy="317395"/>
          </a:xfrm>
        </p:grpSpPr>
        <p:sp>
          <p:nvSpPr>
            <p:cNvPr id="292" name="Rounded Rectangle 217">
              <a:extLst>
                <a:ext uri="{FF2B5EF4-FFF2-40B4-BE49-F238E27FC236}">
                  <a16:creationId xmlns:a16="http://schemas.microsoft.com/office/drawing/2014/main" id="{4AEDBCC0-FA2C-4888-AF79-8595E2510E21}"/>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3" name="Rectangle 292">
              <a:extLst>
                <a:ext uri="{FF2B5EF4-FFF2-40B4-BE49-F238E27FC236}">
                  <a16:creationId xmlns:a16="http://schemas.microsoft.com/office/drawing/2014/main" id="{5EAABDD3-99E4-4836-B90C-5FD7F59EEDEB}"/>
                </a:ext>
              </a:extLst>
            </p:cNvPr>
            <p:cNvSpPr/>
            <p:nvPr/>
          </p:nvSpPr>
          <p:spPr>
            <a:xfrm>
              <a:off x="3551098" y="1262525"/>
              <a:ext cx="750767" cy="317395"/>
            </a:xfrm>
            <a:prstGeom prst="rect">
              <a:avLst/>
            </a:prstGeom>
            <a:noFill/>
          </p:spPr>
          <p:txBody>
            <a:bodyPr wrap="square" lIns="121920" tIns="60960" rIns="121920" bIns="60960">
              <a:spAutoFit/>
            </a:bodyPr>
            <a:lstStyle/>
            <a:p>
              <a:pPr algn="ctr"/>
              <a:r>
                <a:rPr lang="en-US" sz="700" b="1">
                  <a:ln w="0"/>
                  <a:solidFill>
                    <a:srgbClr val="FFC000"/>
                  </a:solidFill>
                </a:rPr>
                <a:t>PnP HDR (J8L1)</a:t>
              </a:r>
            </a:p>
          </p:txBody>
        </p:sp>
      </p:grpSp>
      <p:grpSp>
        <p:nvGrpSpPr>
          <p:cNvPr id="294" name="Group 293">
            <a:extLst>
              <a:ext uri="{FF2B5EF4-FFF2-40B4-BE49-F238E27FC236}">
                <a16:creationId xmlns:a16="http://schemas.microsoft.com/office/drawing/2014/main" id="{B21FEE32-76DF-4F91-8EFC-87898A4CB737}"/>
              </a:ext>
            </a:extLst>
          </p:cNvPr>
          <p:cNvGrpSpPr/>
          <p:nvPr/>
        </p:nvGrpSpPr>
        <p:grpSpPr>
          <a:xfrm>
            <a:off x="3858240" y="1104947"/>
            <a:ext cx="556713" cy="414344"/>
            <a:chOff x="3638628" y="1111575"/>
            <a:chExt cx="556713" cy="414344"/>
          </a:xfrm>
        </p:grpSpPr>
        <p:sp>
          <p:nvSpPr>
            <p:cNvPr id="297" name="Rounded Rectangle 217">
              <a:extLst>
                <a:ext uri="{FF2B5EF4-FFF2-40B4-BE49-F238E27FC236}">
                  <a16:creationId xmlns:a16="http://schemas.microsoft.com/office/drawing/2014/main" id="{EE29FDF3-60CE-4B28-A03C-808EFCB5501B}"/>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8" name="Rectangle 297">
              <a:extLst>
                <a:ext uri="{FF2B5EF4-FFF2-40B4-BE49-F238E27FC236}">
                  <a16:creationId xmlns:a16="http://schemas.microsoft.com/office/drawing/2014/main" id="{6A62A06C-B980-4E78-BCA8-DBACC79AFD9B}"/>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(J3M1)</a:t>
              </a:r>
            </a:p>
          </p:txBody>
        </p:sp>
      </p:grpSp>
      <p:grpSp>
        <p:nvGrpSpPr>
          <p:cNvPr id="299" name="Group 298">
            <a:extLst>
              <a:ext uri="{FF2B5EF4-FFF2-40B4-BE49-F238E27FC236}">
                <a16:creationId xmlns:a16="http://schemas.microsoft.com/office/drawing/2014/main" id="{356CA1A0-0D4C-40D5-B82A-FEE7B40AF47E}"/>
              </a:ext>
            </a:extLst>
          </p:cNvPr>
          <p:cNvGrpSpPr/>
          <p:nvPr/>
        </p:nvGrpSpPr>
        <p:grpSpPr>
          <a:xfrm>
            <a:off x="2240842" y="1787848"/>
            <a:ext cx="556713" cy="414344"/>
            <a:chOff x="3615837" y="1132207"/>
            <a:chExt cx="556713" cy="414344"/>
          </a:xfrm>
        </p:grpSpPr>
        <p:sp>
          <p:nvSpPr>
            <p:cNvPr id="300" name="Rounded Rectangle 217">
              <a:extLst>
                <a:ext uri="{FF2B5EF4-FFF2-40B4-BE49-F238E27FC236}">
                  <a16:creationId xmlns:a16="http://schemas.microsoft.com/office/drawing/2014/main" id="{58156417-1F88-4119-9287-BCB4D21A62C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1" name="Rectangle 300">
              <a:extLst>
                <a:ext uri="{FF2B5EF4-FFF2-40B4-BE49-F238E27FC236}">
                  <a16:creationId xmlns:a16="http://schemas.microsoft.com/office/drawing/2014/main" id="{D8A626EB-7D3E-4704-B5EF-89B1E5DFBEDF}"/>
                </a:ext>
              </a:extLst>
            </p:cNvPr>
            <p:cNvSpPr/>
            <p:nvPr/>
          </p:nvSpPr>
          <p:spPr>
            <a:xfrm>
              <a:off x="3615837" y="1132207"/>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(J1N1)</a:t>
              </a:r>
            </a:p>
          </p:txBody>
        </p:sp>
      </p:grpSp>
      <p:sp>
        <p:nvSpPr>
          <p:cNvPr id="98" name="Title 2">
            <a:extLst>
              <a:ext uri="{FF2B5EF4-FFF2-40B4-BE49-F238E27FC236}">
                <a16:creationId xmlns:a16="http://schemas.microsoft.com/office/drawing/2014/main" id="{5B149CF9-AEC3-4B99-8B75-04714594C371}"/>
              </a:ext>
            </a:extLst>
          </p:cNvPr>
          <p:cNvSpPr txBox="1">
            <a:spLocks/>
          </p:cNvSpPr>
          <p:nvPr/>
        </p:nvSpPr>
        <p:spPr>
          <a:xfrm>
            <a:off x="508000" y="-8375"/>
            <a:ext cx="11785600"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a:t>PTL-UH LP5x T4 RVP-Board Layout – </a:t>
            </a:r>
            <a:r>
              <a:rPr lang="en-US" sz="4000" b="1"/>
              <a:t>BOTTOM (Flipped)</a:t>
            </a:r>
            <a:endParaRPr lang="en-US"/>
          </a:p>
        </p:txBody>
      </p:sp>
      <p:grpSp>
        <p:nvGrpSpPr>
          <p:cNvPr id="6" name="Group 5">
            <a:extLst>
              <a:ext uri="{FF2B5EF4-FFF2-40B4-BE49-F238E27FC236}">
                <a16:creationId xmlns:a16="http://schemas.microsoft.com/office/drawing/2014/main" id="{1334DFBA-9BB7-54F5-544F-169D379B522F}"/>
              </a:ext>
            </a:extLst>
          </p:cNvPr>
          <p:cNvGrpSpPr/>
          <p:nvPr/>
        </p:nvGrpSpPr>
        <p:grpSpPr>
          <a:xfrm>
            <a:off x="3234849" y="2396146"/>
            <a:ext cx="605355" cy="436581"/>
            <a:chOff x="3626002" y="1316695"/>
            <a:chExt cx="556713" cy="250662"/>
          </a:xfrm>
        </p:grpSpPr>
        <p:sp>
          <p:nvSpPr>
            <p:cNvPr id="7" name="Rounded Rectangle 217">
              <a:extLst>
                <a:ext uri="{FF2B5EF4-FFF2-40B4-BE49-F238E27FC236}">
                  <a16:creationId xmlns:a16="http://schemas.microsoft.com/office/drawing/2014/main" id="{8FE83D02-6987-9985-DF8C-301168718191}"/>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ectangle 7">
              <a:extLst>
                <a:ext uri="{FF2B5EF4-FFF2-40B4-BE49-F238E27FC236}">
                  <a16:creationId xmlns:a16="http://schemas.microsoft.com/office/drawing/2014/main" id="{D679DE09-6854-B625-BE17-EC73A6132CA3}"/>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C000"/>
                  </a:solidFill>
                </a:rPr>
                <a:t>PnP HDR (J2P1)</a:t>
              </a:r>
            </a:p>
          </p:txBody>
        </p:sp>
      </p:grpSp>
      <p:grpSp>
        <p:nvGrpSpPr>
          <p:cNvPr id="10" name="Group 9">
            <a:extLst>
              <a:ext uri="{FF2B5EF4-FFF2-40B4-BE49-F238E27FC236}">
                <a16:creationId xmlns:a16="http://schemas.microsoft.com/office/drawing/2014/main" id="{86F2D392-ABE7-D2EE-AF65-B3FDFCD123FE}"/>
              </a:ext>
            </a:extLst>
          </p:cNvPr>
          <p:cNvGrpSpPr/>
          <p:nvPr/>
        </p:nvGrpSpPr>
        <p:grpSpPr>
          <a:xfrm>
            <a:off x="6009728" y="891258"/>
            <a:ext cx="556713" cy="414344"/>
            <a:chOff x="3638628" y="1111575"/>
            <a:chExt cx="556713" cy="414344"/>
          </a:xfrm>
        </p:grpSpPr>
        <p:sp>
          <p:nvSpPr>
            <p:cNvPr id="11" name="Rounded Rectangle 217">
              <a:extLst>
                <a:ext uri="{FF2B5EF4-FFF2-40B4-BE49-F238E27FC236}">
                  <a16:creationId xmlns:a16="http://schemas.microsoft.com/office/drawing/2014/main" id="{0B2F923B-0401-EB21-B263-DBEDA03BCA6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 name="Rectangle 11">
              <a:extLst>
                <a:ext uri="{FF2B5EF4-FFF2-40B4-BE49-F238E27FC236}">
                  <a16:creationId xmlns:a16="http://schemas.microsoft.com/office/drawing/2014/main" id="{0BBF7D09-DB00-47A5-969B-21BD04B697EA}"/>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(J5L1)</a:t>
              </a:r>
            </a:p>
          </p:txBody>
        </p:sp>
      </p:grpSp>
      <p:grpSp>
        <p:nvGrpSpPr>
          <p:cNvPr id="13" name="Group 12">
            <a:extLst>
              <a:ext uri="{FF2B5EF4-FFF2-40B4-BE49-F238E27FC236}">
                <a16:creationId xmlns:a16="http://schemas.microsoft.com/office/drawing/2014/main" id="{DD2621FC-AF7F-2676-5BB1-5B58AA823234}"/>
              </a:ext>
            </a:extLst>
          </p:cNvPr>
          <p:cNvGrpSpPr/>
          <p:nvPr/>
        </p:nvGrpSpPr>
        <p:grpSpPr>
          <a:xfrm>
            <a:off x="5998274" y="1470259"/>
            <a:ext cx="556713" cy="414344"/>
            <a:chOff x="3638628" y="1111575"/>
            <a:chExt cx="556713" cy="414344"/>
          </a:xfrm>
        </p:grpSpPr>
        <p:sp>
          <p:nvSpPr>
            <p:cNvPr id="14" name="Rounded Rectangle 217">
              <a:extLst>
                <a:ext uri="{FF2B5EF4-FFF2-40B4-BE49-F238E27FC236}">
                  <a16:creationId xmlns:a16="http://schemas.microsoft.com/office/drawing/2014/main" id="{2757D84E-4C42-8787-7059-5E2A733937C4}"/>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 name="Rectangle 14">
              <a:extLst>
                <a:ext uri="{FF2B5EF4-FFF2-40B4-BE49-F238E27FC236}">
                  <a16:creationId xmlns:a16="http://schemas.microsoft.com/office/drawing/2014/main" id="{52C3B370-89D6-C4E5-9CBD-F35AAB70E902}"/>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(J5M1)</a:t>
              </a:r>
            </a:p>
          </p:txBody>
        </p:sp>
      </p:grpSp>
      <p:grpSp>
        <p:nvGrpSpPr>
          <p:cNvPr id="16" name="Group 15">
            <a:extLst>
              <a:ext uri="{FF2B5EF4-FFF2-40B4-BE49-F238E27FC236}">
                <a16:creationId xmlns:a16="http://schemas.microsoft.com/office/drawing/2014/main" id="{6C9FD265-211A-CA36-B3CE-F5C7E10C5091}"/>
              </a:ext>
            </a:extLst>
          </p:cNvPr>
          <p:cNvGrpSpPr/>
          <p:nvPr/>
        </p:nvGrpSpPr>
        <p:grpSpPr>
          <a:xfrm>
            <a:off x="5539287" y="1464738"/>
            <a:ext cx="556713" cy="414344"/>
            <a:chOff x="3638628" y="1111575"/>
            <a:chExt cx="556713" cy="414344"/>
          </a:xfrm>
        </p:grpSpPr>
        <p:sp>
          <p:nvSpPr>
            <p:cNvPr id="17" name="Rounded Rectangle 217">
              <a:extLst>
                <a:ext uri="{FF2B5EF4-FFF2-40B4-BE49-F238E27FC236}">
                  <a16:creationId xmlns:a16="http://schemas.microsoft.com/office/drawing/2014/main" id="{8E2F0BD2-6BEE-9D5C-A141-66FF1BAC5C38}"/>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 name="Rectangle 17">
              <a:extLst>
                <a:ext uri="{FF2B5EF4-FFF2-40B4-BE49-F238E27FC236}">
                  <a16:creationId xmlns:a16="http://schemas.microsoft.com/office/drawing/2014/main" id="{7F91F28F-8C38-C39E-2E94-BDA027714ECA}"/>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(J5M2)</a:t>
              </a:r>
            </a:p>
          </p:txBody>
        </p:sp>
      </p:grpSp>
      <p:grpSp>
        <p:nvGrpSpPr>
          <p:cNvPr id="19" name="Group 18">
            <a:extLst>
              <a:ext uri="{FF2B5EF4-FFF2-40B4-BE49-F238E27FC236}">
                <a16:creationId xmlns:a16="http://schemas.microsoft.com/office/drawing/2014/main" id="{3F310118-CF51-E2A5-7064-C4EC95BE7271}"/>
              </a:ext>
            </a:extLst>
          </p:cNvPr>
          <p:cNvGrpSpPr/>
          <p:nvPr/>
        </p:nvGrpSpPr>
        <p:grpSpPr>
          <a:xfrm>
            <a:off x="7218583" y="968696"/>
            <a:ext cx="556713" cy="414344"/>
            <a:chOff x="3638628" y="1111575"/>
            <a:chExt cx="556713" cy="414344"/>
          </a:xfrm>
        </p:grpSpPr>
        <p:sp>
          <p:nvSpPr>
            <p:cNvPr id="20" name="Rounded Rectangle 217">
              <a:extLst>
                <a:ext uri="{FF2B5EF4-FFF2-40B4-BE49-F238E27FC236}">
                  <a16:creationId xmlns:a16="http://schemas.microsoft.com/office/drawing/2014/main" id="{48D47005-A429-9B1C-F80D-68A725246299}"/>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 name="Rectangle 20">
              <a:extLst>
                <a:ext uri="{FF2B5EF4-FFF2-40B4-BE49-F238E27FC236}">
                  <a16:creationId xmlns:a16="http://schemas.microsoft.com/office/drawing/2014/main" id="{1753107C-153F-2F2C-D268-BF97F54E04B7}"/>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(J7M1)</a:t>
              </a:r>
            </a:p>
          </p:txBody>
        </p:sp>
      </p:grpSp>
      <p:grpSp>
        <p:nvGrpSpPr>
          <p:cNvPr id="23" name="Group 22">
            <a:extLst>
              <a:ext uri="{FF2B5EF4-FFF2-40B4-BE49-F238E27FC236}">
                <a16:creationId xmlns:a16="http://schemas.microsoft.com/office/drawing/2014/main" id="{8D4B1038-ED05-A064-259A-386B1F32AD2C}"/>
              </a:ext>
            </a:extLst>
          </p:cNvPr>
          <p:cNvGrpSpPr/>
          <p:nvPr/>
        </p:nvGrpSpPr>
        <p:grpSpPr>
          <a:xfrm>
            <a:off x="6804105" y="930571"/>
            <a:ext cx="556713" cy="414344"/>
            <a:chOff x="3638628" y="1111575"/>
            <a:chExt cx="556713" cy="414344"/>
          </a:xfrm>
        </p:grpSpPr>
        <p:sp>
          <p:nvSpPr>
            <p:cNvPr id="24" name="Rounded Rectangle 217">
              <a:extLst>
                <a:ext uri="{FF2B5EF4-FFF2-40B4-BE49-F238E27FC236}">
                  <a16:creationId xmlns:a16="http://schemas.microsoft.com/office/drawing/2014/main" id="{E9170F9C-6CD5-286B-90DF-B89F10032282}"/>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 name="Rectangle 24">
              <a:extLst>
                <a:ext uri="{FF2B5EF4-FFF2-40B4-BE49-F238E27FC236}">
                  <a16:creationId xmlns:a16="http://schemas.microsoft.com/office/drawing/2014/main" id="{0A5D0440-F0B9-60FC-DC6F-52B5921B2667}"/>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(J6L2)</a:t>
              </a:r>
            </a:p>
          </p:txBody>
        </p:sp>
      </p:grpSp>
      <p:grpSp>
        <p:nvGrpSpPr>
          <p:cNvPr id="26" name="Group 25">
            <a:extLst>
              <a:ext uri="{FF2B5EF4-FFF2-40B4-BE49-F238E27FC236}">
                <a16:creationId xmlns:a16="http://schemas.microsoft.com/office/drawing/2014/main" id="{7A87B6B5-83EC-B9FD-6409-E3D4A06435C8}"/>
              </a:ext>
            </a:extLst>
          </p:cNvPr>
          <p:cNvGrpSpPr/>
          <p:nvPr/>
        </p:nvGrpSpPr>
        <p:grpSpPr>
          <a:xfrm>
            <a:off x="8202653" y="2278863"/>
            <a:ext cx="611599" cy="414344"/>
            <a:chOff x="3615750" y="1171260"/>
            <a:chExt cx="611599" cy="414344"/>
          </a:xfrm>
        </p:grpSpPr>
        <p:sp>
          <p:nvSpPr>
            <p:cNvPr id="27" name="Rounded Rectangle 217">
              <a:extLst>
                <a:ext uri="{FF2B5EF4-FFF2-40B4-BE49-F238E27FC236}">
                  <a16:creationId xmlns:a16="http://schemas.microsoft.com/office/drawing/2014/main" id="{1C7209C7-A09B-27A8-82BB-3DC22913EEE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 name="Rectangle 27">
              <a:extLst>
                <a:ext uri="{FF2B5EF4-FFF2-40B4-BE49-F238E27FC236}">
                  <a16:creationId xmlns:a16="http://schemas.microsoft.com/office/drawing/2014/main" id="{8218865C-2D74-158A-D48D-C1D3C6C6A839}"/>
                </a:ext>
              </a:extLst>
            </p:cNvPr>
            <p:cNvSpPr/>
            <p:nvPr/>
          </p:nvSpPr>
          <p:spPr>
            <a:xfrm>
              <a:off x="3615750" y="1171260"/>
              <a:ext cx="611599" cy="414344"/>
            </a:xfrm>
            <a:prstGeom prst="rect">
              <a:avLst/>
            </a:prstGeom>
            <a:noFill/>
          </p:spPr>
          <p:txBody>
            <a:bodyPr wrap="square" lIns="121920" tIns="60960" rIns="121920" bIns="60960">
              <a:spAutoFit/>
            </a:bodyPr>
            <a:lstStyle/>
            <a:p>
              <a:pPr algn="ctr"/>
              <a:r>
                <a:rPr lang="en-US" sz="700" b="1">
                  <a:ln w="0"/>
                  <a:solidFill>
                    <a:srgbClr val="FFC000"/>
                  </a:solidFill>
                </a:rPr>
                <a:t>PnP HDR (J8P1)</a:t>
              </a:r>
            </a:p>
          </p:txBody>
        </p:sp>
      </p:grpSp>
      <p:sp>
        <p:nvSpPr>
          <p:cNvPr id="29" name="Rectangle 28">
            <a:extLst>
              <a:ext uri="{FF2B5EF4-FFF2-40B4-BE49-F238E27FC236}">
                <a16:creationId xmlns:a16="http://schemas.microsoft.com/office/drawing/2014/main" id="{29376366-F4E8-8BBF-CA8F-4B1143C4F111}"/>
              </a:ext>
            </a:extLst>
          </p:cNvPr>
          <p:cNvSpPr/>
          <p:nvPr/>
        </p:nvSpPr>
        <p:spPr>
          <a:xfrm>
            <a:off x="9504610" y="1857033"/>
            <a:ext cx="1372305" cy="345159"/>
          </a:xfrm>
          <a:prstGeom prst="rect">
            <a:avLst/>
          </a:prstGeom>
          <a:noFill/>
        </p:spPr>
        <p:txBody>
          <a:bodyPr wrap="square" lIns="121920" tIns="60960" rIns="121920" bIns="60960">
            <a:spAutoFit/>
          </a:bodyPr>
          <a:lstStyle/>
          <a:p>
            <a:pPr algn="r"/>
            <a:r>
              <a:rPr lang="en-US" sz="800" b="1">
                <a:ln w="0"/>
                <a:solidFill>
                  <a:srgbClr val="C00000"/>
                </a:solidFill>
              </a:rPr>
              <a:t>PD validation header (J9N1)</a:t>
            </a:r>
          </a:p>
        </p:txBody>
      </p:sp>
      <p:grpSp>
        <p:nvGrpSpPr>
          <p:cNvPr id="30" name="Group 29">
            <a:extLst>
              <a:ext uri="{FF2B5EF4-FFF2-40B4-BE49-F238E27FC236}">
                <a16:creationId xmlns:a16="http://schemas.microsoft.com/office/drawing/2014/main" id="{0E38BD7F-257C-A66F-C8FC-C877145E4DB8}"/>
              </a:ext>
            </a:extLst>
          </p:cNvPr>
          <p:cNvGrpSpPr/>
          <p:nvPr/>
        </p:nvGrpSpPr>
        <p:grpSpPr>
          <a:xfrm>
            <a:off x="6184901" y="3731813"/>
            <a:ext cx="975008" cy="317395"/>
            <a:chOff x="3569871" y="1303946"/>
            <a:chExt cx="975008" cy="317395"/>
          </a:xfrm>
        </p:grpSpPr>
        <p:sp>
          <p:nvSpPr>
            <p:cNvPr id="31" name="Rounded Rectangle 217">
              <a:extLst>
                <a:ext uri="{FF2B5EF4-FFF2-40B4-BE49-F238E27FC236}">
                  <a16:creationId xmlns:a16="http://schemas.microsoft.com/office/drawing/2014/main" id="{88A439A5-8DE3-3302-EE20-6299DC28DD60}"/>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 name="Rectangle 31">
              <a:extLst>
                <a:ext uri="{FF2B5EF4-FFF2-40B4-BE49-F238E27FC236}">
                  <a16:creationId xmlns:a16="http://schemas.microsoft.com/office/drawing/2014/main" id="{06C71EA4-E616-3071-D5F2-D8533A00AD99}"/>
                </a:ext>
              </a:extLst>
            </p:cNvPr>
            <p:cNvSpPr/>
            <p:nvPr/>
          </p:nvSpPr>
          <p:spPr>
            <a:xfrm>
              <a:off x="3569871" y="1303946"/>
              <a:ext cx="975008" cy="317395"/>
            </a:xfrm>
            <a:prstGeom prst="rect">
              <a:avLst/>
            </a:prstGeom>
            <a:noFill/>
          </p:spPr>
          <p:txBody>
            <a:bodyPr wrap="square" lIns="121920" tIns="60960" rIns="121920" bIns="60960">
              <a:spAutoFit/>
            </a:bodyPr>
            <a:lstStyle/>
            <a:p>
              <a:pPr algn="ctr"/>
              <a:r>
                <a:rPr lang="en-US" sz="700" b="1">
                  <a:ln w="0"/>
                  <a:solidFill>
                    <a:srgbClr val="FFC000"/>
                  </a:solidFill>
                </a:rPr>
                <a:t>Little mount UFS AIC (J6T1)</a:t>
              </a:r>
            </a:p>
          </p:txBody>
        </p:sp>
      </p:grpSp>
      <p:grpSp>
        <p:nvGrpSpPr>
          <p:cNvPr id="33" name="Group 32">
            <a:extLst>
              <a:ext uri="{FF2B5EF4-FFF2-40B4-BE49-F238E27FC236}">
                <a16:creationId xmlns:a16="http://schemas.microsoft.com/office/drawing/2014/main" id="{E4452BBC-D744-2AAC-F9A8-27BE3AE6F1D4}"/>
              </a:ext>
            </a:extLst>
          </p:cNvPr>
          <p:cNvGrpSpPr/>
          <p:nvPr/>
        </p:nvGrpSpPr>
        <p:grpSpPr>
          <a:xfrm>
            <a:off x="5164437" y="4770324"/>
            <a:ext cx="556713" cy="414344"/>
            <a:chOff x="3619014" y="1118553"/>
            <a:chExt cx="556713" cy="414344"/>
          </a:xfrm>
        </p:grpSpPr>
        <p:sp>
          <p:nvSpPr>
            <p:cNvPr id="34" name="Rounded Rectangle 217">
              <a:extLst>
                <a:ext uri="{FF2B5EF4-FFF2-40B4-BE49-F238E27FC236}">
                  <a16:creationId xmlns:a16="http://schemas.microsoft.com/office/drawing/2014/main" id="{B8D27A92-2D58-98FD-5C39-C3273B764AE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 name="Rectangle 34">
              <a:extLst>
                <a:ext uri="{FF2B5EF4-FFF2-40B4-BE49-F238E27FC236}">
                  <a16:creationId xmlns:a16="http://schemas.microsoft.com/office/drawing/2014/main" id="{AF55DBA5-D256-B3DD-FC8A-9AEDDE8A6EB7}"/>
                </a:ext>
              </a:extLst>
            </p:cNvPr>
            <p:cNvSpPr/>
            <p:nvPr/>
          </p:nvSpPr>
          <p:spPr>
            <a:xfrm>
              <a:off x="3619014" y="1118553"/>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(J4U2)</a:t>
              </a:r>
            </a:p>
          </p:txBody>
        </p:sp>
      </p:grpSp>
      <p:grpSp>
        <p:nvGrpSpPr>
          <p:cNvPr id="36" name="Group 35">
            <a:extLst>
              <a:ext uri="{FF2B5EF4-FFF2-40B4-BE49-F238E27FC236}">
                <a16:creationId xmlns:a16="http://schemas.microsoft.com/office/drawing/2014/main" id="{6894994D-97F6-D1C5-F4A4-247506CA345B}"/>
              </a:ext>
            </a:extLst>
          </p:cNvPr>
          <p:cNvGrpSpPr/>
          <p:nvPr/>
        </p:nvGrpSpPr>
        <p:grpSpPr>
          <a:xfrm>
            <a:off x="4781318" y="4737782"/>
            <a:ext cx="556713" cy="414344"/>
            <a:chOff x="3619014" y="1118553"/>
            <a:chExt cx="556713" cy="414344"/>
          </a:xfrm>
        </p:grpSpPr>
        <p:sp>
          <p:nvSpPr>
            <p:cNvPr id="37" name="Rounded Rectangle 217">
              <a:extLst>
                <a:ext uri="{FF2B5EF4-FFF2-40B4-BE49-F238E27FC236}">
                  <a16:creationId xmlns:a16="http://schemas.microsoft.com/office/drawing/2014/main" id="{500D5C7E-C893-9C3D-6B1A-FA7290290C9A}"/>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8" name="Rectangle 37">
              <a:extLst>
                <a:ext uri="{FF2B5EF4-FFF2-40B4-BE49-F238E27FC236}">
                  <a16:creationId xmlns:a16="http://schemas.microsoft.com/office/drawing/2014/main" id="{E2518F37-F016-C2A0-8F5E-5EC400D4ECC8}"/>
                </a:ext>
              </a:extLst>
            </p:cNvPr>
            <p:cNvSpPr/>
            <p:nvPr/>
          </p:nvSpPr>
          <p:spPr>
            <a:xfrm>
              <a:off x="3619014" y="1118553"/>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(J4U1)</a:t>
              </a:r>
            </a:p>
          </p:txBody>
        </p:sp>
      </p:grpSp>
      <p:grpSp>
        <p:nvGrpSpPr>
          <p:cNvPr id="39" name="Group 38">
            <a:extLst>
              <a:ext uri="{FF2B5EF4-FFF2-40B4-BE49-F238E27FC236}">
                <a16:creationId xmlns:a16="http://schemas.microsoft.com/office/drawing/2014/main" id="{AFA7BF78-AA4A-445A-789D-1680CEC0DC0A}"/>
              </a:ext>
            </a:extLst>
          </p:cNvPr>
          <p:cNvGrpSpPr/>
          <p:nvPr/>
        </p:nvGrpSpPr>
        <p:grpSpPr>
          <a:xfrm>
            <a:off x="5230854" y="5204982"/>
            <a:ext cx="556713" cy="441061"/>
            <a:chOff x="3644414" y="1058889"/>
            <a:chExt cx="556713" cy="984977"/>
          </a:xfrm>
        </p:grpSpPr>
        <p:sp>
          <p:nvSpPr>
            <p:cNvPr id="40" name="Rounded Rectangle 217">
              <a:extLst>
                <a:ext uri="{FF2B5EF4-FFF2-40B4-BE49-F238E27FC236}">
                  <a16:creationId xmlns:a16="http://schemas.microsoft.com/office/drawing/2014/main" id="{3BEA51EC-BF24-A31B-9721-211A2B8A2C99}"/>
                </a:ext>
              </a:extLst>
            </p:cNvPr>
            <p:cNvSpPr/>
            <p:nvPr/>
          </p:nvSpPr>
          <p:spPr>
            <a:xfrm>
              <a:off x="3715374" y="1058889"/>
              <a:ext cx="380315" cy="4143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1" name="Rectangle 40">
              <a:extLst>
                <a:ext uri="{FF2B5EF4-FFF2-40B4-BE49-F238E27FC236}">
                  <a16:creationId xmlns:a16="http://schemas.microsoft.com/office/drawing/2014/main" id="{4A6F95F2-2973-99EF-2AFC-3DEFEF88AD6D}"/>
                </a:ext>
              </a:extLst>
            </p:cNvPr>
            <p:cNvSpPr/>
            <p:nvPr/>
          </p:nvSpPr>
          <p:spPr>
            <a:xfrm>
              <a:off x="3644414" y="1118553"/>
              <a:ext cx="556713" cy="925313"/>
            </a:xfrm>
            <a:prstGeom prst="rect">
              <a:avLst/>
            </a:prstGeom>
            <a:noFill/>
          </p:spPr>
          <p:txBody>
            <a:bodyPr wrap="square" lIns="121920" tIns="60960" rIns="121920" bIns="60960">
              <a:spAutoFit/>
            </a:bodyPr>
            <a:lstStyle/>
            <a:p>
              <a:pPr algn="ctr"/>
              <a:r>
                <a:rPr lang="en-US" sz="700" b="1">
                  <a:ln w="0"/>
                  <a:solidFill>
                    <a:srgbClr val="FFC000"/>
                  </a:solidFill>
                </a:rPr>
                <a:t>PnP HDR (J4V1)</a:t>
              </a:r>
            </a:p>
          </p:txBody>
        </p:sp>
      </p:grpSp>
      <p:grpSp>
        <p:nvGrpSpPr>
          <p:cNvPr id="42" name="Group 41">
            <a:extLst>
              <a:ext uri="{FF2B5EF4-FFF2-40B4-BE49-F238E27FC236}">
                <a16:creationId xmlns:a16="http://schemas.microsoft.com/office/drawing/2014/main" id="{7C9E9C4E-1040-D4CD-23CD-BD33D282A03E}"/>
              </a:ext>
            </a:extLst>
          </p:cNvPr>
          <p:cNvGrpSpPr/>
          <p:nvPr/>
        </p:nvGrpSpPr>
        <p:grpSpPr>
          <a:xfrm rot="16200000">
            <a:off x="2578474" y="4730080"/>
            <a:ext cx="556713" cy="414344"/>
            <a:chOff x="3644312" y="1136361"/>
            <a:chExt cx="556713" cy="414344"/>
          </a:xfrm>
        </p:grpSpPr>
        <p:sp>
          <p:nvSpPr>
            <p:cNvPr id="43" name="Rounded Rectangle 217">
              <a:extLst>
                <a:ext uri="{FF2B5EF4-FFF2-40B4-BE49-F238E27FC236}">
                  <a16:creationId xmlns:a16="http://schemas.microsoft.com/office/drawing/2014/main" id="{55416699-D3AB-3779-D98C-7D0A91082D9A}"/>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4" name="Rectangle 43">
              <a:extLst>
                <a:ext uri="{FF2B5EF4-FFF2-40B4-BE49-F238E27FC236}">
                  <a16:creationId xmlns:a16="http://schemas.microsoft.com/office/drawing/2014/main" id="{A6539EDA-9B89-1CDA-2CC7-8F885E2F8A6D}"/>
                </a:ext>
              </a:extLst>
            </p:cNvPr>
            <p:cNvSpPr/>
            <p:nvPr/>
          </p:nvSpPr>
          <p:spPr>
            <a:xfrm>
              <a:off x="3644312" y="1136361"/>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(J1U1) </a:t>
              </a:r>
            </a:p>
          </p:txBody>
        </p:sp>
      </p:grpSp>
      <p:grpSp>
        <p:nvGrpSpPr>
          <p:cNvPr id="45" name="Group 44">
            <a:extLst>
              <a:ext uri="{FF2B5EF4-FFF2-40B4-BE49-F238E27FC236}">
                <a16:creationId xmlns:a16="http://schemas.microsoft.com/office/drawing/2014/main" id="{F8210180-CB24-EB4F-A21B-671927B71590}"/>
              </a:ext>
            </a:extLst>
          </p:cNvPr>
          <p:cNvGrpSpPr/>
          <p:nvPr/>
        </p:nvGrpSpPr>
        <p:grpSpPr>
          <a:xfrm rot="16200000">
            <a:off x="2533536" y="2605032"/>
            <a:ext cx="556713" cy="414344"/>
            <a:chOff x="3637288" y="1150852"/>
            <a:chExt cx="556713" cy="414344"/>
          </a:xfrm>
        </p:grpSpPr>
        <p:sp>
          <p:nvSpPr>
            <p:cNvPr id="46" name="Rounded Rectangle 217">
              <a:extLst>
                <a:ext uri="{FF2B5EF4-FFF2-40B4-BE49-F238E27FC236}">
                  <a16:creationId xmlns:a16="http://schemas.microsoft.com/office/drawing/2014/main" id="{C5552ADA-C93C-0076-D2BE-BA7959B8FB40}"/>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 name="Rectangle 46">
              <a:extLst>
                <a:ext uri="{FF2B5EF4-FFF2-40B4-BE49-F238E27FC236}">
                  <a16:creationId xmlns:a16="http://schemas.microsoft.com/office/drawing/2014/main" id="{0C4BA9B3-B223-CE14-5DA5-178FC443CC5D}"/>
                </a:ext>
              </a:extLst>
            </p:cNvPr>
            <p:cNvSpPr/>
            <p:nvPr/>
          </p:nvSpPr>
          <p:spPr>
            <a:xfrm>
              <a:off x="3637288" y="1150852"/>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(J1P1)</a:t>
              </a:r>
            </a:p>
          </p:txBody>
        </p:sp>
      </p:grpSp>
    </p:spTree>
    <p:extLst>
      <p:ext uri="{BB962C8B-B14F-4D97-AF65-F5344CB8AC3E}">
        <p14:creationId xmlns:p14="http://schemas.microsoft.com/office/powerpoint/2010/main" val="277059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436880" y="758257"/>
            <a:ext cx="11318240" cy="4419600"/>
          </a:xfrm>
          <a:prstGeom prst="rect">
            <a:avLst/>
          </a:prstGeom>
        </p:spPr>
        <p:txBody>
          <a:bodyPr/>
          <a:lstStyle>
            <a:lvl1pPr marL="236538" indent="-236538" algn="l" rtl="0" eaLnBrk="1" fontAlgn="base" hangingPunct="1">
              <a:spcBef>
                <a:spcPct val="40000"/>
              </a:spcBef>
              <a:spcAft>
                <a:spcPct val="0"/>
              </a:spcAft>
              <a:buChar char="•"/>
              <a:tabLst>
                <a:tab pos="236538" algn="l"/>
              </a:tabLst>
              <a:defRPr sz="2600">
                <a:solidFill>
                  <a:schemeClr val="tx1"/>
                </a:solidFill>
                <a:latin typeface="+mn-lt"/>
                <a:ea typeface="+mn-ea"/>
                <a:cs typeface="+mn-cs"/>
              </a:defRPr>
            </a:lvl1pPr>
            <a:lvl2pPr marL="595313" indent="-244475" algn="l" rtl="0" eaLnBrk="1" fontAlgn="base" hangingPunct="1">
              <a:spcBef>
                <a:spcPct val="20000"/>
              </a:spcBef>
              <a:spcAft>
                <a:spcPct val="0"/>
              </a:spcAft>
              <a:buSzPct val="125000"/>
              <a:buFont typeface="Times" pitchFamily="18" charset="0"/>
              <a:buChar char="•"/>
              <a:tabLst>
                <a:tab pos="236538" algn="l"/>
              </a:tabLst>
              <a:defRPr sz="2200">
                <a:solidFill>
                  <a:schemeClr val="tx1"/>
                </a:solidFill>
                <a:latin typeface="+mn-lt"/>
              </a:defRPr>
            </a:lvl2pPr>
            <a:lvl3pPr marL="914400" indent="-204788" algn="l" rtl="0" eaLnBrk="1" fontAlgn="base" hangingPunct="1">
              <a:spcBef>
                <a:spcPct val="20000"/>
              </a:spcBef>
              <a:spcAft>
                <a:spcPct val="0"/>
              </a:spcAft>
              <a:buChar char="–"/>
              <a:tabLst>
                <a:tab pos="236538" algn="l"/>
              </a:tabLst>
              <a:defRPr sz="2000">
                <a:solidFill>
                  <a:schemeClr val="tx1"/>
                </a:solidFill>
                <a:latin typeface="+mn-lt"/>
              </a:defRPr>
            </a:lvl3pPr>
            <a:lvl4pPr marL="1300163" indent="-209550" algn="l" rtl="0" eaLnBrk="1" fontAlgn="base" hangingPunct="1">
              <a:spcBef>
                <a:spcPct val="20000"/>
              </a:spcBef>
              <a:spcAft>
                <a:spcPct val="0"/>
              </a:spcAft>
              <a:buFont typeface="Times" pitchFamily="18" charset="0"/>
              <a:buChar char="•"/>
              <a:tabLst>
                <a:tab pos="236538" algn="l"/>
              </a:tabLst>
              <a:defRPr sz="1600">
                <a:solidFill>
                  <a:schemeClr val="tx1"/>
                </a:solidFill>
                <a:latin typeface="+mn-lt"/>
              </a:defRPr>
            </a:lvl4pPr>
            <a:lvl5pPr marL="1824038" indent="-409575" algn="l" rtl="0" eaLnBrk="1" fontAlgn="base" hangingPunct="1">
              <a:spcBef>
                <a:spcPct val="20000"/>
              </a:spcBef>
              <a:spcAft>
                <a:spcPct val="0"/>
              </a:spcAft>
              <a:buChar char="–"/>
              <a:tabLst>
                <a:tab pos="236538" algn="l"/>
              </a:tabLst>
              <a:defRPr sz="1600">
                <a:solidFill>
                  <a:schemeClr val="tx1"/>
                </a:solidFill>
                <a:latin typeface="+mn-lt"/>
              </a:defRPr>
            </a:lvl5pPr>
            <a:lvl6pPr marL="2281238" indent="-409575" algn="l" rtl="0" eaLnBrk="1" fontAlgn="base" hangingPunct="1">
              <a:spcBef>
                <a:spcPct val="20000"/>
              </a:spcBef>
              <a:spcAft>
                <a:spcPct val="0"/>
              </a:spcAft>
              <a:buChar char="–"/>
              <a:tabLst>
                <a:tab pos="236538" algn="l"/>
              </a:tabLst>
              <a:defRPr sz="1600">
                <a:solidFill>
                  <a:schemeClr val="tx1"/>
                </a:solidFill>
                <a:latin typeface="+mn-lt"/>
              </a:defRPr>
            </a:lvl6pPr>
            <a:lvl7pPr marL="2738438" indent="-409575" algn="l" rtl="0" eaLnBrk="1" fontAlgn="base" hangingPunct="1">
              <a:spcBef>
                <a:spcPct val="20000"/>
              </a:spcBef>
              <a:spcAft>
                <a:spcPct val="0"/>
              </a:spcAft>
              <a:buChar char="–"/>
              <a:tabLst>
                <a:tab pos="236538" algn="l"/>
              </a:tabLst>
              <a:defRPr sz="1600">
                <a:solidFill>
                  <a:schemeClr val="tx1"/>
                </a:solidFill>
                <a:latin typeface="+mn-lt"/>
              </a:defRPr>
            </a:lvl7pPr>
            <a:lvl8pPr marL="3195638" indent="-409575" algn="l" rtl="0" eaLnBrk="1" fontAlgn="base" hangingPunct="1">
              <a:spcBef>
                <a:spcPct val="20000"/>
              </a:spcBef>
              <a:spcAft>
                <a:spcPct val="0"/>
              </a:spcAft>
              <a:buChar char="–"/>
              <a:tabLst>
                <a:tab pos="236538" algn="l"/>
              </a:tabLst>
              <a:defRPr sz="1600">
                <a:solidFill>
                  <a:schemeClr val="tx1"/>
                </a:solidFill>
                <a:latin typeface="+mn-lt"/>
              </a:defRPr>
            </a:lvl8pPr>
            <a:lvl9pPr marL="3652838" indent="-409575" algn="l" rtl="0" eaLnBrk="1" fontAlgn="base" hangingPunct="1">
              <a:spcBef>
                <a:spcPct val="20000"/>
              </a:spcBef>
              <a:spcAft>
                <a:spcPct val="0"/>
              </a:spcAft>
              <a:buChar char="–"/>
              <a:tabLst>
                <a:tab pos="236538" algn="l"/>
              </a:tabLst>
              <a:defRPr sz="1600">
                <a:solidFill>
                  <a:schemeClr val="tx1"/>
                </a:solidFill>
                <a:latin typeface="+mn-lt"/>
              </a:defRPr>
            </a:lvl9pPr>
          </a:lstStyle>
          <a:p>
            <a:pPr marL="0">
              <a:lnSpc>
                <a:spcPct val="150000"/>
              </a:lnSpc>
              <a:spcBef>
                <a:spcPct val="20000"/>
              </a:spcBef>
              <a:defRPr/>
            </a:pPr>
            <a:r>
              <a:rPr lang="en-US" altLang="zh-CN"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Load File</a:t>
            </a:r>
            <a:r>
              <a:rPr lang="en-US" altLang="zh-CN"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After blank check operation is completed without problem, click on File button. Find and open the file. If the suffix is .bin, select Data Format: Raw Binary. Finally click Ok button.</a:t>
            </a:r>
          </a:p>
          <a:p>
            <a:pPr marL="0">
              <a:lnSpc>
                <a:spcPct val="150000"/>
              </a:lnSpc>
              <a:defRPr/>
            </a:pP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0">
              <a:lnSpc>
                <a:spcPct val="150000"/>
              </a:lnSpc>
              <a:defRPr/>
            </a:pP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0">
              <a:lnSpc>
                <a:spcPct val="150000"/>
              </a:lnSpc>
              <a:defRPr/>
            </a:pPr>
            <a:endPar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6" name="Content Placeholder 3"/>
          <p:cNvSpPr txBox="1">
            <a:spLocks/>
          </p:cNvSpPr>
          <p:nvPr/>
        </p:nvSpPr>
        <p:spPr>
          <a:xfrm>
            <a:off x="436880" y="3498330"/>
            <a:ext cx="11318240" cy="508985"/>
          </a:xfrm>
          <a:prstGeom prst="rect">
            <a:avLst/>
          </a:prstGeom>
        </p:spPr>
        <p:txBody>
          <a:bodyPr wrap="square">
            <a:spAutoFit/>
          </a:bodyPr>
          <a:lstStyle>
            <a:lvl1pPr marL="236538" indent="-236538" algn="l" rtl="0" eaLnBrk="1" fontAlgn="base" hangingPunct="1">
              <a:spcBef>
                <a:spcPct val="40000"/>
              </a:spcBef>
              <a:spcAft>
                <a:spcPct val="0"/>
              </a:spcAft>
              <a:buChar char="•"/>
              <a:tabLst>
                <a:tab pos="236538" algn="l"/>
              </a:tabLst>
              <a:defRPr sz="2600">
                <a:solidFill>
                  <a:schemeClr val="tx1"/>
                </a:solidFill>
                <a:latin typeface="+mn-lt"/>
                <a:ea typeface="+mn-ea"/>
                <a:cs typeface="+mn-cs"/>
              </a:defRPr>
            </a:lvl1pPr>
            <a:lvl2pPr marL="595313" indent="-244475" algn="l" rtl="0" eaLnBrk="1" fontAlgn="base" hangingPunct="1">
              <a:spcBef>
                <a:spcPct val="20000"/>
              </a:spcBef>
              <a:spcAft>
                <a:spcPct val="0"/>
              </a:spcAft>
              <a:buSzPct val="125000"/>
              <a:buFont typeface="Times" pitchFamily="18" charset="0"/>
              <a:buChar char="•"/>
              <a:tabLst>
                <a:tab pos="236538" algn="l"/>
              </a:tabLst>
              <a:defRPr sz="2200">
                <a:solidFill>
                  <a:schemeClr val="tx1"/>
                </a:solidFill>
                <a:latin typeface="+mn-lt"/>
              </a:defRPr>
            </a:lvl2pPr>
            <a:lvl3pPr marL="914400" indent="-204788" algn="l" rtl="0" eaLnBrk="1" fontAlgn="base" hangingPunct="1">
              <a:spcBef>
                <a:spcPct val="20000"/>
              </a:spcBef>
              <a:spcAft>
                <a:spcPct val="0"/>
              </a:spcAft>
              <a:buChar char="–"/>
              <a:tabLst>
                <a:tab pos="236538" algn="l"/>
              </a:tabLst>
              <a:defRPr sz="2000">
                <a:solidFill>
                  <a:schemeClr val="tx1"/>
                </a:solidFill>
                <a:latin typeface="+mn-lt"/>
              </a:defRPr>
            </a:lvl3pPr>
            <a:lvl4pPr marL="1300163" indent="-209550" algn="l" rtl="0" eaLnBrk="1" fontAlgn="base" hangingPunct="1">
              <a:spcBef>
                <a:spcPct val="20000"/>
              </a:spcBef>
              <a:spcAft>
                <a:spcPct val="0"/>
              </a:spcAft>
              <a:buFont typeface="Times" pitchFamily="18" charset="0"/>
              <a:buChar char="•"/>
              <a:tabLst>
                <a:tab pos="236538" algn="l"/>
              </a:tabLst>
              <a:defRPr sz="1600">
                <a:solidFill>
                  <a:schemeClr val="tx1"/>
                </a:solidFill>
                <a:latin typeface="+mn-lt"/>
              </a:defRPr>
            </a:lvl4pPr>
            <a:lvl5pPr marL="1824038" indent="-409575" algn="l" rtl="0" eaLnBrk="1" fontAlgn="base" hangingPunct="1">
              <a:spcBef>
                <a:spcPct val="20000"/>
              </a:spcBef>
              <a:spcAft>
                <a:spcPct val="0"/>
              </a:spcAft>
              <a:buChar char="–"/>
              <a:tabLst>
                <a:tab pos="236538" algn="l"/>
              </a:tabLst>
              <a:defRPr sz="1600">
                <a:solidFill>
                  <a:schemeClr val="tx1"/>
                </a:solidFill>
                <a:latin typeface="+mn-lt"/>
              </a:defRPr>
            </a:lvl5pPr>
            <a:lvl6pPr marL="2281238" indent="-409575" algn="l" rtl="0" eaLnBrk="1" fontAlgn="base" hangingPunct="1">
              <a:spcBef>
                <a:spcPct val="20000"/>
              </a:spcBef>
              <a:spcAft>
                <a:spcPct val="0"/>
              </a:spcAft>
              <a:buChar char="–"/>
              <a:tabLst>
                <a:tab pos="236538" algn="l"/>
              </a:tabLst>
              <a:defRPr sz="1600">
                <a:solidFill>
                  <a:schemeClr val="tx1"/>
                </a:solidFill>
                <a:latin typeface="+mn-lt"/>
              </a:defRPr>
            </a:lvl6pPr>
            <a:lvl7pPr marL="2738438" indent="-409575" algn="l" rtl="0" eaLnBrk="1" fontAlgn="base" hangingPunct="1">
              <a:spcBef>
                <a:spcPct val="20000"/>
              </a:spcBef>
              <a:spcAft>
                <a:spcPct val="0"/>
              </a:spcAft>
              <a:buChar char="–"/>
              <a:tabLst>
                <a:tab pos="236538" algn="l"/>
              </a:tabLst>
              <a:defRPr sz="1600">
                <a:solidFill>
                  <a:schemeClr val="tx1"/>
                </a:solidFill>
                <a:latin typeface="+mn-lt"/>
              </a:defRPr>
            </a:lvl7pPr>
            <a:lvl8pPr marL="3195638" indent="-409575" algn="l" rtl="0" eaLnBrk="1" fontAlgn="base" hangingPunct="1">
              <a:spcBef>
                <a:spcPct val="20000"/>
              </a:spcBef>
              <a:spcAft>
                <a:spcPct val="0"/>
              </a:spcAft>
              <a:buChar char="–"/>
              <a:tabLst>
                <a:tab pos="236538" algn="l"/>
              </a:tabLst>
              <a:defRPr sz="1600">
                <a:solidFill>
                  <a:schemeClr val="tx1"/>
                </a:solidFill>
                <a:latin typeface="+mn-lt"/>
              </a:defRPr>
            </a:lvl8pPr>
            <a:lvl9pPr marL="3652838" indent="-409575" algn="l" rtl="0" eaLnBrk="1" fontAlgn="base" hangingPunct="1">
              <a:spcBef>
                <a:spcPct val="20000"/>
              </a:spcBef>
              <a:spcAft>
                <a:spcPct val="0"/>
              </a:spcAft>
              <a:buChar char="–"/>
              <a:tabLst>
                <a:tab pos="236538" algn="l"/>
              </a:tabLst>
              <a:defRPr sz="1600">
                <a:solidFill>
                  <a:schemeClr val="tx1"/>
                </a:solidFill>
                <a:latin typeface="+mn-lt"/>
              </a:defRPr>
            </a:lvl9pPr>
          </a:lstStyle>
          <a:p>
            <a:pPr marL="0">
              <a:lnSpc>
                <a:spcPct val="150000"/>
              </a:lnSpc>
              <a:spcBef>
                <a:spcPct val="20000"/>
              </a:spcBef>
              <a:defRPr/>
            </a:pPr>
            <a:r>
              <a:rPr lang="en-US" sz="20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Batch</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Click on Batch button.</a:t>
            </a:r>
          </a:p>
        </p:txBody>
      </p:sp>
      <p:pic>
        <p:nvPicPr>
          <p:cNvPr id="8" name="Picture 7"/>
          <p:cNvPicPr>
            <a:picLocks noChangeAspect="1"/>
          </p:cNvPicPr>
          <p:nvPr/>
        </p:nvPicPr>
        <p:blipFill>
          <a:blip r:embed="rId3"/>
          <a:stretch>
            <a:fillRect/>
          </a:stretch>
        </p:blipFill>
        <p:spPr>
          <a:xfrm>
            <a:off x="2209802" y="4040491"/>
            <a:ext cx="7479335" cy="1830879"/>
          </a:xfrm>
          <a:prstGeom prst="rect">
            <a:avLst/>
          </a:prstGeom>
        </p:spPr>
      </p:pic>
      <p:sp>
        <p:nvSpPr>
          <p:cNvPr id="9" name="Oval 8"/>
          <p:cNvSpPr/>
          <p:nvPr/>
        </p:nvSpPr>
        <p:spPr bwMode="auto">
          <a:xfrm>
            <a:off x="4952999" y="4348525"/>
            <a:ext cx="457200" cy="730379"/>
          </a:xfrm>
          <a:prstGeom prst="ellipse">
            <a:avLst/>
          </a:prstGeom>
          <a:solidFill>
            <a:schemeClr val="accent1">
              <a:alpha val="0"/>
            </a:schemeClr>
          </a:solidFill>
          <a:ln w="508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a:spcBef>
                <a:spcPct val="0"/>
              </a:spcBef>
              <a:spcAft>
                <a:spcPct val="0"/>
              </a:spcAft>
            </a:pPr>
            <a:endParaRPr lang="en-US" sz="2000">
              <a:latin typeface="Verdana" pitchFamily="34" charset="0"/>
            </a:endParaRPr>
          </a:p>
        </p:txBody>
      </p:sp>
      <p:pic>
        <p:nvPicPr>
          <p:cNvPr id="10" name="Picture 9"/>
          <p:cNvPicPr>
            <a:picLocks noChangeAspect="1"/>
          </p:cNvPicPr>
          <p:nvPr/>
        </p:nvPicPr>
        <p:blipFill>
          <a:blip r:embed="rId4"/>
          <a:stretch>
            <a:fillRect/>
          </a:stretch>
        </p:blipFill>
        <p:spPr>
          <a:xfrm>
            <a:off x="3843338" y="1875624"/>
            <a:ext cx="3133725" cy="1419045"/>
          </a:xfrm>
          <a:prstGeom prst="rect">
            <a:avLst/>
          </a:prstGeom>
        </p:spPr>
      </p:pic>
      <p:sp>
        <p:nvSpPr>
          <p:cNvPr id="11" name="Oval 10"/>
          <p:cNvSpPr/>
          <p:nvPr/>
        </p:nvSpPr>
        <p:spPr bwMode="auto">
          <a:xfrm>
            <a:off x="4419601" y="2370615"/>
            <a:ext cx="610235" cy="356468"/>
          </a:xfrm>
          <a:prstGeom prst="ellipse">
            <a:avLst/>
          </a:prstGeom>
          <a:solidFill>
            <a:schemeClr val="accent1">
              <a:alpha val="0"/>
            </a:schemeClr>
          </a:solidFill>
          <a:ln w="508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a:spcBef>
                <a:spcPct val="0"/>
              </a:spcBef>
              <a:spcAft>
                <a:spcPct val="0"/>
              </a:spcAft>
            </a:pPr>
            <a:endParaRPr lang="en-US" sz="2000">
              <a:latin typeface="Verdana" pitchFamily="34" charset="0"/>
            </a:endParaRPr>
          </a:p>
        </p:txBody>
      </p:sp>
      <p:sp>
        <p:nvSpPr>
          <p:cNvPr id="13" name="Right Arrow 12">
            <a:hlinkClick r:id="rId5" action="ppaction://hlinksldjump"/>
          </p:cNvPr>
          <p:cNvSpPr/>
          <p:nvPr/>
        </p:nvSpPr>
        <p:spPr bwMode="auto">
          <a:xfrm rot="10800000">
            <a:off x="11175820" y="5796591"/>
            <a:ext cx="760672" cy="391951"/>
          </a:xfrm>
          <a:prstGeom prst="rightArrow">
            <a:avLst/>
          </a:prstGeom>
          <a:solidFill>
            <a:srgbClr val="A6CAE1"/>
          </a:solidFill>
          <a:ln w="50800" cap="flat" cmpd="sng" algn="ctr">
            <a:solidFill>
              <a:srgbClr val="0860A8"/>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a:lnSpc>
                <a:spcPct val="100000"/>
              </a:lnSpc>
              <a:spcBef>
                <a:spcPct val="0"/>
              </a:spcBef>
              <a:spcAft>
                <a:spcPct val="0"/>
              </a:spcAft>
              <a:defRPr/>
            </a:pPr>
            <a:endParaRPr lang="en-US" sz="1067">
              <a:solidFill>
                <a:srgbClr val="0860A8"/>
              </a:solidFill>
              <a:latin typeface="Verdana" pitchFamily="34" charset="0"/>
            </a:endParaRPr>
          </a:p>
        </p:txBody>
      </p:sp>
      <p:sp>
        <p:nvSpPr>
          <p:cNvPr id="12" name="Title 1">
            <a:extLst>
              <a:ext uri="{FF2B5EF4-FFF2-40B4-BE49-F238E27FC236}">
                <a16:creationId xmlns:a16="http://schemas.microsoft.com/office/drawing/2014/main" id="{F8A9DDAF-B784-4AE5-8E3A-F1E77AC15E64}"/>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through Dediprog SF600   ..</a:t>
            </a:r>
            <a:r>
              <a:rPr lang="en-US" sz="4000" err="1"/>
              <a:t>cont</a:t>
            </a:r>
            <a:endParaRPr lang="en-US" sz="4000"/>
          </a:p>
        </p:txBody>
      </p:sp>
    </p:spTree>
    <p:extLst>
      <p:ext uri="{BB962C8B-B14F-4D97-AF65-F5344CB8AC3E}">
        <p14:creationId xmlns:p14="http://schemas.microsoft.com/office/powerpoint/2010/main" val="3112733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FEBB6CC-89C2-4CF4-AC97-951FA4CC87A1}"/>
              </a:ext>
            </a:extLst>
          </p:cNvPr>
          <p:cNvSpPr txBox="1">
            <a:spLocks/>
          </p:cNvSpPr>
          <p:nvPr/>
        </p:nvSpPr>
        <p:spPr>
          <a:xfrm>
            <a:off x="391632" y="1257501"/>
            <a:ext cx="11010900" cy="4736868"/>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C-PHY and D-PHY signals are coming from the silicon as multiplexed together.</a:t>
            </a:r>
          </a:p>
          <a:p>
            <a:pPr marL="228589" indent="-228589" defTabSz="609570" hangingPunct="1">
              <a:buFont typeface="Arial" panose="020B0604020202020204" pitchFamily="34" charset="0"/>
              <a:buChar char="•"/>
            </a:pPr>
            <a:r>
              <a:rPr lang="en-US" sz="2000">
                <a:cs typeface="Intel Clear" panose="020B0604020203020204" pitchFamily="34" charset="0"/>
              </a:rPr>
              <a:t>The routing followed in RVP3 SKU is based on C-PHY guidelines. </a:t>
            </a:r>
          </a:p>
          <a:p>
            <a:pPr marL="228589" indent="-228589" defTabSz="609570" hangingPunct="1">
              <a:buFont typeface="Arial" panose="020B0604020202020204" pitchFamily="34" charset="0"/>
              <a:buChar char="•"/>
            </a:pPr>
            <a:r>
              <a:rPr lang="en-US" sz="2000">
                <a:cs typeface="Intel Clear" panose="020B0604020203020204" pitchFamily="34" charset="0"/>
              </a:rPr>
              <a:t>An effort was made to make use of the C-PHY signals to arrange in such away that D-PHY can also be electrically feasible.</a:t>
            </a:r>
          </a:p>
          <a:p>
            <a:pPr marL="228589" indent="-228589" defTabSz="609570" hangingPunct="1">
              <a:buFont typeface="Arial" panose="020B0604020202020204" pitchFamily="34" charset="0"/>
              <a:buChar char="•"/>
            </a:pPr>
            <a:r>
              <a:rPr lang="en-US" sz="2000">
                <a:cs typeface="Intel Clear" panose="020B0604020203020204" pitchFamily="34" charset="0"/>
              </a:rPr>
              <a:t>The SI team has done the simulation for this taking C-PHY signals as loosely coupled differential.</a:t>
            </a:r>
          </a:p>
          <a:p>
            <a:pPr marL="228589" indent="-228589" defTabSz="609570" hangingPunct="1">
              <a:buFont typeface="Arial" panose="020B0604020202020204" pitchFamily="34" charset="0"/>
              <a:buChar char="•"/>
            </a:pPr>
            <a:r>
              <a:rPr lang="en-US" sz="2000">
                <a:cs typeface="Intel Clear" panose="020B0604020203020204" pitchFamily="34" charset="0"/>
              </a:rPr>
              <a:t>Even though D-PHY interface can work, </a:t>
            </a:r>
            <a:r>
              <a:rPr lang="en-US" sz="2000">
                <a:solidFill>
                  <a:srgbClr val="FF0000"/>
                </a:solidFill>
                <a:cs typeface="Intel Clear" panose="020B0604020203020204" pitchFamily="34" charset="0"/>
              </a:rPr>
              <a:t>The legacy AICs like CRD G3, CRD D1 D-PHY cannot be supported in RVP3</a:t>
            </a:r>
            <a:r>
              <a:rPr lang="en-US" sz="2000">
                <a:cs typeface="Intel Clear" panose="020B0604020203020204" pitchFamily="34" charset="0"/>
              </a:rPr>
              <a:t>.</a:t>
            </a:r>
          </a:p>
          <a:p>
            <a:pPr marL="228589" indent="-228589" defTabSz="609570" hangingPunct="1">
              <a:buFont typeface="Arial" panose="020B0604020202020204" pitchFamily="34" charset="0"/>
              <a:buChar char="•"/>
            </a:pPr>
            <a:r>
              <a:rPr lang="en-US" sz="2000">
                <a:cs typeface="Intel Clear" panose="020B0604020203020204" pitchFamily="34" charset="0"/>
              </a:rPr>
              <a:t>This is due to pinout difference of CRD connector for C-PHY is different from legacy AICs</a:t>
            </a:r>
          </a:p>
          <a:p>
            <a:pPr marL="228589" indent="-228589" defTabSz="609570" hangingPunct="1">
              <a:buFont typeface="Arial" panose="020B0604020202020204" pitchFamily="34" charset="0"/>
              <a:buChar char="•"/>
            </a:pPr>
            <a:r>
              <a:rPr lang="en-US" sz="2000">
                <a:cs typeface="Intel Clear" panose="020B0604020203020204" pitchFamily="34" charset="0"/>
              </a:rPr>
              <a:t>This can be considered as a POC and if any team is interested to know more about this, Kindly contact the RVP team.</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sp>
        <p:nvSpPr>
          <p:cNvPr id="12" name="Title 1">
            <a:extLst>
              <a:ext uri="{FF2B5EF4-FFF2-40B4-BE49-F238E27FC236}">
                <a16:creationId xmlns:a16="http://schemas.microsoft.com/office/drawing/2014/main" id="{86B28CE7-7398-4413-BF10-E86E1C9087BF}"/>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PTL UH RVP – </a:t>
            </a:r>
            <a:r>
              <a:rPr lang="en-US" sz="4000">
                <a:cs typeface="Intel Clear" panose="020B0604020203020204" pitchFamily="34" charset="0"/>
              </a:rPr>
              <a:t>D-PHY over C-PHY in RVP3</a:t>
            </a:r>
            <a:endParaRPr lang="en-US"/>
          </a:p>
        </p:txBody>
      </p:sp>
    </p:spTree>
    <p:extLst>
      <p:ext uri="{BB962C8B-B14F-4D97-AF65-F5344CB8AC3E}">
        <p14:creationId xmlns:p14="http://schemas.microsoft.com/office/powerpoint/2010/main" val="2983714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290B94-C546-235F-DC81-C902C6CF4C98}"/>
              </a:ext>
            </a:extLst>
          </p:cNvPr>
          <p:cNvPicPr>
            <a:picLocks noChangeAspect="1"/>
          </p:cNvPicPr>
          <p:nvPr/>
        </p:nvPicPr>
        <p:blipFill>
          <a:blip r:embed="rId3"/>
          <a:stretch>
            <a:fillRect/>
          </a:stretch>
        </p:blipFill>
        <p:spPr>
          <a:xfrm>
            <a:off x="5407741" y="976722"/>
            <a:ext cx="6247217" cy="5365084"/>
          </a:xfrm>
          <a:prstGeom prst="rect">
            <a:avLst/>
          </a:prstGeom>
        </p:spPr>
      </p:pic>
      <p:sp>
        <p:nvSpPr>
          <p:cNvPr id="5" name="Rectangle 4"/>
          <p:cNvSpPr/>
          <p:nvPr/>
        </p:nvSpPr>
        <p:spPr>
          <a:xfrm>
            <a:off x="275303" y="976722"/>
            <a:ext cx="5417574" cy="5345951"/>
          </a:xfrm>
          <a:prstGeom prst="rect">
            <a:avLst/>
          </a:prstGeom>
        </p:spPr>
        <p:txBody>
          <a:bodyPr wrap="square">
            <a:spAutoFit/>
          </a:bodyPr>
          <a:lstStyle/>
          <a:p>
            <a:pPr marL="380973" indent="-380973">
              <a:spcBef>
                <a:spcPts val="800"/>
              </a:spcBef>
              <a:buFont typeface="Arial" panose="020B0604020202020204" pitchFamily="34" charset="0"/>
              <a:buChar char="•"/>
            </a:pPr>
            <a:r>
              <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Port Configuration</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PTL-UH </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 4 Ports</a:t>
            </a: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73" indent="-380973">
              <a:spcBef>
                <a:spcPts val="800"/>
              </a:spcBef>
              <a:buFont typeface="Arial" panose="020B0604020202020204" pitchFamily="34" charset="0"/>
              <a:buChar char="•"/>
            </a:pPr>
            <a:r>
              <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PD Controller &amp; EC: </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CFP based PD controller support</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Detecting attach/orientation of cable</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Connects VCONN/VBUS to connector</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Provides UFP/DFP roles and USB Power delivery protocol. </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Makes decisions on USB PD policy along with help of OS. </a:t>
            </a:r>
          </a:p>
          <a:p>
            <a:pPr marL="380973" indent="-380973">
              <a:spcBef>
                <a:spcPts val="800"/>
              </a:spcBef>
              <a:buFont typeface="Arial" panose="020B0604020202020204" pitchFamily="34" charset="0"/>
              <a:buChar char="•"/>
            </a:pPr>
            <a:r>
              <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Re-timer: </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Boosts signal strength/condition the high speed signals. </a:t>
            </a:r>
          </a:p>
          <a:p>
            <a:pPr marL="990526" lvl="1" indent="-380973">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AUX and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LSx</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 signals cannot be muxed inside the SoC due to different signal characteristics</a:t>
            </a:r>
          </a:p>
          <a:p>
            <a:pPr marL="990537" lvl="1" indent="-380981">
              <a:spcBef>
                <a:spcPts val="400"/>
              </a:spcBef>
              <a:buFont typeface="Arial" panose="020B0604020202020204" pitchFamily="34" charset="0"/>
              <a:buChar char="•"/>
            </a:pP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LSx</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 (UART) Signals are used for FW loading</a:t>
            </a:r>
            <a:endPar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r>
              <a:rPr lang="en-US" sz="1600" b="1"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Vpro</a:t>
            </a:r>
            <a:r>
              <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Over Type-C dock: </a:t>
            </a:r>
          </a:p>
          <a:p>
            <a:pPr marL="990534" lvl="1" indent="-380981">
              <a:spcBef>
                <a:spcPts val="400"/>
              </a:spcBef>
              <a:buFont typeface="Arial" panose="020B0604020202020204" pitchFamily="34" charset="0"/>
              <a:buChar char="•"/>
            </a:pPr>
            <a:r>
              <a:rPr lang="en-US" sz="1600" i="1"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SMLink0</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is used for Ethernet communication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overType</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 on SBU Lines</a:t>
            </a:r>
          </a:p>
          <a:p>
            <a:pPr marL="990534" lvl="1" indent="-380981">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Connected to CSME over Re-timer SMBUS</a:t>
            </a:r>
          </a:p>
        </p:txBody>
      </p:sp>
      <p:sp>
        <p:nvSpPr>
          <p:cNvPr id="10" name="Freeform: Shape 9">
            <a:extLst>
              <a:ext uri="{FF2B5EF4-FFF2-40B4-BE49-F238E27FC236}">
                <a16:creationId xmlns:a16="http://schemas.microsoft.com/office/drawing/2014/main" id="{25269783-3523-4EBC-8F08-82508042DA2A}"/>
              </a:ext>
            </a:extLst>
          </p:cNvPr>
          <p:cNvSpPr/>
          <p:nvPr/>
        </p:nvSpPr>
        <p:spPr>
          <a:xfrm>
            <a:off x="9246777" y="2478880"/>
            <a:ext cx="1735855" cy="2830539"/>
          </a:xfrm>
          <a:custGeom>
            <a:avLst/>
            <a:gdLst>
              <a:gd name="connsiteX0" fmla="*/ 800100 w 1276350"/>
              <a:gd name="connsiteY0" fmla="*/ 1895475 h 1900238"/>
              <a:gd name="connsiteX1" fmla="*/ 1276350 w 1276350"/>
              <a:gd name="connsiteY1" fmla="*/ 1900238 h 1900238"/>
              <a:gd name="connsiteX2" fmla="*/ 1243012 w 1276350"/>
              <a:gd name="connsiteY2" fmla="*/ 0 h 1900238"/>
              <a:gd name="connsiteX3" fmla="*/ 0 w 1276350"/>
              <a:gd name="connsiteY3" fmla="*/ 4763 h 1900238"/>
              <a:gd name="connsiteX4" fmla="*/ 23812 w 1276350"/>
              <a:gd name="connsiteY4" fmla="*/ 1638300 h 1900238"/>
              <a:gd name="connsiteX5" fmla="*/ 800100 w 1276350"/>
              <a:gd name="connsiteY5" fmla="*/ 1643063 h 1900238"/>
              <a:gd name="connsiteX6" fmla="*/ 800100 w 1276350"/>
              <a:gd name="connsiteY6" fmla="*/ 1895475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6350" h="1900238">
                <a:moveTo>
                  <a:pt x="800100" y="1895475"/>
                </a:moveTo>
                <a:lnTo>
                  <a:pt x="1276350" y="1900238"/>
                </a:lnTo>
                <a:lnTo>
                  <a:pt x="1243012" y="0"/>
                </a:lnTo>
                <a:lnTo>
                  <a:pt x="0" y="4763"/>
                </a:lnTo>
                <a:lnTo>
                  <a:pt x="23812" y="1638300"/>
                </a:lnTo>
                <a:lnTo>
                  <a:pt x="800100" y="1643063"/>
                </a:lnTo>
                <a:lnTo>
                  <a:pt x="800100" y="1895475"/>
                </a:lnTo>
                <a:close/>
              </a:path>
            </a:pathLst>
          </a:custGeom>
          <a:noFill/>
          <a:ln w="28575"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Title 2">
            <a:extLst>
              <a:ext uri="{FF2B5EF4-FFF2-40B4-BE49-F238E27FC236}">
                <a16:creationId xmlns:a16="http://schemas.microsoft.com/office/drawing/2014/main" id="{086FD0BB-747B-4718-9B55-34149E82F64E}"/>
              </a:ext>
            </a:extLst>
          </p:cNvPr>
          <p:cNvSpPr txBox="1">
            <a:spLocks/>
          </p:cNvSpPr>
          <p:nvPr/>
        </p:nvSpPr>
        <p:spPr>
          <a:xfrm>
            <a:off x="363794" y="269011"/>
            <a:ext cx="11218606" cy="7358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PTL-UH Type-C Architecture </a:t>
            </a:r>
            <a:endParaRPr lang="en-US" sz="2400"/>
          </a:p>
        </p:txBody>
      </p:sp>
    </p:spTree>
    <p:extLst>
      <p:ext uri="{BB962C8B-B14F-4D97-AF65-F5344CB8AC3E}">
        <p14:creationId xmlns:p14="http://schemas.microsoft.com/office/powerpoint/2010/main" val="368488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69011"/>
            <a:ext cx="10972800" cy="735818"/>
          </a:xfrm>
        </p:spPr>
        <p:txBody>
          <a:bodyPr/>
          <a:lstStyle/>
          <a:p>
            <a:r>
              <a:rPr lang="en-US"/>
              <a:t>Routing lengths on the PTL-UH RVP</a:t>
            </a:r>
            <a:endParaRPr lang="en-US" sz="2400"/>
          </a:p>
        </p:txBody>
      </p:sp>
      <p:sp>
        <p:nvSpPr>
          <p:cNvPr id="4" name="Content Placeholder 3"/>
          <p:cNvSpPr>
            <a:spLocks noGrp="1"/>
          </p:cNvSpPr>
          <p:nvPr>
            <p:ph sz="quarter" idx="13"/>
          </p:nvPr>
        </p:nvSpPr>
        <p:spPr>
          <a:xfrm>
            <a:off x="609599" y="1083439"/>
            <a:ext cx="10547265" cy="4697930"/>
          </a:xfrm>
        </p:spPr>
        <p:txBody>
          <a:bodyPr/>
          <a:lstStyle/>
          <a:p>
            <a:pPr marL="380981" lvl="1" indent="-380981"/>
            <a:r>
              <a:rPr lang="en-US" sz="1867"/>
              <a:t>Below are the specific routing lengths for each of the </a:t>
            </a:r>
            <a:r>
              <a:rPr lang="en-US" sz="1867" err="1"/>
              <a:t>TCPx</a:t>
            </a:r>
            <a:r>
              <a:rPr lang="en-US" sz="1867"/>
              <a:t> ports (EV validation)</a:t>
            </a:r>
          </a:p>
          <a:p>
            <a:pPr marL="380981" lvl="1" indent="-380981"/>
            <a:endParaRPr lang="en-US" sz="1867"/>
          </a:p>
          <a:p>
            <a:pPr marL="380981" lvl="1" indent="-380981"/>
            <a:endParaRPr lang="en-US" sz="1867"/>
          </a:p>
          <a:p>
            <a:pPr marL="380981" lvl="1" indent="-380981"/>
            <a:endParaRPr lang="en-US" sz="1867"/>
          </a:p>
          <a:p>
            <a:pPr marL="380981" lvl="1" indent="-380981"/>
            <a:endParaRPr lang="en-US" sz="1867"/>
          </a:p>
          <a:p>
            <a:pPr marL="380981" lvl="1" indent="-380981"/>
            <a:endParaRPr lang="en-US" sz="1867"/>
          </a:p>
          <a:p>
            <a:pPr marL="380981" lvl="1" indent="-380981"/>
            <a:endParaRPr lang="en-US" sz="1867"/>
          </a:p>
          <a:p>
            <a:pPr lvl="5" indent="-431800"/>
            <a:endParaRPr lang="en-US" sz="767"/>
          </a:p>
          <a:p>
            <a:pPr marL="635775" lvl="2" indent="-380981"/>
            <a:endParaRPr lang="en-US" sz="1267"/>
          </a:p>
          <a:p>
            <a:pPr marL="380981" lvl="1" indent="-380981"/>
            <a:endParaRPr lang="en-US" sz="1867"/>
          </a:p>
          <a:p>
            <a:pPr marL="0" lvl="1" indent="0">
              <a:buNone/>
            </a:pPr>
            <a:endParaRPr lang="en-US" sz="1867"/>
          </a:p>
          <a:p>
            <a:pPr marL="380981" lvl="1" indent="-380981"/>
            <a:endParaRPr lang="en-US" sz="1867"/>
          </a:p>
          <a:p>
            <a:pPr marL="380981" lvl="1" indent="-380981"/>
            <a:endParaRPr lang="en-US" sz="1867"/>
          </a:p>
          <a:p>
            <a:pPr marL="380981" lvl="1" indent="-380981"/>
            <a:endParaRPr lang="en-US" sz="1867"/>
          </a:p>
          <a:p>
            <a:pPr marL="380981" lvl="1" indent="-380981"/>
            <a:endParaRPr lang="en-US" sz="1867"/>
          </a:p>
          <a:p>
            <a:pPr marL="380981" lvl="1" indent="-380981"/>
            <a:endParaRPr lang="en-US" sz="1867"/>
          </a:p>
          <a:p>
            <a:pPr marL="380981" lvl="1" indent="-380981"/>
            <a:endParaRPr lang="en-US" sz="1867"/>
          </a:p>
          <a:p>
            <a:pPr marL="0" lvl="1" indent="0">
              <a:buNone/>
            </a:pPr>
            <a:endParaRPr lang="en-US" sz="1867"/>
          </a:p>
          <a:p>
            <a:pPr marL="380981" lvl="1" indent="-380981"/>
            <a:endParaRPr lang="en-US" sz="1867"/>
          </a:p>
          <a:p>
            <a:pPr marL="380981" lvl="1" indent="-380981"/>
            <a:endParaRPr lang="en-US" sz="1867"/>
          </a:p>
          <a:p>
            <a:pPr marL="0" lvl="1" indent="0">
              <a:buNone/>
            </a:pPr>
            <a:endParaRPr lang="en-US" sz="1867"/>
          </a:p>
          <a:p>
            <a:endParaRPr lang="en-US"/>
          </a:p>
        </p:txBody>
      </p:sp>
      <p:graphicFrame>
        <p:nvGraphicFramePr>
          <p:cNvPr id="7" name="Table 6">
            <a:extLst>
              <a:ext uri="{FF2B5EF4-FFF2-40B4-BE49-F238E27FC236}">
                <a16:creationId xmlns:a16="http://schemas.microsoft.com/office/drawing/2014/main" id="{E7EC6124-0B17-48A8-BFF9-216E984994B2}"/>
              </a:ext>
            </a:extLst>
          </p:cNvPr>
          <p:cNvGraphicFramePr>
            <a:graphicFrameLocks noGrp="1"/>
          </p:cNvGraphicFramePr>
          <p:nvPr/>
        </p:nvGraphicFramePr>
        <p:xfrm>
          <a:off x="854265" y="1634413"/>
          <a:ext cx="9624759" cy="2056480"/>
        </p:xfrm>
        <a:graphic>
          <a:graphicData uri="http://schemas.openxmlformats.org/drawingml/2006/table">
            <a:tbl>
              <a:tblPr firstRow="1" firstCol="1" bandRow="1">
                <a:tableStyleId>{5C22544A-7EE6-4342-B048-85BDC9FD1C3A}</a:tableStyleId>
              </a:tblPr>
              <a:tblGrid>
                <a:gridCol w="696384">
                  <a:extLst>
                    <a:ext uri="{9D8B030D-6E8A-4147-A177-3AD203B41FA5}">
                      <a16:colId xmlns:a16="http://schemas.microsoft.com/office/drawing/2014/main" val="3965671910"/>
                    </a:ext>
                  </a:extLst>
                </a:gridCol>
                <a:gridCol w="2053611">
                  <a:extLst>
                    <a:ext uri="{9D8B030D-6E8A-4147-A177-3AD203B41FA5}">
                      <a16:colId xmlns:a16="http://schemas.microsoft.com/office/drawing/2014/main" val="3003904587"/>
                    </a:ext>
                  </a:extLst>
                </a:gridCol>
                <a:gridCol w="2392680">
                  <a:extLst>
                    <a:ext uri="{9D8B030D-6E8A-4147-A177-3AD203B41FA5}">
                      <a16:colId xmlns:a16="http://schemas.microsoft.com/office/drawing/2014/main" val="1092966331"/>
                    </a:ext>
                  </a:extLst>
                </a:gridCol>
                <a:gridCol w="2333244">
                  <a:extLst>
                    <a:ext uri="{9D8B030D-6E8A-4147-A177-3AD203B41FA5}">
                      <a16:colId xmlns:a16="http://schemas.microsoft.com/office/drawing/2014/main" val="2011026761"/>
                    </a:ext>
                  </a:extLst>
                </a:gridCol>
                <a:gridCol w="2148840">
                  <a:extLst>
                    <a:ext uri="{9D8B030D-6E8A-4147-A177-3AD203B41FA5}">
                      <a16:colId xmlns:a16="http://schemas.microsoft.com/office/drawing/2014/main" val="1061093508"/>
                    </a:ext>
                  </a:extLst>
                </a:gridCol>
              </a:tblGrid>
              <a:tr h="162560">
                <a:tc>
                  <a:txBody>
                    <a:bodyPr/>
                    <a:lstStyle/>
                    <a:p>
                      <a:pPr marL="0" marR="0" algn="ctr">
                        <a:spcBef>
                          <a:spcPts val="0"/>
                        </a:spcBef>
                        <a:spcAft>
                          <a:spcPts val="0"/>
                        </a:spcAft>
                      </a:pPr>
                      <a:r>
                        <a:rPr lang="en-US" sz="10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TCP</a:t>
                      </a:r>
                    </a:p>
                    <a:p>
                      <a:pPr marL="0" marR="0" algn="ctr">
                        <a:spcBef>
                          <a:spcPts val="0"/>
                        </a:spcBef>
                        <a:spcAft>
                          <a:spcPts val="0"/>
                        </a:spcAft>
                      </a:pPr>
                      <a:r>
                        <a:rPr lang="en-US" sz="10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Port</a:t>
                      </a:r>
                    </a:p>
                  </a:txBody>
                  <a:tcPr marL="60936" marR="60936" marT="0" marB="0" anchor="ctr"/>
                </a:tc>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RVP1 - PTL-UH LP5x T3 RVP</a:t>
                      </a:r>
                    </a:p>
                  </a:txBody>
                  <a:tcPr marL="60936" marR="60936" marT="0" marB="0" anchor="ctr"/>
                </a:tc>
                <a:tc>
                  <a:txBody>
                    <a:bodyPr/>
                    <a:lstStyle/>
                    <a:p>
                      <a:pPr marL="0" marR="0" algn="ctr">
                        <a:spcBef>
                          <a:spcPts val="0"/>
                        </a:spcBef>
                        <a:spcAft>
                          <a:spcPts val="0"/>
                        </a:spcAft>
                      </a:pPr>
                      <a:r>
                        <a:rPr lang="en-US" sz="10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RVP2 - PTL-UH dTBT CAMM T3 RVP</a:t>
                      </a:r>
                    </a:p>
                  </a:txBody>
                  <a:tcPr marL="60936" marR="60936" marT="0" marB="0" anchor="ctr"/>
                </a:tc>
                <a:tc>
                  <a:txBody>
                    <a:bodyPr/>
                    <a:lstStyle/>
                    <a:p>
                      <a:pPr marL="0" marR="0" algn="ctr">
                        <a:spcBef>
                          <a:spcPts val="0"/>
                        </a:spcBef>
                        <a:spcAft>
                          <a:spcPts val="0"/>
                        </a:spcAft>
                      </a:pPr>
                      <a:r>
                        <a:rPr lang="en-US" sz="10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RVP3 - PTL-UH DDR5 SODIMM T3 RVP</a:t>
                      </a:r>
                    </a:p>
                  </a:txBody>
                  <a:tcPr marL="60936" marR="60936" marT="0" marB="0" anchor="ctr"/>
                </a:tc>
                <a:tc>
                  <a:txBody>
                    <a:bodyPr/>
                    <a:lstStyle/>
                    <a:p>
                      <a:pPr marL="0" marR="0" algn="ctr">
                        <a:spcBef>
                          <a:spcPts val="0"/>
                        </a:spcBef>
                        <a:spcAft>
                          <a:spcPts val="0"/>
                        </a:spcAft>
                      </a:pPr>
                      <a:r>
                        <a:rPr lang="en-US" sz="10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RVP4 - PTL-UH LP5x T4 RVP</a:t>
                      </a:r>
                    </a:p>
                  </a:txBody>
                  <a:tcPr marL="60936" marR="60936" marT="0" marB="0" anchor="ctr"/>
                </a:tc>
                <a:extLst>
                  <a:ext uri="{0D108BD9-81ED-4DB2-BD59-A6C34878D82A}">
                    <a16:rowId xmlns:a16="http://schemas.microsoft.com/office/drawing/2014/main" val="3449075032"/>
                  </a:ext>
                </a:extLst>
              </a:tr>
              <a:tr h="403960">
                <a:tc>
                  <a:txBody>
                    <a:bodyPr/>
                    <a:lstStyle/>
                    <a:p>
                      <a:pPr marL="0" marR="0" algn="ctr">
                        <a:spcBef>
                          <a:spcPts val="0"/>
                        </a:spcBef>
                        <a:spcAft>
                          <a:spcPts val="0"/>
                        </a:spcAft>
                      </a:pPr>
                      <a:r>
                        <a:rPr lang="en-US" sz="10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TCP0</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000" b="0" i="0" u="none" strike="noStrike" kern="0" cap="none" spc="0" normalizeH="0" baseline="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(15dB channel – 210mm)</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(Short channel &lt; 90mm - Within PDG)</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Cascaded HB </a:t>
                      </a:r>
                      <a:r>
                        <a:rPr kumimoji="0" lang="en-US" sz="1000" b="0" i="0" u="none" strike="noStrike" kern="0" cap="none" spc="0" normalizeH="0" baseline="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(Within PDG)</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(Short channel &lt; 90mm - Within PDG)</a:t>
                      </a:r>
                    </a:p>
                  </a:txBody>
                  <a:tcPr marL="60936" marR="60936" marT="0" marB="0" anchor="ctr"/>
                </a:tc>
                <a:extLst>
                  <a:ext uri="{0D108BD9-81ED-4DB2-BD59-A6C34878D82A}">
                    <a16:rowId xmlns:a16="http://schemas.microsoft.com/office/drawing/2014/main" val="3163787026"/>
                  </a:ext>
                </a:extLst>
              </a:tr>
              <a:tr h="433320">
                <a:tc>
                  <a:txBody>
                    <a:bodyPr/>
                    <a:lstStyle/>
                    <a:p>
                      <a:pPr marL="0" marR="0" algn="ctr">
                        <a:spcBef>
                          <a:spcPts val="0"/>
                        </a:spcBef>
                        <a:spcAft>
                          <a:spcPts val="0"/>
                        </a:spcAft>
                      </a:pPr>
                      <a:r>
                        <a:rPr lang="en-US" sz="10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TCP1</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000" b="0" i="0" u="none" strike="noStrike" kern="0" cap="none" spc="0" normalizeH="0" baseline="0" noProof="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(PDG Max)</a:t>
                      </a:r>
                    </a:p>
                  </a:txBody>
                  <a:tcPr marL="60936" marR="60936" marT="0" marB="0" anchor="ctr"/>
                </a:tc>
                <a:tc>
                  <a:txBody>
                    <a:bodyPr/>
                    <a:lstStyle/>
                    <a:p>
                      <a:pPr algn="ctr" fontAlgn="b"/>
                      <a:r>
                        <a:rPr lang="en-US" sz="10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DP UHBR20 input to Barlow Ridge</a:t>
                      </a:r>
                    </a:p>
                    <a:p>
                      <a:pPr marL="0" marR="0" lvl="0" indent="0" algn="ctr" defTabSz="609600" eaLnBrk="1" fontAlgn="b"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(Within PDG)</a:t>
                      </a:r>
                    </a:p>
                  </a:txBody>
                  <a:tcPr marL="9525" marR="9525" marT="9525"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Cascaded HB </a:t>
                      </a:r>
                      <a:r>
                        <a:rPr kumimoji="0" lang="en-US" sz="1000" b="0" i="0" u="none" strike="noStrike" kern="0" cap="none" spc="0" normalizeH="0" baseline="0" noProof="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(Within PDG)</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(Long channel &lt; 120mm - Within PDG)</a:t>
                      </a:r>
                    </a:p>
                  </a:txBody>
                  <a:tcPr marL="60936" marR="60936" marT="0" marB="0" anchor="ctr"/>
                </a:tc>
                <a:extLst>
                  <a:ext uri="{0D108BD9-81ED-4DB2-BD59-A6C34878D82A}">
                    <a16:rowId xmlns:a16="http://schemas.microsoft.com/office/drawing/2014/main" val="2763859887"/>
                  </a:ext>
                </a:extLst>
              </a:tr>
              <a:tr h="412779">
                <a:tc>
                  <a:txBody>
                    <a:bodyPr/>
                    <a:lstStyle/>
                    <a:p>
                      <a:pPr marL="0" marR="0" algn="ctr">
                        <a:spcBef>
                          <a:spcPts val="0"/>
                        </a:spcBef>
                        <a:spcAft>
                          <a:spcPts val="0"/>
                        </a:spcAft>
                      </a:pPr>
                      <a:r>
                        <a:rPr lang="en-US" sz="10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TCP2</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(Long channel &lt; 120mm - Within PDG)</a:t>
                      </a:r>
                    </a:p>
                  </a:txBody>
                  <a:tcPr marL="60936" marR="60936" marT="0" marB="0" anchor="ctr"/>
                </a:tc>
                <a:tc>
                  <a:txBody>
                    <a:bodyPr/>
                    <a:lstStyle/>
                    <a:p>
                      <a:pPr algn="ctr" fontAlgn="b"/>
                      <a:r>
                        <a:rPr lang="en-US" sz="10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DP UHBR20 input to Barlow Ridge</a:t>
                      </a:r>
                    </a:p>
                    <a:p>
                      <a:pPr marL="0" marR="0" lvl="0" indent="0" algn="ctr" defTabSz="609600" eaLnBrk="1" fontAlgn="b"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(Within PDG)</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(Long channel &lt; 120mm - Within PDG)</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000" b="0" i="0" u="none" strike="noStrike" kern="0" cap="none" spc="0" normalizeH="0" baseline="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(PDG Max)</a:t>
                      </a:r>
                    </a:p>
                  </a:txBody>
                  <a:tcPr marL="60936" marR="60936" marT="0" marB="0" anchor="ctr"/>
                </a:tc>
                <a:extLst>
                  <a:ext uri="{0D108BD9-81ED-4DB2-BD59-A6C34878D82A}">
                    <a16:rowId xmlns:a16="http://schemas.microsoft.com/office/drawing/2014/main" val="3610985034"/>
                  </a:ext>
                </a:extLst>
              </a:tr>
              <a:tr h="349560">
                <a:tc>
                  <a:txBody>
                    <a:bodyPr/>
                    <a:lstStyle/>
                    <a:p>
                      <a:pPr marL="0" marR="0" algn="ctr">
                        <a:spcBef>
                          <a:spcPts val="0"/>
                        </a:spcBef>
                        <a:spcAft>
                          <a:spcPts val="0"/>
                        </a:spcAft>
                      </a:pPr>
                      <a:r>
                        <a:rPr lang="en-US" sz="10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TCP3</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(Short channel &lt; 90mm - Within PDG)</a:t>
                      </a:r>
                    </a:p>
                  </a:txBody>
                  <a:tcPr marL="60936" marR="60936" marT="0" marB="0" anchor="ctr"/>
                </a:tc>
                <a:tc>
                  <a:txBody>
                    <a:bodyPr/>
                    <a:lstStyle/>
                    <a:p>
                      <a:pPr algn="ctr" fontAlgn="b"/>
                      <a:r>
                        <a:rPr lang="en-US" sz="10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DP UHBR20 input to DP MUX </a:t>
                      </a:r>
                      <a:r>
                        <a:rPr lang="en-US" sz="1000" b="0" i="0" u="none" strike="noStrike" err="1">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Retimer</a:t>
                      </a:r>
                      <a:endParaRPr lang="en-US" sz="10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p>
                      <a:pPr algn="ctr" fontAlgn="b"/>
                      <a:r>
                        <a:rPr lang="en-US" sz="10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(Long channel – 212mm)</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(Short channel &lt; 90mm - Within PDG)</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000" b="0" i="0" u="none" strike="noStrike" kern="0" cap="none" spc="0" normalizeH="0" baseline="0" noProof="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(17dB channel – 225mm)</a:t>
                      </a:r>
                    </a:p>
                  </a:txBody>
                  <a:tcPr marL="60936" marR="60936" marT="0" marB="0" anchor="ctr"/>
                </a:tc>
                <a:extLst>
                  <a:ext uri="{0D108BD9-81ED-4DB2-BD59-A6C34878D82A}">
                    <a16:rowId xmlns:a16="http://schemas.microsoft.com/office/drawing/2014/main" val="3682974368"/>
                  </a:ext>
                </a:extLst>
              </a:tr>
            </a:tbl>
          </a:graphicData>
        </a:graphic>
      </p:graphicFrame>
      <p:sp>
        <p:nvSpPr>
          <p:cNvPr id="2" name="Content Placeholder 3">
            <a:extLst>
              <a:ext uri="{FF2B5EF4-FFF2-40B4-BE49-F238E27FC236}">
                <a16:creationId xmlns:a16="http://schemas.microsoft.com/office/drawing/2014/main" id="{4DFE1217-9500-5A52-5D61-C04D1FC3BA30}"/>
              </a:ext>
            </a:extLst>
          </p:cNvPr>
          <p:cNvSpPr txBox="1">
            <a:spLocks/>
          </p:cNvSpPr>
          <p:nvPr/>
        </p:nvSpPr>
        <p:spPr>
          <a:xfrm>
            <a:off x="10326623" y="5859979"/>
            <a:ext cx="755905" cy="3566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lvl="1" indent="0" hangingPunct="1">
              <a:buNone/>
            </a:pPr>
            <a:r>
              <a:rPr lang="en-US" sz="1867">
                <a:hlinkClick r:id="rId3" action="ppaction://hlinksldjump"/>
              </a:rPr>
              <a:t>BACK</a:t>
            </a:r>
            <a:endParaRPr lang="en-US" sz="1867"/>
          </a:p>
          <a:p>
            <a:pPr marL="380981" lvl="1" indent="-380981" hangingPunct="1"/>
            <a:endParaRPr lang="en-US" sz="1867"/>
          </a:p>
          <a:p>
            <a:pPr marL="380981" lvl="1" indent="-380981" hangingPunct="1"/>
            <a:endParaRPr lang="en-US" sz="1867"/>
          </a:p>
          <a:p>
            <a:pPr marL="380981" lvl="1" indent="-380981" hangingPunct="1"/>
            <a:endParaRPr lang="en-US" sz="1867"/>
          </a:p>
          <a:p>
            <a:pPr marL="380981" lvl="1" indent="-380981" hangingPunct="1"/>
            <a:endParaRPr lang="en-US" sz="1867"/>
          </a:p>
          <a:p>
            <a:pPr marL="380981" lvl="1" indent="-380981" hangingPunct="1"/>
            <a:endParaRPr lang="en-US" sz="1867"/>
          </a:p>
          <a:p>
            <a:pPr lvl="5" indent="-431800" hangingPunct="1"/>
            <a:endParaRPr lang="en-US" sz="767"/>
          </a:p>
          <a:p>
            <a:pPr marL="635775" lvl="2" indent="-380981" hangingPunct="1"/>
            <a:endParaRPr lang="en-US" sz="1267"/>
          </a:p>
          <a:p>
            <a:pPr marL="380981" lvl="1" indent="-380981" hangingPunct="1"/>
            <a:endParaRPr lang="en-US" sz="1867"/>
          </a:p>
          <a:p>
            <a:pPr marL="0" lvl="1" indent="0" hangingPunct="1">
              <a:buFont typeface="Arial" panose="020B0604020202020204" pitchFamily="34" charset="0"/>
              <a:buNone/>
            </a:pPr>
            <a:endParaRPr lang="en-US" sz="1867"/>
          </a:p>
          <a:p>
            <a:pPr marL="380981" lvl="1" indent="-380981" hangingPunct="1"/>
            <a:endParaRPr lang="en-US" sz="1867"/>
          </a:p>
          <a:p>
            <a:pPr marL="380981" lvl="1" indent="-380981" hangingPunct="1"/>
            <a:endParaRPr lang="en-US" sz="1867"/>
          </a:p>
          <a:p>
            <a:pPr marL="380981" lvl="1" indent="-380981" hangingPunct="1"/>
            <a:endParaRPr lang="en-US" sz="1867"/>
          </a:p>
          <a:p>
            <a:pPr marL="380981" lvl="1" indent="-380981" hangingPunct="1"/>
            <a:endParaRPr lang="en-US" sz="1867"/>
          </a:p>
          <a:p>
            <a:pPr marL="380981" lvl="1" indent="-380981" hangingPunct="1"/>
            <a:endParaRPr lang="en-US" sz="1867"/>
          </a:p>
          <a:p>
            <a:pPr marL="380981" lvl="1" indent="-380981" hangingPunct="1"/>
            <a:endParaRPr lang="en-US" sz="1867"/>
          </a:p>
          <a:p>
            <a:pPr marL="0" lvl="1" indent="0" hangingPunct="1">
              <a:buFont typeface="Arial" panose="020B0604020202020204" pitchFamily="34" charset="0"/>
              <a:buNone/>
            </a:pPr>
            <a:endParaRPr lang="en-US" sz="1867"/>
          </a:p>
          <a:p>
            <a:pPr marL="380981" lvl="1" indent="-380981" hangingPunct="1"/>
            <a:endParaRPr lang="en-US" sz="1867"/>
          </a:p>
          <a:p>
            <a:pPr marL="380981" lvl="1" indent="-380981" hangingPunct="1"/>
            <a:endParaRPr lang="en-US" sz="1867"/>
          </a:p>
          <a:p>
            <a:pPr marL="0" lvl="1" indent="0" hangingPunct="1">
              <a:buFont typeface="Arial" panose="020B0604020202020204" pitchFamily="34" charset="0"/>
              <a:buNone/>
            </a:pPr>
            <a:endParaRPr lang="en-US" sz="1867"/>
          </a:p>
          <a:p>
            <a:pPr hangingPunct="1"/>
            <a:endParaRPr lang="en-US"/>
          </a:p>
        </p:txBody>
      </p:sp>
    </p:spTree>
    <p:extLst>
      <p:ext uri="{BB962C8B-B14F-4D97-AF65-F5344CB8AC3E}">
        <p14:creationId xmlns:p14="http://schemas.microsoft.com/office/powerpoint/2010/main" val="26298033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2289" y="146979"/>
            <a:ext cx="10972800" cy="707364"/>
          </a:xfrm>
        </p:spPr>
        <p:txBody>
          <a:bodyPr anchor="ctr"/>
          <a:lstStyle/>
          <a:p>
            <a:r>
              <a:rPr lang="en-US" sz="3467" b="1"/>
              <a:t>PTL-UH RVP System State overview</a:t>
            </a:r>
          </a:p>
        </p:txBody>
      </p:sp>
      <p:sp>
        <p:nvSpPr>
          <p:cNvPr id="5" name="Rectangle 4">
            <a:extLst>
              <a:ext uri="{FF2B5EF4-FFF2-40B4-BE49-F238E27FC236}">
                <a16:creationId xmlns:a16="http://schemas.microsoft.com/office/drawing/2014/main" id="{DBB6E105-495F-61B2-7DFE-975CDC59C3C1}"/>
              </a:ext>
            </a:extLst>
          </p:cNvPr>
          <p:cNvSpPr/>
          <p:nvPr/>
        </p:nvSpPr>
        <p:spPr>
          <a:xfrm>
            <a:off x="262567" y="785860"/>
            <a:ext cx="10912243" cy="1083758"/>
          </a:xfrm>
          <a:prstGeom prst="rect">
            <a:avLst/>
          </a:prstGeom>
        </p:spPr>
        <p:txBody>
          <a:bodyPr wrap="square" lIns="121920" tIns="60960" rIns="121920" bIns="60960" anchor="t">
            <a:spAutoFit/>
          </a:bodyPr>
          <a:lstStyle/>
          <a:p>
            <a:pPr marL="342900" indent="-342900">
              <a:buFont typeface="Wingdings" panose="05000000000000000000" pitchFamily="2" charset="2"/>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PTL-UH supports the following system states and detailed voltage rail information is presented in next slide. By default, all the SKU supports pseudo –G3 state.</a:t>
            </a:r>
          </a:p>
          <a:p>
            <a:pPr marL="342900" indent="-342900">
              <a:buFont typeface="Wingdings" panose="05000000000000000000" pitchFamily="2" charset="2"/>
              <a:buChar char="§"/>
            </a:pP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DSx</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is not supported.</a:t>
            </a:r>
          </a:p>
        </p:txBody>
      </p:sp>
      <p:grpSp>
        <p:nvGrpSpPr>
          <p:cNvPr id="7" name="Group 6">
            <a:extLst>
              <a:ext uri="{FF2B5EF4-FFF2-40B4-BE49-F238E27FC236}">
                <a16:creationId xmlns:a16="http://schemas.microsoft.com/office/drawing/2014/main" id="{06BD1175-1AB7-1DC4-9BDE-A300FE225243}"/>
              </a:ext>
            </a:extLst>
          </p:cNvPr>
          <p:cNvGrpSpPr/>
          <p:nvPr/>
        </p:nvGrpSpPr>
        <p:grpSpPr>
          <a:xfrm>
            <a:off x="3484274" y="1892718"/>
            <a:ext cx="4892809" cy="4035009"/>
            <a:chOff x="198753" y="1411495"/>
            <a:chExt cx="4892809" cy="4035009"/>
          </a:xfrm>
        </p:grpSpPr>
        <p:sp>
          <p:nvSpPr>
            <p:cNvPr id="8" name="Rectangle 7">
              <a:extLst>
                <a:ext uri="{FF2B5EF4-FFF2-40B4-BE49-F238E27FC236}">
                  <a16:creationId xmlns:a16="http://schemas.microsoft.com/office/drawing/2014/main" id="{4ABA4FC0-AFEF-9BCF-2DE6-539F42B8923C}"/>
                </a:ext>
              </a:extLst>
            </p:cNvPr>
            <p:cNvSpPr/>
            <p:nvPr/>
          </p:nvSpPr>
          <p:spPr>
            <a:xfrm>
              <a:off x="198753" y="1411495"/>
              <a:ext cx="4892809" cy="403500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BECC6C30-D113-D307-0A94-E86A42F96AC7}"/>
                </a:ext>
              </a:extLst>
            </p:cNvPr>
            <p:cNvSpPr txBox="1"/>
            <p:nvPr/>
          </p:nvSpPr>
          <p:spPr>
            <a:xfrm>
              <a:off x="1532281" y="1780996"/>
              <a:ext cx="900888" cy="1384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All Rails powered</a:t>
              </a:r>
            </a:p>
          </p:txBody>
        </p:sp>
        <p:sp>
          <p:nvSpPr>
            <p:cNvPr id="10" name="TextBox 9">
              <a:extLst>
                <a:ext uri="{FF2B5EF4-FFF2-40B4-BE49-F238E27FC236}">
                  <a16:creationId xmlns:a16="http://schemas.microsoft.com/office/drawing/2014/main" id="{F7206194-F2A4-2E1B-61F3-B2F2060BCCB7}"/>
                </a:ext>
              </a:extLst>
            </p:cNvPr>
            <p:cNvSpPr txBox="1"/>
            <p:nvPr/>
          </p:nvSpPr>
          <p:spPr>
            <a:xfrm>
              <a:off x="1530403" y="2219433"/>
              <a:ext cx="1362552" cy="55399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900">
                  <a:solidFill>
                    <a:schemeClr val="tx2"/>
                  </a:solidFill>
                </a:rPr>
                <a:t>DDR memory Powered</a:t>
              </a:r>
            </a:p>
            <a:p>
              <a:pPr marL="0" marR="0" indent="0" algn="l" defTabSz="2438338" rtl="0" fontAlgn="auto" latinLnBrk="0" hangingPunct="0">
                <a:lnSpc>
                  <a:spcPct val="100000"/>
                </a:lnSpc>
                <a:spcBef>
                  <a:spcPts val="0"/>
                </a:spcBef>
                <a:spcAft>
                  <a:spcPts val="0"/>
                </a:spcAft>
                <a:buClrTx/>
                <a:buSzTx/>
                <a:buFontTx/>
                <a:buNone/>
                <a:tabLst/>
              </a:pPr>
              <a:r>
                <a:rPr lang="en-US" sz="900">
                  <a:solidFill>
                    <a:schemeClr val="tx2"/>
                  </a:solidFill>
                </a:rPr>
                <a:t>PRIMARY well Powered</a:t>
              </a:r>
            </a:p>
            <a:p>
              <a:pPr marL="0" marR="0" indent="0" algn="l" defTabSz="2438338" rtl="0" fontAlgn="auto" latinLnBrk="0" hangingPunct="0">
                <a:lnSpc>
                  <a:spcPct val="100000"/>
                </a:lnSpc>
                <a:spcBef>
                  <a:spcPts val="0"/>
                </a:spcBef>
                <a:spcAft>
                  <a:spcPts val="0"/>
                </a:spcAft>
                <a:buClrTx/>
                <a:buSzTx/>
                <a:buFontTx/>
                <a:buNone/>
                <a:tabLst/>
              </a:pPr>
              <a:r>
                <a:rPr kumimoji="0" lang="en-US" sz="900" b="0" i="0" u="none" strike="noStrike" cap="none" spc="0" normalizeH="0" baseline="0">
                  <a:ln>
                    <a:noFill/>
                  </a:ln>
                  <a:solidFill>
                    <a:schemeClr val="tx2"/>
                  </a:solidFill>
                  <a:effectLst/>
                  <a:uFillTx/>
                  <a:latin typeface="+mn-lt"/>
                  <a:ea typeface="+mn-ea"/>
                  <a:cs typeface="+mn-cs"/>
                  <a:sym typeface="Helvetica Neue"/>
                </a:rPr>
                <a:t>Deep SLEEP well powered</a:t>
              </a:r>
            </a:p>
            <a:p>
              <a:pPr marL="0" marR="0" indent="0" algn="l" defTabSz="2438338" rtl="0" fontAlgn="auto" latinLnBrk="0" hangingPunct="0">
                <a:lnSpc>
                  <a:spcPct val="100000"/>
                </a:lnSpc>
                <a:spcBef>
                  <a:spcPts val="0"/>
                </a:spcBef>
                <a:spcAft>
                  <a:spcPts val="0"/>
                </a:spcAft>
                <a:buClrTx/>
                <a:buSzTx/>
                <a:buFontTx/>
                <a:buNone/>
                <a:tabLst/>
              </a:pPr>
              <a:r>
                <a:rPr lang="en-US" sz="900">
                  <a:solidFill>
                    <a:schemeClr val="tx2"/>
                  </a:solidFill>
                </a:rPr>
                <a:t>RTC well powered</a:t>
              </a:r>
              <a:endParaRPr kumimoji="0" lang="en-US" sz="900" b="0" i="0" u="none" strike="noStrike" cap="none" spc="0" normalizeH="0" baseline="0">
                <a:ln>
                  <a:noFill/>
                </a:ln>
                <a:solidFill>
                  <a:schemeClr val="tx2"/>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11DB8C40-BCF4-35F1-3C45-70DF7B01B9C8}"/>
                </a:ext>
              </a:extLst>
            </p:cNvPr>
            <p:cNvSpPr txBox="1"/>
            <p:nvPr/>
          </p:nvSpPr>
          <p:spPr>
            <a:xfrm>
              <a:off x="1534404" y="3207276"/>
              <a:ext cx="1362552" cy="41549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PRIMARY well Powered</a:t>
              </a:r>
            </a:p>
            <a:p>
              <a:r>
                <a:rPr lang="en-US" sz="900"/>
                <a:t>Deep SLEEP well powered</a:t>
              </a:r>
            </a:p>
            <a:p>
              <a:r>
                <a:rPr lang="en-US" sz="900"/>
                <a:t>RTC well powered</a:t>
              </a:r>
            </a:p>
          </p:txBody>
        </p:sp>
        <p:sp>
          <p:nvSpPr>
            <p:cNvPr id="12" name="TextBox 11">
              <a:extLst>
                <a:ext uri="{FF2B5EF4-FFF2-40B4-BE49-F238E27FC236}">
                  <a16:creationId xmlns:a16="http://schemas.microsoft.com/office/drawing/2014/main" id="{2F216A95-0CA7-2C59-DE07-E7E0A9D4F475}"/>
                </a:ext>
              </a:extLst>
            </p:cNvPr>
            <p:cNvSpPr txBox="1"/>
            <p:nvPr/>
          </p:nvSpPr>
          <p:spPr>
            <a:xfrm>
              <a:off x="1586728" y="4252144"/>
              <a:ext cx="942566" cy="1384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RTC well powered</a:t>
              </a:r>
            </a:p>
          </p:txBody>
        </p:sp>
        <p:sp>
          <p:nvSpPr>
            <p:cNvPr id="13" name="TextBox 12">
              <a:extLst>
                <a:ext uri="{FF2B5EF4-FFF2-40B4-BE49-F238E27FC236}">
                  <a16:creationId xmlns:a16="http://schemas.microsoft.com/office/drawing/2014/main" id="{D4C4818C-69C5-0390-816F-185EA570353E}"/>
                </a:ext>
              </a:extLst>
            </p:cNvPr>
            <p:cNvSpPr txBox="1"/>
            <p:nvPr/>
          </p:nvSpPr>
          <p:spPr>
            <a:xfrm>
              <a:off x="1343941" y="4900191"/>
              <a:ext cx="968214" cy="1384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800">
                  <a:solidFill>
                    <a:schemeClr val="tx2"/>
                  </a:solidFill>
                </a:defRPr>
              </a:lvl1pPr>
            </a:lstStyle>
            <a:p>
              <a:r>
                <a:rPr lang="en-US" sz="900"/>
                <a:t>RTC well powered.</a:t>
              </a:r>
            </a:p>
          </p:txBody>
        </p:sp>
        <p:sp>
          <p:nvSpPr>
            <p:cNvPr id="14" name="Rectangle 13">
              <a:extLst>
                <a:ext uri="{FF2B5EF4-FFF2-40B4-BE49-F238E27FC236}">
                  <a16:creationId xmlns:a16="http://schemas.microsoft.com/office/drawing/2014/main" id="{0171785F-42B3-EB12-2AED-A5CECDE31A23}"/>
                </a:ext>
              </a:extLst>
            </p:cNvPr>
            <p:cNvSpPr/>
            <p:nvPr/>
          </p:nvSpPr>
          <p:spPr>
            <a:xfrm>
              <a:off x="2640326" y="1543009"/>
              <a:ext cx="2351028" cy="613608"/>
            </a:xfrm>
            <a:prstGeom prst="rect">
              <a:avLst/>
            </a:prstGeom>
            <a:solidFill>
              <a:srgbClr val="B7DDE8"/>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sym typeface="Helvetica Neue Medium"/>
                </a:rPr>
                <a:t>S0</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sym typeface="Helvetica Neue Medium"/>
                </a:rPr>
                <a:t>(active)</a:t>
              </a:r>
            </a:p>
          </p:txBody>
        </p:sp>
        <p:sp>
          <p:nvSpPr>
            <p:cNvPr id="15" name="Rectangle 14">
              <a:extLst>
                <a:ext uri="{FF2B5EF4-FFF2-40B4-BE49-F238E27FC236}">
                  <a16:creationId xmlns:a16="http://schemas.microsoft.com/office/drawing/2014/main" id="{14C382BC-033C-141A-84E2-76AE6FA2DEC9}"/>
                </a:ext>
              </a:extLst>
            </p:cNvPr>
            <p:cNvSpPr/>
            <p:nvPr/>
          </p:nvSpPr>
          <p:spPr>
            <a:xfrm>
              <a:off x="3014545" y="2777153"/>
              <a:ext cx="1610234" cy="613608"/>
            </a:xfrm>
            <a:prstGeom prst="rect">
              <a:avLst/>
            </a:prstGeom>
            <a:solidFill>
              <a:srgbClr val="FDE499"/>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S4</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(Hibernate)</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A9B781F1-C937-5B98-1615-D659606EA6AC}"/>
                </a:ext>
              </a:extLst>
            </p:cNvPr>
            <p:cNvSpPr/>
            <p:nvPr/>
          </p:nvSpPr>
          <p:spPr>
            <a:xfrm>
              <a:off x="4153538" y="1750963"/>
              <a:ext cx="836720" cy="412599"/>
            </a:xfrm>
            <a:prstGeom prst="rect">
              <a:avLst/>
            </a:prstGeom>
            <a:solidFill>
              <a:srgbClr val="B7DDE8"/>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0" rIns="5080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C10/S0ix</a:t>
              </a:r>
            </a:p>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00B050"/>
                  </a:solidFill>
                  <a:latin typeface="Helvetica Neue Medium"/>
                  <a:ea typeface="Helvetica Neue Medium"/>
                  <a:cs typeface="Helvetica Neue Medium"/>
                  <a:sym typeface="Helvetica Neue Medium"/>
                </a:rPr>
                <a:t>Low Power/</a:t>
              </a:r>
            </a:p>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rgbClr val="00B050"/>
                  </a:solidFill>
                  <a:effectLst/>
                  <a:uFillTx/>
                  <a:latin typeface="Helvetica Neue Medium"/>
                  <a:ea typeface="Helvetica Neue Medium"/>
                  <a:cs typeface="Helvetica Neue Medium"/>
                  <a:sym typeface="Helvetica Neue Medium"/>
                </a:rPr>
                <a:t>Low latency state</a:t>
              </a:r>
            </a:p>
          </p:txBody>
        </p:sp>
        <p:sp>
          <p:nvSpPr>
            <p:cNvPr id="17" name="Rectangle 16">
              <a:extLst>
                <a:ext uri="{FF2B5EF4-FFF2-40B4-BE49-F238E27FC236}">
                  <a16:creationId xmlns:a16="http://schemas.microsoft.com/office/drawing/2014/main" id="{70E0A3A8-7179-14CE-BCA5-EF94B6DDB174}"/>
                </a:ext>
              </a:extLst>
            </p:cNvPr>
            <p:cNvSpPr/>
            <p:nvPr/>
          </p:nvSpPr>
          <p:spPr>
            <a:xfrm>
              <a:off x="3181613" y="3390761"/>
              <a:ext cx="1242834" cy="613608"/>
            </a:xfrm>
            <a:prstGeom prst="rect">
              <a:avLst/>
            </a:prstGeom>
            <a:solidFill>
              <a:srgbClr val="FDE499"/>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S5</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(Shutdown)</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EF62F511-DB77-FFEC-9196-30C1E4B1374A}"/>
                </a:ext>
              </a:extLst>
            </p:cNvPr>
            <p:cNvSpPr/>
            <p:nvPr/>
          </p:nvSpPr>
          <p:spPr>
            <a:xfrm>
              <a:off x="3344599" y="4016131"/>
              <a:ext cx="890698" cy="595035"/>
            </a:xfrm>
            <a:prstGeom prst="rect">
              <a:avLst/>
            </a:prstGeom>
            <a:solidFill>
              <a:srgbClr val="C4D59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PG3</a:t>
              </a:r>
            </a:p>
            <a:p>
              <a:pPr marL="0" marR="0" indent="0" algn="ctr" defTabSz="8255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B8D36B21-7867-5542-2D49-42BD344BD644}"/>
                </a:ext>
              </a:extLst>
            </p:cNvPr>
            <p:cNvSpPr/>
            <p:nvPr/>
          </p:nvSpPr>
          <p:spPr>
            <a:xfrm>
              <a:off x="2798036" y="2150243"/>
              <a:ext cx="2037963" cy="613608"/>
            </a:xfrm>
            <a:prstGeom prst="rect">
              <a:avLst/>
            </a:prstGeom>
            <a:solidFill>
              <a:srgbClr val="FDE499"/>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S3</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(Sleep)</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A6CD582F-17B2-C877-5D88-FD1F2BCC29E0}"/>
                </a:ext>
              </a:extLst>
            </p:cNvPr>
            <p:cNvSpPr/>
            <p:nvPr/>
          </p:nvSpPr>
          <p:spPr>
            <a:xfrm>
              <a:off x="3498951" y="4625011"/>
              <a:ext cx="608157" cy="613608"/>
            </a:xfrm>
            <a:prstGeom prst="rect">
              <a:avLst/>
            </a:prstGeom>
            <a:solidFill>
              <a:schemeClr val="accent4">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rPr>
                <a:t>RTC</a:t>
              </a:r>
            </a:p>
            <a:p>
              <a:pPr marL="0" marR="0" indent="0" algn="ctr" defTabSz="825500" rtl="0" fontAlgn="auto" latinLnBrk="0" hangingPunct="0">
                <a:lnSpc>
                  <a:spcPct val="100000"/>
                </a:lnSpc>
                <a:spcBef>
                  <a:spcPts val="0"/>
                </a:spcBef>
                <a:spcAft>
                  <a:spcPts val="0"/>
                </a:spcAft>
                <a:buClrTx/>
                <a:buSzTx/>
                <a:buFontTx/>
                <a:buNone/>
                <a:tabLst/>
              </a:pPr>
              <a:r>
                <a:rPr lang="en-US" sz="1600">
                  <a:solidFill>
                    <a:schemeClr val="tx1"/>
                  </a:solidFill>
                  <a:latin typeface="Helvetica Neue Medium"/>
                  <a:ea typeface="Helvetica Neue Medium"/>
                  <a:cs typeface="Helvetica Neue Medium"/>
                  <a:sym typeface="Helvetica Neue Medium"/>
                </a:rPr>
                <a:t>(G3)</a:t>
              </a:r>
              <a:endParaRPr kumimoji="0" lang="en-US" sz="1600" b="0" i="0" u="none" strike="noStrike" cap="none" spc="0" normalizeH="0" baseline="0">
                <a:ln>
                  <a:noFill/>
                </a:ln>
                <a:solidFill>
                  <a:schemeClr val="tx1"/>
                </a:solidFill>
                <a:effectLst/>
                <a:uFillTx/>
                <a:latin typeface="Helvetica Neue Medium"/>
                <a:ea typeface="Helvetica Neue Medium"/>
                <a:cs typeface="Helvetica Neue Medium"/>
                <a:sym typeface="Helvetica Neue Medium"/>
              </a:endParaRPr>
            </a:p>
          </p:txBody>
        </p:sp>
        <p:cxnSp>
          <p:nvCxnSpPr>
            <p:cNvPr id="21" name="Straight Connector 20">
              <a:extLst>
                <a:ext uri="{FF2B5EF4-FFF2-40B4-BE49-F238E27FC236}">
                  <a16:creationId xmlns:a16="http://schemas.microsoft.com/office/drawing/2014/main" id="{AB724D2D-64A5-96A6-55E9-D03DF60FE2A4}"/>
                </a:ext>
              </a:extLst>
            </p:cNvPr>
            <p:cNvCxnSpPr>
              <a:cxnSpLocks/>
              <a:stCxn id="20" idx="2"/>
            </p:cNvCxnSpPr>
            <p:nvPr/>
          </p:nvCxnSpPr>
          <p:spPr>
            <a:xfrm flipH="1">
              <a:off x="931307" y="5238620"/>
              <a:ext cx="2871723" cy="0"/>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528446EF-BAEC-B54E-A40A-A3E8D6D9856C}"/>
                </a:ext>
              </a:extLst>
            </p:cNvPr>
            <p:cNvCxnSpPr>
              <a:cxnSpLocks/>
              <a:stCxn id="20" idx="0"/>
            </p:cNvCxnSpPr>
            <p:nvPr/>
          </p:nvCxnSpPr>
          <p:spPr>
            <a:xfrm flipH="1">
              <a:off x="931307" y="4625011"/>
              <a:ext cx="2871723" cy="6374"/>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185150-CF37-A57F-A1A0-9B5862225198}"/>
                </a:ext>
              </a:extLst>
            </p:cNvPr>
            <p:cNvCxnSpPr>
              <a:cxnSpLocks/>
            </p:cNvCxnSpPr>
            <p:nvPr/>
          </p:nvCxnSpPr>
          <p:spPr>
            <a:xfrm flipH="1">
              <a:off x="931307" y="3997998"/>
              <a:ext cx="2871723" cy="6374"/>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2F3775D3-3D35-24A4-744A-625565A130C2}"/>
                </a:ext>
              </a:extLst>
            </p:cNvPr>
            <p:cNvCxnSpPr>
              <a:cxnSpLocks/>
            </p:cNvCxnSpPr>
            <p:nvPr/>
          </p:nvCxnSpPr>
          <p:spPr>
            <a:xfrm flipH="1">
              <a:off x="944390" y="2763746"/>
              <a:ext cx="2871723" cy="6374"/>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43FF2B02-6076-ADE4-FF98-8977364945E9}"/>
                </a:ext>
              </a:extLst>
            </p:cNvPr>
            <p:cNvCxnSpPr>
              <a:cxnSpLocks/>
            </p:cNvCxnSpPr>
            <p:nvPr/>
          </p:nvCxnSpPr>
          <p:spPr>
            <a:xfrm flipH="1">
              <a:off x="931307" y="2153322"/>
              <a:ext cx="2871723" cy="6374"/>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0D2DCAA7-6C18-9531-A0E3-863E72776A72}"/>
                </a:ext>
              </a:extLst>
            </p:cNvPr>
            <p:cNvSpPr txBox="1"/>
            <p:nvPr/>
          </p:nvSpPr>
          <p:spPr>
            <a:xfrm>
              <a:off x="1045804" y="3845319"/>
              <a:ext cx="65" cy="16158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sz="1000">
                  <a:solidFill>
                    <a:schemeClr val="tx2"/>
                  </a:solidFill>
                </a:defRPr>
              </a:lvl1pPr>
            </a:lstStyle>
            <a:p>
              <a:endParaRPr lang="en-US" sz="1050" b="1">
                <a:solidFill>
                  <a:srgbClr val="7030A0"/>
                </a:solidFill>
              </a:endParaRPr>
            </a:p>
          </p:txBody>
        </p:sp>
      </p:grpSp>
    </p:spTree>
    <p:extLst>
      <p:ext uri="{BB962C8B-B14F-4D97-AF65-F5344CB8AC3E}">
        <p14:creationId xmlns:p14="http://schemas.microsoft.com/office/powerpoint/2010/main" val="36462704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Modular TCSS- EEPROM</a:t>
            </a:r>
          </a:p>
        </p:txBody>
      </p:sp>
      <p:sp>
        <p:nvSpPr>
          <p:cNvPr id="4" name="Content Placeholder 3"/>
          <p:cNvSpPr>
            <a:spLocks noGrp="1"/>
          </p:cNvSpPr>
          <p:nvPr>
            <p:ph sz="quarter" idx="13"/>
          </p:nvPr>
        </p:nvSpPr>
        <p:spPr>
          <a:xfrm>
            <a:off x="337280" y="966951"/>
            <a:ext cx="5758720" cy="5234151"/>
          </a:xfrm>
        </p:spPr>
        <p:txBody>
          <a:bodyPr>
            <a:normAutofit/>
          </a:bodyPr>
          <a:lstStyle/>
          <a:p>
            <a:pPr marL="380981" indent="-380981">
              <a:buFont typeface="Arial" panose="020B0604020202020204" pitchFamily="34" charset="0"/>
              <a:buChar char="•"/>
            </a:pPr>
            <a:r>
              <a:rPr lang="en-US" sz="1867"/>
              <a:t>Modules includes an EEPROM connecting to EC (Embedded Controller) I2C, pre-programmed with values indicating the module type.</a:t>
            </a:r>
          </a:p>
          <a:p>
            <a:pPr marL="380981" indent="-380981">
              <a:buFont typeface="Arial" panose="020B0604020202020204" pitchFamily="34" charset="0"/>
              <a:buChar char="•"/>
            </a:pPr>
            <a:r>
              <a:rPr lang="en-US" sz="1867"/>
              <a:t>EEPROM address is fixed based on TCP port on RVP.</a:t>
            </a:r>
          </a:p>
          <a:p>
            <a:pPr marL="380981" indent="-380981">
              <a:buFont typeface="Arial" panose="020B0604020202020204" pitchFamily="34" charset="0"/>
              <a:buChar char="•"/>
            </a:pPr>
            <a:r>
              <a:rPr lang="en-US" sz="1867"/>
              <a:t>EEPROM is pre-programmed from factory and can be programmed using crocodile clip or EC I2C1 header using Aardvark.</a:t>
            </a:r>
          </a:p>
          <a:p>
            <a:pPr marL="380981" indent="-380981">
              <a:buFont typeface="Arial" panose="020B0604020202020204" pitchFamily="34" charset="0"/>
              <a:buChar char="•"/>
            </a:pPr>
            <a:r>
              <a:rPr lang="en-US" sz="1867"/>
              <a:t>EEPROM programming details is provided in </a:t>
            </a:r>
            <a:r>
              <a:rPr lang="en-US" sz="1867" err="1">
                <a:hlinkClick r:id="rId3"/>
              </a:rPr>
              <a:t>goto</a:t>
            </a:r>
            <a:r>
              <a:rPr lang="en-US" sz="1867">
                <a:hlinkClick r:id="rId3"/>
              </a:rPr>
              <a:t>/</a:t>
            </a:r>
            <a:r>
              <a:rPr lang="en-US" sz="1867" err="1">
                <a:hlinkClick r:id="rId3"/>
              </a:rPr>
              <a:t>tcssmodule</a:t>
            </a:r>
            <a:r>
              <a:rPr lang="en-US" sz="1867">
                <a:hlinkClick r:id="rId3"/>
              </a:rPr>
              <a:t> </a:t>
            </a:r>
            <a:r>
              <a:rPr lang="en-US" sz="1867"/>
              <a:t>wiki link.</a:t>
            </a:r>
          </a:p>
          <a:p>
            <a:pPr marL="380981" indent="-380981" rtl="0">
              <a:buFont typeface="Arial" panose="020B0604020202020204" pitchFamily="34" charset="0"/>
              <a:buChar char="•"/>
            </a:pPr>
            <a:r>
              <a:rPr lang="en-US" sz="1867"/>
              <a:t>EC I2C address set on RVP for EEPROM</a:t>
            </a:r>
          </a:p>
          <a:p>
            <a:pPr marL="203200" lvl="1" indent="0" rtl="0">
              <a:buNone/>
            </a:pPr>
            <a:r>
              <a:rPr lang="en-US" sz="1467"/>
              <a:t>	TCP0 --&gt; 0101 0100 - 0x54</a:t>
            </a:r>
            <a:br>
              <a:rPr lang="en-US" sz="1467"/>
            </a:br>
            <a:r>
              <a:rPr lang="en-US" sz="1467"/>
              <a:t>	TCP1 --&gt; 0101 0101 - 0x55</a:t>
            </a:r>
            <a:br>
              <a:rPr lang="en-US" sz="1467"/>
            </a:br>
            <a:r>
              <a:rPr lang="en-US" sz="1467"/>
              <a:t>	TCP2 --&gt; 0101 0110 - 0x56</a:t>
            </a:r>
            <a:br>
              <a:rPr lang="en-US" sz="1467"/>
            </a:br>
            <a:r>
              <a:rPr lang="en-US" sz="1467"/>
              <a:t>	TCP3 --&gt; 0101 0111 - 0x57</a:t>
            </a:r>
          </a:p>
        </p:txBody>
      </p:sp>
      <p:pic>
        <p:nvPicPr>
          <p:cNvPr id="7" name="Picture 6">
            <a:extLst>
              <a:ext uri="{FF2B5EF4-FFF2-40B4-BE49-F238E27FC236}">
                <a16:creationId xmlns:a16="http://schemas.microsoft.com/office/drawing/2014/main" id="{B21E007B-4C60-4022-BB13-F08B63C69E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7733" y="1293211"/>
            <a:ext cx="5327015" cy="3683000"/>
          </a:xfrm>
          <a:prstGeom prst="rect">
            <a:avLst/>
          </a:prstGeom>
        </p:spPr>
      </p:pic>
    </p:spTree>
    <p:extLst>
      <p:ext uri="{BB962C8B-B14F-4D97-AF65-F5344CB8AC3E}">
        <p14:creationId xmlns:p14="http://schemas.microsoft.com/office/powerpoint/2010/main" val="7162536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50">
                <a:latin typeface="Intel Clear Light"/>
              </a:rPr>
              <a:t>TBT Modules – HBR/GBR Flash Programming</a:t>
            </a:r>
          </a:p>
        </p:txBody>
      </p:sp>
      <p:sp>
        <p:nvSpPr>
          <p:cNvPr id="4" name="Content Placeholder 3"/>
          <p:cNvSpPr>
            <a:spLocks noGrp="1"/>
          </p:cNvSpPr>
          <p:nvPr>
            <p:ph sz="quarter" idx="13"/>
          </p:nvPr>
        </p:nvSpPr>
        <p:spPr>
          <a:xfrm>
            <a:off x="474864" y="945931"/>
            <a:ext cx="10972800" cy="5171090"/>
          </a:xfrm>
        </p:spPr>
        <p:txBody>
          <a:bodyPr>
            <a:normAutofit/>
          </a:bodyPr>
          <a:lstStyle/>
          <a:p>
            <a:pPr marL="380981" indent="-380981">
              <a:buFont typeface="Arial" panose="020B0604020202020204" pitchFamily="34" charset="0"/>
              <a:buChar char="•"/>
            </a:pPr>
            <a:r>
              <a:rPr lang="en-US" sz="1867"/>
              <a:t>HBR </a:t>
            </a:r>
            <a:r>
              <a:rPr lang="en-US" sz="1867" err="1"/>
              <a:t>retimer</a:t>
            </a:r>
            <a:r>
              <a:rPr lang="en-US" sz="1867"/>
              <a:t> SPI Flash on TBT modules (103/104/105/900/700/701) can be programmed using the crocodile clip and </a:t>
            </a:r>
            <a:r>
              <a:rPr lang="en-US" sz="1867" err="1"/>
              <a:t>dediprog</a:t>
            </a:r>
            <a:r>
              <a:rPr lang="en-US" sz="1867"/>
              <a:t>(S08 </a:t>
            </a:r>
            <a:r>
              <a:rPr lang="en-US" sz="1867" err="1"/>
              <a:t>Testclip</a:t>
            </a:r>
            <a:r>
              <a:rPr lang="en-US" sz="1867"/>
              <a:t>) . </a:t>
            </a:r>
          </a:p>
          <a:p>
            <a:pPr marL="380981" indent="-380981">
              <a:buFont typeface="Arial" panose="020B0604020202020204" pitchFamily="34" charset="0"/>
              <a:buChar char="•"/>
            </a:pPr>
            <a:r>
              <a:rPr lang="en-US" sz="1867"/>
              <a:t>Default HBR flash is pre-programmed from factory. </a:t>
            </a:r>
          </a:p>
          <a:p>
            <a:pPr marL="380981" indent="-380981">
              <a:buFont typeface="Arial" panose="020B0604020202020204" pitchFamily="34" charset="0"/>
              <a:buChar char="•"/>
            </a:pPr>
            <a:r>
              <a:rPr lang="en-US" sz="1867"/>
              <a:t>No header available on modules for HBR/GBR flash programming.</a:t>
            </a:r>
          </a:p>
          <a:p>
            <a:pPr marL="380981" indent="-380981">
              <a:buFont typeface="Arial" panose="020B0604020202020204" pitchFamily="34" charset="0"/>
              <a:buChar char="•"/>
            </a:pPr>
            <a:endParaRPr lang="en-US" sz="1867"/>
          </a:p>
        </p:txBody>
      </p:sp>
      <p:pic>
        <p:nvPicPr>
          <p:cNvPr id="1026" name="Picture 2">
            <a:extLst>
              <a:ext uri="{FF2B5EF4-FFF2-40B4-BE49-F238E27FC236}">
                <a16:creationId xmlns:a16="http://schemas.microsoft.com/office/drawing/2014/main" id="{3E979A61-2ED0-D112-95E6-DD82B4DA0B1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974" b="18740"/>
          <a:stretch/>
        </p:blipFill>
        <p:spPr bwMode="auto">
          <a:xfrm>
            <a:off x="5187357" y="2713313"/>
            <a:ext cx="6260307" cy="328809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6C8EEC8-EABB-A099-F0A8-2F925583B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044" y="2923519"/>
            <a:ext cx="2988549" cy="2988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317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een circuit board with many small chips&#10;&#10;Description automatically generated">
            <a:extLst>
              <a:ext uri="{FF2B5EF4-FFF2-40B4-BE49-F238E27FC236}">
                <a16:creationId xmlns:a16="http://schemas.microsoft.com/office/drawing/2014/main" id="{4CF75A5C-C451-6EB8-81F4-EA6803BD17B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4" t="2650" b="1389"/>
          <a:stretch/>
        </p:blipFill>
        <p:spPr>
          <a:xfrm rot="10800000">
            <a:off x="1910756" y="673460"/>
            <a:ext cx="6980318" cy="5786512"/>
          </a:xfrm>
          <a:prstGeom prst="rect">
            <a:avLst/>
          </a:prstGeom>
        </p:spPr>
      </p:pic>
      <p:sp>
        <p:nvSpPr>
          <p:cNvPr id="110" name="Title 2"/>
          <p:cNvSpPr txBox="1">
            <a:spLocks/>
          </p:cNvSpPr>
          <p:nvPr/>
        </p:nvSpPr>
        <p:spPr>
          <a:xfrm>
            <a:off x="508000" y="-8374"/>
            <a:ext cx="10432291" cy="524508"/>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PTL UH DDR5 SODIMM T3 RVP-Board Layout – TOP</a:t>
            </a:r>
          </a:p>
        </p:txBody>
      </p:sp>
      <p:sp>
        <p:nvSpPr>
          <p:cNvPr id="149" name="Rectangle 148">
            <a:extLst>
              <a:ext uri="{FF2B5EF4-FFF2-40B4-BE49-F238E27FC236}">
                <a16:creationId xmlns:a16="http://schemas.microsoft.com/office/drawing/2014/main" id="{06F355D8-86FF-42F9-A262-17891D3D5DDC}"/>
              </a:ext>
            </a:extLst>
          </p:cNvPr>
          <p:cNvSpPr/>
          <p:nvPr/>
        </p:nvSpPr>
        <p:spPr>
          <a:xfrm>
            <a:off x="4572962" y="6473400"/>
            <a:ext cx="1372305" cy="370807"/>
          </a:xfrm>
          <a:prstGeom prst="rect">
            <a:avLst/>
          </a:prstGeom>
          <a:noFill/>
        </p:spPr>
        <p:txBody>
          <a:bodyPr wrap="square" lIns="121920" tIns="60960" rIns="121920" bIns="60960">
            <a:spAutoFit/>
          </a:bodyPr>
          <a:lstStyle/>
          <a:p>
            <a:pPr algn="ctr">
              <a:spcBef>
                <a:spcPts val="200"/>
              </a:spcBef>
            </a:pPr>
            <a:r>
              <a:rPr lang="en-US" sz="800" b="1" err="1">
                <a:ln w="0"/>
                <a:solidFill>
                  <a:srgbClr val="C00000"/>
                </a:solidFill>
              </a:rPr>
              <a:t>uAB</a:t>
            </a:r>
            <a:r>
              <a:rPr lang="en-US" sz="800" b="1">
                <a:ln w="0"/>
                <a:solidFill>
                  <a:srgbClr val="C00000"/>
                </a:solidFill>
              </a:rPr>
              <a:t> Debug </a:t>
            </a:r>
          </a:p>
          <a:p>
            <a:pPr algn="ctr">
              <a:spcBef>
                <a:spcPts val="200"/>
              </a:spcBef>
            </a:pPr>
            <a:r>
              <a:rPr lang="en-US" sz="800" b="1">
                <a:ln w="0"/>
                <a:solidFill>
                  <a:srgbClr val="C00000"/>
                </a:solidFill>
              </a:rPr>
              <a:t>port (J8J3)</a:t>
            </a:r>
          </a:p>
        </p:txBody>
      </p:sp>
      <p:cxnSp>
        <p:nvCxnSpPr>
          <p:cNvPr id="161" name="Straight Arrow Connector 160">
            <a:extLst>
              <a:ext uri="{FF2B5EF4-FFF2-40B4-BE49-F238E27FC236}">
                <a16:creationId xmlns:a16="http://schemas.microsoft.com/office/drawing/2014/main" id="{A48B6E38-C134-49EE-A7C0-44781A3D2B45}"/>
              </a:ext>
            </a:extLst>
          </p:cNvPr>
          <p:cNvCxnSpPr>
            <a:cxnSpLocks/>
          </p:cNvCxnSpPr>
          <p:nvPr/>
        </p:nvCxnSpPr>
        <p:spPr>
          <a:xfrm>
            <a:off x="4429467" y="6697216"/>
            <a:ext cx="55977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2" name="Rounded Rectangle 258">
            <a:extLst>
              <a:ext uri="{FF2B5EF4-FFF2-40B4-BE49-F238E27FC236}">
                <a16:creationId xmlns:a16="http://schemas.microsoft.com/office/drawing/2014/main" id="{8162F46E-548F-46FC-9BAE-147F57D3D6AF}"/>
              </a:ext>
            </a:extLst>
          </p:cNvPr>
          <p:cNvSpPr/>
          <p:nvPr/>
        </p:nvSpPr>
        <p:spPr>
          <a:xfrm>
            <a:off x="4316040" y="6137492"/>
            <a:ext cx="226855" cy="2792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41" name="Group 40">
            <a:extLst>
              <a:ext uri="{FF2B5EF4-FFF2-40B4-BE49-F238E27FC236}">
                <a16:creationId xmlns:a16="http://schemas.microsoft.com/office/drawing/2014/main" id="{1792E003-1E2B-24BD-E5C7-544B28462002}"/>
              </a:ext>
            </a:extLst>
          </p:cNvPr>
          <p:cNvGrpSpPr/>
          <p:nvPr/>
        </p:nvGrpSpPr>
        <p:grpSpPr>
          <a:xfrm>
            <a:off x="722584" y="1110058"/>
            <a:ext cx="1774114" cy="630869"/>
            <a:chOff x="751147" y="935519"/>
            <a:chExt cx="1774114" cy="630869"/>
          </a:xfrm>
        </p:grpSpPr>
        <p:sp>
          <p:nvSpPr>
            <p:cNvPr id="144" name="Rectangle 143">
              <a:extLst>
                <a:ext uri="{FF2B5EF4-FFF2-40B4-BE49-F238E27FC236}">
                  <a16:creationId xmlns:a16="http://schemas.microsoft.com/office/drawing/2014/main" id="{AF25940A-DA64-4C92-B407-032ADFE4DCC8}"/>
                </a:ext>
              </a:extLst>
            </p:cNvPr>
            <p:cNvSpPr/>
            <p:nvPr/>
          </p:nvSpPr>
          <p:spPr>
            <a:xfrm>
              <a:off x="751147" y="1109106"/>
              <a:ext cx="884705" cy="345159"/>
            </a:xfrm>
            <a:prstGeom prst="rect">
              <a:avLst/>
            </a:prstGeom>
            <a:noFill/>
          </p:spPr>
          <p:txBody>
            <a:bodyPr wrap="square" lIns="121920" tIns="60960" rIns="121920" bIns="60960">
              <a:spAutoFit/>
            </a:bodyPr>
            <a:lstStyle/>
            <a:p>
              <a:r>
                <a:rPr lang="en-US" sz="800" b="1">
                  <a:ln w="0"/>
                  <a:solidFill>
                    <a:srgbClr val="C00000"/>
                  </a:solidFill>
                </a:rPr>
                <a:t>CRD conn-1 (J9B1)</a:t>
              </a:r>
            </a:p>
          </p:txBody>
        </p:sp>
        <p:cxnSp>
          <p:nvCxnSpPr>
            <p:cNvPr id="145" name="Straight Arrow Connector 144">
              <a:extLst>
                <a:ext uri="{FF2B5EF4-FFF2-40B4-BE49-F238E27FC236}">
                  <a16:creationId xmlns:a16="http://schemas.microsoft.com/office/drawing/2014/main" id="{54B936E6-D7C5-4508-BD4D-E24FAB0A0CE4}"/>
                </a:ext>
              </a:extLst>
            </p:cNvPr>
            <p:cNvCxnSpPr>
              <a:cxnSpLocks/>
            </p:cNvCxnSpPr>
            <p:nvPr/>
          </p:nvCxnSpPr>
          <p:spPr>
            <a:xfrm>
              <a:off x="1506261" y="1222603"/>
              <a:ext cx="779739" cy="368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3" name="Rounded Rectangle 258">
              <a:extLst>
                <a:ext uri="{FF2B5EF4-FFF2-40B4-BE49-F238E27FC236}">
                  <a16:creationId xmlns:a16="http://schemas.microsoft.com/office/drawing/2014/main" id="{BB713BF0-7EDA-4FF7-847F-A77D4B12A927}"/>
                </a:ext>
              </a:extLst>
            </p:cNvPr>
            <p:cNvSpPr/>
            <p:nvPr/>
          </p:nvSpPr>
          <p:spPr>
            <a:xfrm>
              <a:off x="2298406" y="935519"/>
              <a:ext cx="226855" cy="63086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42" name="Group 41">
            <a:extLst>
              <a:ext uri="{FF2B5EF4-FFF2-40B4-BE49-F238E27FC236}">
                <a16:creationId xmlns:a16="http://schemas.microsoft.com/office/drawing/2014/main" id="{BEECCAF4-F16A-F565-52BA-ECDB73D170F1}"/>
              </a:ext>
            </a:extLst>
          </p:cNvPr>
          <p:cNvGrpSpPr/>
          <p:nvPr/>
        </p:nvGrpSpPr>
        <p:grpSpPr>
          <a:xfrm>
            <a:off x="724107" y="1829789"/>
            <a:ext cx="1768503" cy="630869"/>
            <a:chOff x="736807" y="1829789"/>
            <a:chExt cx="1768503" cy="630869"/>
          </a:xfrm>
        </p:grpSpPr>
        <p:sp>
          <p:nvSpPr>
            <p:cNvPr id="131" name="Rectangle 130"/>
            <p:cNvSpPr/>
            <p:nvPr/>
          </p:nvSpPr>
          <p:spPr>
            <a:xfrm>
              <a:off x="736807" y="1993739"/>
              <a:ext cx="884705" cy="345159"/>
            </a:xfrm>
            <a:prstGeom prst="rect">
              <a:avLst/>
            </a:prstGeom>
            <a:noFill/>
          </p:spPr>
          <p:txBody>
            <a:bodyPr wrap="square" lIns="121920" tIns="60960" rIns="121920" bIns="60960">
              <a:spAutoFit/>
            </a:bodyPr>
            <a:lstStyle/>
            <a:p>
              <a:r>
                <a:rPr lang="en-US" sz="800" b="1">
                  <a:ln w="0"/>
                  <a:solidFill>
                    <a:srgbClr val="C00000"/>
                  </a:solidFill>
                </a:rPr>
                <a:t>CRD conn-2 (J9C1)</a:t>
              </a:r>
            </a:p>
          </p:txBody>
        </p:sp>
        <p:cxnSp>
          <p:nvCxnSpPr>
            <p:cNvPr id="146" name="Straight Arrow Connector 145">
              <a:extLst>
                <a:ext uri="{FF2B5EF4-FFF2-40B4-BE49-F238E27FC236}">
                  <a16:creationId xmlns:a16="http://schemas.microsoft.com/office/drawing/2014/main" id="{36DE568B-62FD-4B85-AD89-BEB77CF7A542}"/>
                </a:ext>
              </a:extLst>
            </p:cNvPr>
            <p:cNvCxnSpPr>
              <a:cxnSpLocks/>
            </p:cNvCxnSpPr>
            <p:nvPr/>
          </p:nvCxnSpPr>
          <p:spPr>
            <a:xfrm>
              <a:off x="1484078" y="2140991"/>
              <a:ext cx="779739" cy="368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ounded Rectangle 258">
              <a:extLst>
                <a:ext uri="{FF2B5EF4-FFF2-40B4-BE49-F238E27FC236}">
                  <a16:creationId xmlns:a16="http://schemas.microsoft.com/office/drawing/2014/main" id="{2ADEDEE6-6850-4E69-952C-F56967F0229D}"/>
                </a:ext>
              </a:extLst>
            </p:cNvPr>
            <p:cNvSpPr/>
            <p:nvPr/>
          </p:nvSpPr>
          <p:spPr>
            <a:xfrm>
              <a:off x="2278455" y="1829789"/>
              <a:ext cx="226855" cy="63086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166" name="Rounded Rectangle 258">
            <a:extLst>
              <a:ext uri="{FF2B5EF4-FFF2-40B4-BE49-F238E27FC236}">
                <a16:creationId xmlns:a16="http://schemas.microsoft.com/office/drawing/2014/main" id="{F1C386E4-C78E-4D52-9C5E-2A89807D5FC0}"/>
              </a:ext>
            </a:extLst>
          </p:cNvPr>
          <p:cNvSpPr/>
          <p:nvPr/>
        </p:nvSpPr>
        <p:spPr>
          <a:xfrm>
            <a:off x="4291673" y="1706031"/>
            <a:ext cx="324782" cy="113272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7" name="Rounded Rectangle 258">
            <a:extLst>
              <a:ext uri="{FF2B5EF4-FFF2-40B4-BE49-F238E27FC236}">
                <a16:creationId xmlns:a16="http://schemas.microsoft.com/office/drawing/2014/main" id="{47E4FD3D-0041-472F-9C12-38716DA364A0}"/>
              </a:ext>
            </a:extLst>
          </p:cNvPr>
          <p:cNvSpPr/>
          <p:nvPr/>
        </p:nvSpPr>
        <p:spPr>
          <a:xfrm>
            <a:off x="3816692" y="1733278"/>
            <a:ext cx="292904" cy="14707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8" name="Rectangle 167">
            <a:extLst>
              <a:ext uri="{FF2B5EF4-FFF2-40B4-BE49-F238E27FC236}">
                <a16:creationId xmlns:a16="http://schemas.microsoft.com/office/drawing/2014/main" id="{2466CEDA-97D0-4080-8094-7CE490D0ED1B}"/>
              </a:ext>
            </a:extLst>
          </p:cNvPr>
          <p:cNvSpPr/>
          <p:nvPr/>
        </p:nvSpPr>
        <p:spPr>
          <a:xfrm rot="16200000">
            <a:off x="3513410" y="2187870"/>
            <a:ext cx="975783" cy="345159"/>
          </a:xfrm>
          <a:prstGeom prst="rect">
            <a:avLst/>
          </a:prstGeom>
          <a:noFill/>
        </p:spPr>
        <p:txBody>
          <a:bodyPr wrap="square" lIns="121920" tIns="60960" rIns="121920" bIns="60960">
            <a:spAutoFit/>
          </a:bodyPr>
          <a:lstStyle/>
          <a:p>
            <a:pPr algn="ctr"/>
            <a:r>
              <a:rPr lang="en-US" sz="800" b="1">
                <a:ln w="0"/>
                <a:solidFill>
                  <a:srgbClr val="FFC000"/>
                </a:solidFill>
              </a:rPr>
              <a:t>x8 PCIE Slot (J6C1)</a:t>
            </a:r>
          </a:p>
        </p:txBody>
      </p:sp>
      <p:sp>
        <p:nvSpPr>
          <p:cNvPr id="169" name="Rectangle 168">
            <a:extLst>
              <a:ext uri="{FF2B5EF4-FFF2-40B4-BE49-F238E27FC236}">
                <a16:creationId xmlns:a16="http://schemas.microsoft.com/office/drawing/2014/main" id="{1F40D8AE-E469-431B-8B2A-D687D13808B6}"/>
              </a:ext>
            </a:extLst>
          </p:cNvPr>
          <p:cNvSpPr/>
          <p:nvPr/>
        </p:nvSpPr>
        <p:spPr>
          <a:xfrm rot="16200000">
            <a:off x="4004870" y="2136004"/>
            <a:ext cx="975783" cy="345159"/>
          </a:xfrm>
          <a:prstGeom prst="rect">
            <a:avLst/>
          </a:prstGeom>
          <a:noFill/>
        </p:spPr>
        <p:txBody>
          <a:bodyPr wrap="square" lIns="121920" tIns="60960" rIns="121920" bIns="60960">
            <a:spAutoFit/>
          </a:bodyPr>
          <a:lstStyle/>
          <a:p>
            <a:pPr algn="ctr"/>
            <a:r>
              <a:rPr lang="en-US" sz="800" b="1">
                <a:ln w="0"/>
                <a:solidFill>
                  <a:srgbClr val="FFC000"/>
                </a:solidFill>
              </a:rPr>
              <a:t>x4 PCIE Slot (J7D1)</a:t>
            </a:r>
          </a:p>
        </p:txBody>
      </p:sp>
      <p:grpSp>
        <p:nvGrpSpPr>
          <p:cNvPr id="9" name="Group 8">
            <a:extLst>
              <a:ext uri="{FF2B5EF4-FFF2-40B4-BE49-F238E27FC236}">
                <a16:creationId xmlns:a16="http://schemas.microsoft.com/office/drawing/2014/main" id="{4810CE13-DCAB-48D2-A79E-4979D57E20CF}"/>
              </a:ext>
            </a:extLst>
          </p:cNvPr>
          <p:cNvGrpSpPr/>
          <p:nvPr/>
        </p:nvGrpSpPr>
        <p:grpSpPr>
          <a:xfrm>
            <a:off x="2788179" y="3415957"/>
            <a:ext cx="842833" cy="317395"/>
            <a:chOff x="3613145" y="1305517"/>
            <a:chExt cx="842833" cy="317395"/>
          </a:xfrm>
        </p:grpSpPr>
        <p:sp>
          <p:nvSpPr>
            <p:cNvPr id="218" name="Rounded Rectangle 217"/>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2" name="Rectangle 171">
              <a:extLst>
                <a:ext uri="{FF2B5EF4-FFF2-40B4-BE49-F238E27FC236}">
                  <a16:creationId xmlns:a16="http://schemas.microsoft.com/office/drawing/2014/main" id="{121A6FD5-1140-4636-8EAA-F618370A450A}"/>
                </a:ext>
              </a:extLst>
            </p:cNvPr>
            <p:cNvSpPr/>
            <p:nvPr/>
          </p:nvSpPr>
          <p:spPr>
            <a:xfrm>
              <a:off x="3613145" y="1305517"/>
              <a:ext cx="842833" cy="317395"/>
            </a:xfrm>
            <a:prstGeom prst="rect">
              <a:avLst/>
            </a:prstGeom>
            <a:noFill/>
          </p:spPr>
          <p:txBody>
            <a:bodyPr wrap="square" lIns="121920" tIns="60960" rIns="121920" bIns="60960">
              <a:spAutoFit/>
            </a:bodyPr>
            <a:lstStyle/>
            <a:p>
              <a:pPr algn="ctr"/>
              <a:r>
                <a:rPr lang="en-US" sz="700" b="1">
                  <a:ln w="0"/>
                  <a:solidFill>
                    <a:srgbClr val="FFC000"/>
                  </a:solidFill>
                </a:rPr>
                <a:t>M.2 SSD Gen4 Conn (J8E1)</a:t>
              </a:r>
            </a:p>
          </p:txBody>
        </p:sp>
      </p:grpSp>
      <p:grpSp>
        <p:nvGrpSpPr>
          <p:cNvPr id="173" name="Group 172">
            <a:extLst>
              <a:ext uri="{FF2B5EF4-FFF2-40B4-BE49-F238E27FC236}">
                <a16:creationId xmlns:a16="http://schemas.microsoft.com/office/drawing/2014/main" id="{948E6EB1-F188-4A26-901A-4EAB7BCA2FE7}"/>
              </a:ext>
            </a:extLst>
          </p:cNvPr>
          <p:cNvGrpSpPr/>
          <p:nvPr/>
        </p:nvGrpSpPr>
        <p:grpSpPr>
          <a:xfrm rot="16200000">
            <a:off x="4165916" y="5454738"/>
            <a:ext cx="1052176" cy="329448"/>
            <a:chOff x="3620071" y="1316695"/>
            <a:chExt cx="842833" cy="272302"/>
          </a:xfrm>
        </p:grpSpPr>
        <p:sp>
          <p:nvSpPr>
            <p:cNvPr id="174" name="Rounded Rectangle 217">
              <a:extLst>
                <a:ext uri="{FF2B5EF4-FFF2-40B4-BE49-F238E27FC236}">
                  <a16:creationId xmlns:a16="http://schemas.microsoft.com/office/drawing/2014/main" id="{517E85E7-912A-48EB-BE81-C8B33316DE83}"/>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5" name="Rectangle 174">
              <a:extLst>
                <a:ext uri="{FF2B5EF4-FFF2-40B4-BE49-F238E27FC236}">
                  <a16:creationId xmlns:a16="http://schemas.microsoft.com/office/drawing/2014/main" id="{F287F184-FA94-4F0B-A0DC-F643260FDD85}"/>
                </a:ext>
              </a:extLst>
            </p:cNvPr>
            <p:cNvSpPr/>
            <p:nvPr/>
          </p:nvSpPr>
          <p:spPr>
            <a:xfrm>
              <a:off x="3620071" y="1377706"/>
              <a:ext cx="842833" cy="182207"/>
            </a:xfrm>
            <a:prstGeom prst="rect">
              <a:avLst/>
            </a:prstGeom>
            <a:noFill/>
          </p:spPr>
          <p:txBody>
            <a:bodyPr wrap="square" lIns="121920" tIns="60960" rIns="121920" bIns="60960">
              <a:spAutoFit/>
            </a:bodyPr>
            <a:lstStyle/>
            <a:p>
              <a:pPr algn="ctr"/>
              <a:r>
                <a:rPr lang="en-US" sz="700" b="1">
                  <a:ln w="0"/>
                  <a:solidFill>
                    <a:srgbClr val="FFC000"/>
                  </a:solidFill>
                </a:rPr>
                <a:t>PORT 80</a:t>
              </a:r>
            </a:p>
          </p:txBody>
        </p:sp>
      </p:grpSp>
      <p:grpSp>
        <p:nvGrpSpPr>
          <p:cNvPr id="12" name="Group 11">
            <a:extLst>
              <a:ext uri="{FF2B5EF4-FFF2-40B4-BE49-F238E27FC236}">
                <a16:creationId xmlns:a16="http://schemas.microsoft.com/office/drawing/2014/main" id="{F94C02E3-A758-412C-B6EB-BAA4A4A501C9}"/>
              </a:ext>
            </a:extLst>
          </p:cNvPr>
          <p:cNvGrpSpPr/>
          <p:nvPr/>
        </p:nvGrpSpPr>
        <p:grpSpPr>
          <a:xfrm>
            <a:off x="189308" y="2883200"/>
            <a:ext cx="2058519" cy="374784"/>
            <a:chOff x="204462" y="2747964"/>
            <a:chExt cx="2058519" cy="374784"/>
          </a:xfrm>
        </p:grpSpPr>
        <p:sp>
          <p:nvSpPr>
            <p:cNvPr id="177" name="Rectangle 176">
              <a:extLst>
                <a:ext uri="{FF2B5EF4-FFF2-40B4-BE49-F238E27FC236}">
                  <a16:creationId xmlns:a16="http://schemas.microsoft.com/office/drawing/2014/main" id="{86CCB91F-055C-4CA9-9572-1264064EF878}"/>
                </a:ext>
              </a:extLst>
            </p:cNvPr>
            <p:cNvSpPr/>
            <p:nvPr/>
          </p:nvSpPr>
          <p:spPr>
            <a:xfrm>
              <a:off x="204462" y="2777589"/>
              <a:ext cx="1372305" cy="345159"/>
            </a:xfrm>
            <a:prstGeom prst="rect">
              <a:avLst/>
            </a:prstGeom>
            <a:noFill/>
          </p:spPr>
          <p:txBody>
            <a:bodyPr wrap="square" lIns="121920" tIns="60960" rIns="121920" bIns="60960">
              <a:spAutoFit/>
            </a:bodyPr>
            <a:lstStyle/>
            <a:p>
              <a:pPr algn="ctr"/>
              <a:r>
                <a:rPr lang="en-US" sz="800" b="1">
                  <a:ln w="0"/>
                  <a:solidFill>
                    <a:srgbClr val="C00000"/>
                  </a:solidFill>
                </a:rPr>
                <a:t>TCP port 0 (with debug capability  (J9D3)</a:t>
              </a:r>
            </a:p>
          </p:txBody>
        </p:sp>
        <p:cxnSp>
          <p:nvCxnSpPr>
            <p:cNvPr id="178" name="Straight Arrow Connector 177">
              <a:extLst>
                <a:ext uri="{FF2B5EF4-FFF2-40B4-BE49-F238E27FC236}">
                  <a16:creationId xmlns:a16="http://schemas.microsoft.com/office/drawing/2014/main" id="{23268955-A718-43B4-8F8B-566706A408B4}"/>
                </a:ext>
              </a:extLst>
            </p:cNvPr>
            <p:cNvCxnSpPr>
              <a:cxnSpLocks/>
            </p:cNvCxnSpPr>
            <p:nvPr/>
          </p:nvCxnSpPr>
          <p:spPr>
            <a:xfrm>
              <a:off x="1470917" y="2915266"/>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9" name="Rounded Rectangle 258">
              <a:extLst>
                <a:ext uri="{FF2B5EF4-FFF2-40B4-BE49-F238E27FC236}">
                  <a16:creationId xmlns:a16="http://schemas.microsoft.com/office/drawing/2014/main" id="{ED7876AA-F240-40DA-86C4-443976381EA2}"/>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80" name="Group 179">
            <a:extLst>
              <a:ext uri="{FF2B5EF4-FFF2-40B4-BE49-F238E27FC236}">
                <a16:creationId xmlns:a16="http://schemas.microsoft.com/office/drawing/2014/main" id="{D39F9EFC-A3C6-4518-98DF-B61853D5EEB4}"/>
              </a:ext>
            </a:extLst>
          </p:cNvPr>
          <p:cNvGrpSpPr/>
          <p:nvPr/>
        </p:nvGrpSpPr>
        <p:grpSpPr>
          <a:xfrm>
            <a:off x="341873" y="4240891"/>
            <a:ext cx="1904302" cy="300474"/>
            <a:chOff x="358679" y="2747964"/>
            <a:chExt cx="1904302" cy="300474"/>
          </a:xfrm>
        </p:grpSpPr>
        <p:sp>
          <p:nvSpPr>
            <p:cNvPr id="181" name="Rectangle 180">
              <a:extLst>
                <a:ext uri="{FF2B5EF4-FFF2-40B4-BE49-F238E27FC236}">
                  <a16:creationId xmlns:a16="http://schemas.microsoft.com/office/drawing/2014/main" id="{0AD0DB9C-88E5-4F5E-8EFE-527CC72E3E4A}"/>
                </a:ext>
              </a:extLst>
            </p:cNvPr>
            <p:cNvSpPr/>
            <p:nvPr/>
          </p:nvSpPr>
          <p:spPr>
            <a:xfrm>
              <a:off x="358679" y="2777833"/>
              <a:ext cx="1166684" cy="234360"/>
            </a:xfrm>
            <a:prstGeom prst="rect">
              <a:avLst/>
            </a:prstGeom>
            <a:noFill/>
          </p:spPr>
          <p:txBody>
            <a:bodyPr wrap="square" lIns="121920" tIns="60960" rIns="121920" bIns="60960">
              <a:spAutoFit/>
            </a:bodyPr>
            <a:lstStyle/>
            <a:p>
              <a:pPr algn="ctr"/>
              <a:r>
                <a:rPr lang="en-US" sz="800" b="1">
                  <a:ln w="0"/>
                  <a:solidFill>
                    <a:srgbClr val="C00000"/>
                  </a:solidFill>
                </a:rPr>
                <a:t>TCP port 1 (J9F1)</a:t>
              </a:r>
            </a:p>
          </p:txBody>
        </p:sp>
        <p:cxnSp>
          <p:nvCxnSpPr>
            <p:cNvPr id="182" name="Straight Arrow Connector 181">
              <a:extLst>
                <a:ext uri="{FF2B5EF4-FFF2-40B4-BE49-F238E27FC236}">
                  <a16:creationId xmlns:a16="http://schemas.microsoft.com/office/drawing/2014/main" id="{407F5167-3C86-486B-8793-201E9D8DA8AB}"/>
                </a:ext>
              </a:extLst>
            </p:cNvPr>
            <p:cNvCxnSpPr>
              <a:cxnSpLocks/>
            </p:cNvCxnSpPr>
            <p:nvPr/>
          </p:nvCxnSpPr>
          <p:spPr>
            <a:xfrm>
              <a:off x="1487381" y="2895013"/>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3" name="Rounded Rectangle 258">
              <a:extLst>
                <a:ext uri="{FF2B5EF4-FFF2-40B4-BE49-F238E27FC236}">
                  <a16:creationId xmlns:a16="http://schemas.microsoft.com/office/drawing/2014/main" id="{F15699EC-3C75-433B-9363-FD9638799BBE}"/>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91" name="Group 190">
            <a:extLst>
              <a:ext uri="{FF2B5EF4-FFF2-40B4-BE49-F238E27FC236}">
                <a16:creationId xmlns:a16="http://schemas.microsoft.com/office/drawing/2014/main" id="{192C838F-707F-43B2-A954-E3B02F42522A}"/>
              </a:ext>
            </a:extLst>
          </p:cNvPr>
          <p:cNvGrpSpPr/>
          <p:nvPr/>
        </p:nvGrpSpPr>
        <p:grpSpPr>
          <a:xfrm>
            <a:off x="334839" y="1800652"/>
            <a:ext cx="1815778" cy="271330"/>
            <a:chOff x="308831" y="4169022"/>
            <a:chExt cx="1815778" cy="271330"/>
          </a:xfrm>
        </p:grpSpPr>
        <p:sp>
          <p:nvSpPr>
            <p:cNvPr id="192" name="Rectangle 191">
              <a:extLst>
                <a:ext uri="{FF2B5EF4-FFF2-40B4-BE49-F238E27FC236}">
                  <a16:creationId xmlns:a16="http://schemas.microsoft.com/office/drawing/2014/main" id="{1C471204-B1F6-4F71-9438-59308513573C}"/>
                </a:ext>
              </a:extLst>
            </p:cNvPr>
            <p:cNvSpPr/>
            <p:nvPr/>
          </p:nvSpPr>
          <p:spPr>
            <a:xfrm>
              <a:off x="308831" y="4169992"/>
              <a:ext cx="1356042" cy="234360"/>
            </a:xfrm>
            <a:prstGeom prst="rect">
              <a:avLst/>
            </a:prstGeom>
            <a:noFill/>
          </p:spPr>
          <p:txBody>
            <a:bodyPr wrap="square" lIns="121920" tIns="60960" rIns="121920" bIns="60960">
              <a:spAutoFit/>
            </a:bodyPr>
            <a:lstStyle/>
            <a:p>
              <a:pPr algn="ctr"/>
              <a:r>
                <a:rPr lang="en-US" sz="800" b="1">
                  <a:ln w="0"/>
                  <a:solidFill>
                    <a:srgbClr val="C00000"/>
                  </a:solidFill>
                </a:rPr>
                <a:t>Touch pad (J9H1)</a:t>
              </a:r>
            </a:p>
          </p:txBody>
        </p:sp>
        <p:cxnSp>
          <p:nvCxnSpPr>
            <p:cNvPr id="195" name="Straight Arrow Connector 194">
              <a:extLst>
                <a:ext uri="{FF2B5EF4-FFF2-40B4-BE49-F238E27FC236}">
                  <a16:creationId xmlns:a16="http://schemas.microsoft.com/office/drawing/2014/main" id="{28ECEF0B-9EB6-462D-90F6-82525E23AE8E}"/>
                </a:ext>
              </a:extLst>
            </p:cNvPr>
            <p:cNvCxnSpPr>
              <a:cxnSpLocks/>
            </p:cNvCxnSpPr>
            <p:nvPr/>
          </p:nvCxnSpPr>
          <p:spPr>
            <a:xfrm>
              <a:off x="1458584" y="4304135"/>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6" name="Rounded Rectangle 258">
              <a:extLst>
                <a:ext uri="{FF2B5EF4-FFF2-40B4-BE49-F238E27FC236}">
                  <a16:creationId xmlns:a16="http://schemas.microsoft.com/office/drawing/2014/main" id="{2815E527-8052-437C-91F7-C0E81B21877D}"/>
                </a:ext>
              </a:extLst>
            </p:cNvPr>
            <p:cNvSpPr/>
            <p:nvPr/>
          </p:nvSpPr>
          <p:spPr>
            <a:xfrm>
              <a:off x="1943595" y="4169022"/>
              <a:ext cx="181014" cy="27133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97" name="Group 196">
            <a:extLst>
              <a:ext uri="{FF2B5EF4-FFF2-40B4-BE49-F238E27FC236}">
                <a16:creationId xmlns:a16="http://schemas.microsoft.com/office/drawing/2014/main" id="{5D600987-09DF-4E5A-B9A0-4BA541B025D8}"/>
              </a:ext>
            </a:extLst>
          </p:cNvPr>
          <p:cNvGrpSpPr/>
          <p:nvPr/>
        </p:nvGrpSpPr>
        <p:grpSpPr>
          <a:xfrm>
            <a:off x="1966872" y="5712545"/>
            <a:ext cx="1927244" cy="904895"/>
            <a:chOff x="503342" y="4132574"/>
            <a:chExt cx="1927244" cy="904895"/>
          </a:xfrm>
        </p:grpSpPr>
        <p:sp>
          <p:nvSpPr>
            <p:cNvPr id="198" name="Rectangle 197">
              <a:extLst>
                <a:ext uri="{FF2B5EF4-FFF2-40B4-BE49-F238E27FC236}">
                  <a16:creationId xmlns:a16="http://schemas.microsoft.com/office/drawing/2014/main" id="{66CFCA65-3473-496C-AE69-3035FC1B5900}"/>
                </a:ext>
              </a:extLst>
            </p:cNvPr>
            <p:cNvSpPr/>
            <p:nvPr/>
          </p:nvSpPr>
          <p:spPr>
            <a:xfrm>
              <a:off x="503342" y="4803109"/>
              <a:ext cx="1356042" cy="234360"/>
            </a:xfrm>
            <a:prstGeom prst="rect">
              <a:avLst/>
            </a:prstGeom>
            <a:noFill/>
          </p:spPr>
          <p:txBody>
            <a:bodyPr wrap="square" lIns="121920" tIns="60960" rIns="121920" bIns="60960">
              <a:spAutoFit/>
            </a:bodyPr>
            <a:lstStyle/>
            <a:p>
              <a:pPr algn="ctr"/>
              <a:r>
                <a:rPr lang="en-US" sz="800" b="1">
                  <a:ln w="0"/>
                  <a:solidFill>
                    <a:srgbClr val="C00000"/>
                  </a:solidFill>
                </a:rPr>
                <a:t>RJ 45 LAN conn(J9J1)</a:t>
              </a:r>
            </a:p>
          </p:txBody>
        </p:sp>
        <p:cxnSp>
          <p:nvCxnSpPr>
            <p:cNvPr id="199" name="Straight Arrow Connector 198">
              <a:extLst>
                <a:ext uri="{FF2B5EF4-FFF2-40B4-BE49-F238E27FC236}">
                  <a16:creationId xmlns:a16="http://schemas.microsoft.com/office/drawing/2014/main" id="{4232B6F7-55B9-44E4-8DEB-1BBFF8B438E6}"/>
                </a:ext>
              </a:extLst>
            </p:cNvPr>
            <p:cNvCxnSpPr>
              <a:cxnSpLocks/>
              <a:endCxn id="200" idx="1"/>
            </p:cNvCxnSpPr>
            <p:nvPr/>
          </p:nvCxnSpPr>
          <p:spPr>
            <a:xfrm flipV="1">
              <a:off x="2199902" y="4786552"/>
              <a:ext cx="50" cy="130884"/>
            </a:xfrm>
            <a:prstGeom prst="straightConnector1">
              <a:avLst/>
            </a:prstGeom>
            <a:ln w="12700">
              <a:solidFill>
                <a:srgbClr val="C00000"/>
              </a:solidFill>
              <a:tailEnd type="none"/>
            </a:ln>
            <a:effectLst/>
          </p:spPr>
          <p:style>
            <a:lnRef idx="2">
              <a:schemeClr val="accent1"/>
            </a:lnRef>
            <a:fillRef idx="0">
              <a:schemeClr val="accent1"/>
            </a:fillRef>
            <a:effectRef idx="1">
              <a:schemeClr val="accent1"/>
            </a:effectRef>
            <a:fontRef idx="minor">
              <a:schemeClr val="tx1"/>
            </a:fontRef>
          </p:style>
        </p:cxnSp>
        <p:sp>
          <p:nvSpPr>
            <p:cNvPr id="200" name="Rounded Rectangle 258">
              <a:extLst>
                <a:ext uri="{FF2B5EF4-FFF2-40B4-BE49-F238E27FC236}">
                  <a16:creationId xmlns:a16="http://schemas.microsoft.com/office/drawing/2014/main" id="{28808812-59BD-4C5A-9573-60BE6CB66198}"/>
                </a:ext>
              </a:extLst>
            </p:cNvPr>
            <p:cNvSpPr/>
            <p:nvPr/>
          </p:nvSpPr>
          <p:spPr>
            <a:xfrm rot="16200000">
              <a:off x="1872962" y="4228927"/>
              <a:ext cx="653978" cy="46127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201" name="Rectangle 200">
            <a:extLst>
              <a:ext uri="{FF2B5EF4-FFF2-40B4-BE49-F238E27FC236}">
                <a16:creationId xmlns:a16="http://schemas.microsoft.com/office/drawing/2014/main" id="{8C29CD6D-BC1F-409D-A36D-831BE3133289}"/>
              </a:ext>
            </a:extLst>
          </p:cNvPr>
          <p:cNvSpPr/>
          <p:nvPr/>
        </p:nvSpPr>
        <p:spPr>
          <a:xfrm>
            <a:off x="157983" y="6095944"/>
            <a:ext cx="1356042" cy="345159"/>
          </a:xfrm>
          <a:prstGeom prst="rect">
            <a:avLst/>
          </a:prstGeom>
          <a:noFill/>
        </p:spPr>
        <p:txBody>
          <a:bodyPr wrap="square" lIns="121920" tIns="60960" rIns="121920" bIns="60960">
            <a:spAutoFit/>
          </a:bodyPr>
          <a:lstStyle/>
          <a:p>
            <a:pPr algn="ctr"/>
            <a:r>
              <a:rPr lang="en-US" sz="800" b="1">
                <a:ln w="0"/>
                <a:solidFill>
                  <a:srgbClr val="C00000"/>
                </a:solidFill>
              </a:rPr>
              <a:t>PM sideband header (J8J2)</a:t>
            </a:r>
          </a:p>
        </p:txBody>
      </p:sp>
      <p:cxnSp>
        <p:nvCxnSpPr>
          <p:cNvPr id="202" name="Straight Arrow Connector 201">
            <a:extLst>
              <a:ext uri="{FF2B5EF4-FFF2-40B4-BE49-F238E27FC236}">
                <a16:creationId xmlns:a16="http://schemas.microsoft.com/office/drawing/2014/main" id="{1A3BB571-A89D-473D-8C18-1227BD1BE26C}"/>
              </a:ext>
            </a:extLst>
          </p:cNvPr>
          <p:cNvCxnSpPr>
            <a:cxnSpLocks/>
            <a:endCxn id="203" idx="1"/>
          </p:cNvCxnSpPr>
          <p:nvPr/>
        </p:nvCxnSpPr>
        <p:spPr>
          <a:xfrm>
            <a:off x="1327138" y="6240376"/>
            <a:ext cx="964676"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58">
            <a:extLst>
              <a:ext uri="{FF2B5EF4-FFF2-40B4-BE49-F238E27FC236}">
                <a16:creationId xmlns:a16="http://schemas.microsoft.com/office/drawing/2014/main" id="{1A56D070-C6A2-4B2D-BE1A-4AB01E9BE7AF}"/>
              </a:ext>
            </a:extLst>
          </p:cNvPr>
          <p:cNvSpPr/>
          <p:nvPr/>
        </p:nvSpPr>
        <p:spPr>
          <a:xfrm>
            <a:off x="2291814" y="6129301"/>
            <a:ext cx="1125035" cy="2221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1" name="Rectangle 230">
            <a:extLst>
              <a:ext uri="{FF2B5EF4-FFF2-40B4-BE49-F238E27FC236}">
                <a16:creationId xmlns:a16="http://schemas.microsoft.com/office/drawing/2014/main" id="{539CB31E-CA4E-4794-B24F-645D15B28994}"/>
              </a:ext>
            </a:extLst>
          </p:cNvPr>
          <p:cNvSpPr/>
          <p:nvPr/>
        </p:nvSpPr>
        <p:spPr>
          <a:xfrm>
            <a:off x="6434182" y="6355964"/>
            <a:ext cx="724517" cy="566758"/>
          </a:xfrm>
          <a:prstGeom prst="rect">
            <a:avLst/>
          </a:prstGeom>
          <a:noFill/>
        </p:spPr>
        <p:txBody>
          <a:bodyPr wrap="square" lIns="121920" tIns="60960" rIns="121920" bIns="60960">
            <a:spAutoFit/>
          </a:bodyPr>
          <a:lstStyle/>
          <a:p>
            <a:pPr algn="ctr"/>
            <a:r>
              <a:rPr lang="en-US" sz="800" b="1">
                <a:ln w="0"/>
                <a:solidFill>
                  <a:srgbClr val="C00000"/>
                </a:solidFill>
              </a:rPr>
              <a:t>3.5mm AUDIO JACK (J5J2)</a:t>
            </a:r>
          </a:p>
        </p:txBody>
      </p:sp>
      <p:sp>
        <p:nvSpPr>
          <p:cNvPr id="236" name="Rounded Rectangle 258">
            <a:extLst>
              <a:ext uri="{FF2B5EF4-FFF2-40B4-BE49-F238E27FC236}">
                <a16:creationId xmlns:a16="http://schemas.microsoft.com/office/drawing/2014/main" id="{56812511-9C7A-4283-88C2-C5A92AA205EA}"/>
              </a:ext>
            </a:extLst>
          </p:cNvPr>
          <p:cNvSpPr/>
          <p:nvPr/>
        </p:nvSpPr>
        <p:spPr>
          <a:xfrm>
            <a:off x="4681676" y="6028345"/>
            <a:ext cx="296696" cy="3803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6" name="Rectangle 245">
            <a:extLst>
              <a:ext uri="{FF2B5EF4-FFF2-40B4-BE49-F238E27FC236}">
                <a16:creationId xmlns:a16="http://schemas.microsoft.com/office/drawing/2014/main" id="{09EAADF8-D6C9-4ED7-8EF8-7FE85CD5A125}"/>
              </a:ext>
            </a:extLst>
          </p:cNvPr>
          <p:cNvSpPr/>
          <p:nvPr/>
        </p:nvSpPr>
        <p:spPr>
          <a:xfrm>
            <a:off x="6523787" y="318909"/>
            <a:ext cx="788035"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Battery</a:t>
            </a:r>
          </a:p>
          <a:p>
            <a:pPr algn="ctr">
              <a:spcBef>
                <a:spcPts val="0"/>
              </a:spcBef>
            </a:pPr>
            <a:r>
              <a:rPr lang="en-US" sz="800" b="1">
                <a:ln w="0"/>
                <a:solidFill>
                  <a:srgbClr val="C00000"/>
                </a:solidFill>
              </a:rPr>
              <a:t> Connector </a:t>
            </a:r>
          </a:p>
          <a:p>
            <a:pPr algn="ctr">
              <a:spcBef>
                <a:spcPts val="0"/>
              </a:spcBef>
            </a:pPr>
            <a:r>
              <a:rPr lang="en-US" sz="800" b="1">
                <a:ln w="0"/>
                <a:solidFill>
                  <a:srgbClr val="C00000"/>
                </a:solidFill>
              </a:rPr>
              <a:t>(J3A1)</a:t>
            </a:r>
          </a:p>
        </p:txBody>
      </p:sp>
      <p:sp>
        <p:nvSpPr>
          <p:cNvPr id="250" name="Rounded Rectangle 258">
            <a:extLst>
              <a:ext uri="{FF2B5EF4-FFF2-40B4-BE49-F238E27FC236}">
                <a16:creationId xmlns:a16="http://schemas.microsoft.com/office/drawing/2014/main" id="{F71F886E-50BD-4BA4-9A80-7267727955B2}"/>
              </a:ext>
            </a:extLst>
          </p:cNvPr>
          <p:cNvSpPr/>
          <p:nvPr/>
        </p:nvSpPr>
        <p:spPr>
          <a:xfrm>
            <a:off x="6637331" y="733377"/>
            <a:ext cx="560678"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ounded Rectangle 258">
            <a:extLst>
              <a:ext uri="{FF2B5EF4-FFF2-40B4-BE49-F238E27FC236}">
                <a16:creationId xmlns:a16="http://schemas.microsoft.com/office/drawing/2014/main" id="{A34D93C9-6669-4E9F-86E7-6A2D072C7BC2}"/>
              </a:ext>
            </a:extLst>
          </p:cNvPr>
          <p:cNvSpPr/>
          <p:nvPr/>
        </p:nvSpPr>
        <p:spPr>
          <a:xfrm rot="16200000">
            <a:off x="2700409" y="4987833"/>
            <a:ext cx="413112" cy="30357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26" name="Group 25">
            <a:extLst>
              <a:ext uri="{FF2B5EF4-FFF2-40B4-BE49-F238E27FC236}">
                <a16:creationId xmlns:a16="http://schemas.microsoft.com/office/drawing/2014/main" id="{0980FD98-EE1E-4944-9110-FD4626C9A134}"/>
              </a:ext>
            </a:extLst>
          </p:cNvPr>
          <p:cNvGrpSpPr/>
          <p:nvPr/>
        </p:nvGrpSpPr>
        <p:grpSpPr>
          <a:xfrm>
            <a:off x="8379350" y="4233107"/>
            <a:ext cx="2374573" cy="492198"/>
            <a:chOff x="8675045" y="4874143"/>
            <a:chExt cx="2374573" cy="492198"/>
          </a:xfrm>
        </p:grpSpPr>
        <p:sp>
          <p:nvSpPr>
            <p:cNvPr id="267" name="Rounded Rectangle 258">
              <a:extLst>
                <a:ext uri="{FF2B5EF4-FFF2-40B4-BE49-F238E27FC236}">
                  <a16:creationId xmlns:a16="http://schemas.microsoft.com/office/drawing/2014/main" id="{CFE94616-9487-41BF-B89A-45A029DD4DA2}"/>
                </a:ext>
              </a:extLst>
            </p:cNvPr>
            <p:cNvSpPr/>
            <p:nvPr/>
          </p:nvSpPr>
          <p:spPr>
            <a:xfrm>
              <a:off x="8675045" y="4874143"/>
              <a:ext cx="534232"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8" name="Rectangle 267">
              <a:extLst>
                <a:ext uri="{FF2B5EF4-FFF2-40B4-BE49-F238E27FC236}">
                  <a16:creationId xmlns:a16="http://schemas.microsoft.com/office/drawing/2014/main" id="{A236BF1E-567E-4537-961E-4F40B2938B12}"/>
                </a:ext>
              </a:extLst>
            </p:cNvPr>
            <p:cNvSpPr/>
            <p:nvPr/>
          </p:nvSpPr>
          <p:spPr>
            <a:xfrm>
              <a:off x="9683289" y="4910382"/>
              <a:ext cx="1366329" cy="45595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Type</a:t>
              </a:r>
              <a:r>
                <a:rPr lang="es-ES" sz="800" b="1">
                  <a:ln w="0"/>
                  <a:solidFill>
                    <a:srgbClr val="C00000"/>
                  </a:solidFill>
                </a:rPr>
                <a:t>-A Con USB 3.2 Gen2 x1 10G </a:t>
              </a:r>
              <a:r>
                <a:rPr lang="es-ES" sz="800" b="1" err="1">
                  <a:ln w="0"/>
                  <a:solidFill>
                    <a:srgbClr val="C00000"/>
                  </a:solidFill>
                </a:rPr>
                <a:t>with</a:t>
              </a:r>
              <a:r>
                <a:rPr lang="es-ES" sz="800" b="1">
                  <a:ln w="0"/>
                  <a:solidFill>
                    <a:srgbClr val="C00000"/>
                  </a:solidFill>
                </a:rPr>
                <a:t> </a:t>
              </a:r>
              <a:r>
                <a:rPr lang="es-ES" sz="800" b="1" err="1">
                  <a:ln w="0"/>
                  <a:solidFill>
                    <a:srgbClr val="C00000"/>
                  </a:solidFill>
                </a:rPr>
                <a:t>redriver</a:t>
              </a:r>
              <a:r>
                <a:rPr lang="es-ES" sz="800" b="1">
                  <a:ln w="0"/>
                  <a:solidFill>
                    <a:srgbClr val="C00000"/>
                  </a:solidFill>
                </a:rPr>
                <a:t> (J1G1)</a:t>
              </a:r>
              <a:endParaRPr lang="en-US" sz="800" b="1">
                <a:ln w="0"/>
                <a:solidFill>
                  <a:srgbClr val="C00000"/>
                </a:solidFill>
              </a:endParaRPr>
            </a:p>
          </p:txBody>
        </p:sp>
        <p:cxnSp>
          <p:nvCxnSpPr>
            <p:cNvPr id="273" name="Straight Arrow Connector 272">
              <a:extLst>
                <a:ext uri="{FF2B5EF4-FFF2-40B4-BE49-F238E27FC236}">
                  <a16:creationId xmlns:a16="http://schemas.microsoft.com/office/drawing/2014/main" id="{95ACE494-05B1-4DDB-BAC1-8924B548D754}"/>
                </a:ext>
              </a:extLst>
            </p:cNvPr>
            <p:cNvCxnSpPr>
              <a:cxnSpLocks/>
            </p:cNvCxnSpPr>
            <p:nvPr/>
          </p:nvCxnSpPr>
          <p:spPr>
            <a:xfrm flipH="1">
              <a:off x="9228288" y="5081057"/>
              <a:ext cx="51975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74" name="Group 273">
            <a:extLst>
              <a:ext uri="{FF2B5EF4-FFF2-40B4-BE49-F238E27FC236}">
                <a16:creationId xmlns:a16="http://schemas.microsoft.com/office/drawing/2014/main" id="{4D4EEECA-F8F7-4A42-B748-D92D02C4A8C5}"/>
              </a:ext>
            </a:extLst>
          </p:cNvPr>
          <p:cNvGrpSpPr/>
          <p:nvPr/>
        </p:nvGrpSpPr>
        <p:grpSpPr>
          <a:xfrm>
            <a:off x="8388993" y="3301311"/>
            <a:ext cx="2610874" cy="414510"/>
            <a:chOff x="8699911" y="4915591"/>
            <a:chExt cx="2324267" cy="414510"/>
          </a:xfrm>
        </p:grpSpPr>
        <p:sp>
          <p:nvSpPr>
            <p:cNvPr id="282" name="Rounded Rectangle 258">
              <a:extLst>
                <a:ext uri="{FF2B5EF4-FFF2-40B4-BE49-F238E27FC236}">
                  <a16:creationId xmlns:a16="http://schemas.microsoft.com/office/drawing/2014/main" id="{7F196A64-D1A3-4C5A-98F2-17F28449E2F9}"/>
                </a:ext>
              </a:extLst>
            </p:cNvPr>
            <p:cNvSpPr/>
            <p:nvPr/>
          </p:nvSpPr>
          <p:spPr>
            <a:xfrm>
              <a:off x="8699911" y="4915591"/>
              <a:ext cx="475587"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3" name="Rectangle 282">
              <a:extLst>
                <a:ext uri="{FF2B5EF4-FFF2-40B4-BE49-F238E27FC236}">
                  <a16:creationId xmlns:a16="http://schemas.microsoft.com/office/drawing/2014/main" id="{C90D4DDB-AAC4-4758-A9C2-2C24B6CF778E}"/>
                </a:ext>
              </a:extLst>
            </p:cNvPr>
            <p:cNvSpPr/>
            <p:nvPr/>
          </p:nvSpPr>
          <p:spPr>
            <a:xfrm>
              <a:off x="9657849" y="4938960"/>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USB 3.2 Gen1 x1    </a:t>
              </a:r>
              <a:r>
                <a:rPr lang="es-ES" sz="800" b="1" err="1">
                  <a:ln w="0"/>
                  <a:solidFill>
                    <a:srgbClr val="C00000"/>
                  </a:solidFill>
                </a:rPr>
                <a:t>Type</a:t>
              </a:r>
              <a:r>
                <a:rPr lang="es-ES" sz="800" b="1">
                  <a:ln w="0"/>
                  <a:solidFill>
                    <a:srgbClr val="C00000"/>
                  </a:solidFill>
                </a:rPr>
                <a:t>-A Con - # 1 (J1E1)</a:t>
              </a:r>
              <a:endParaRPr lang="en-US" sz="800" b="1">
                <a:ln w="0"/>
                <a:solidFill>
                  <a:srgbClr val="C00000"/>
                </a:solidFill>
              </a:endParaRPr>
            </a:p>
          </p:txBody>
        </p:sp>
        <p:cxnSp>
          <p:nvCxnSpPr>
            <p:cNvPr id="288" name="Straight Arrow Connector 287">
              <a:extLst>
                <a:ext uri="{FF2B5EF4-FFF2-40B4-BE49-F238E27FC236}">
                  <a16:creationId xmlns:a16="http://schemas.microsoft.com/office/drawing/2014/main" id="{E09A6627-7A99-48CF-BD6E-F8AFF4251553}"/>
                </a:ext>
              </a:extLst>
            </p:cNvPr>
            <p:cNvCxnSpPr>
              <a:cxnSpLocks/>
            </p:cNvCxnSpPr>
            <p:nvPr/>
          </p:nvCxnSpPr>
          <p:spPr>
            <a:xfrm flipH="1">
              <a:off x="9202852" y="5109635"/>
              <a:ext cx="459050"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8AED4D56-7EF5-4442-A4AC-E200F3422CBB}"/>
              </a:ext>
            </a:extLst>
          </p:cNvPr>
          <p:cNvGrpSpPr/>
          <p:nvPr/>
        </p:nvGrpSpPr>
        <p:grpSpPr>
          <a:xfrm>
            <a:off x="2336456" y="3072843"/>
            <a:ext cx="317395" cy="1216025"/>
            <a:chOff x="2646745" y="3684425"/>
            <a:chExt cx="317395" cy="1216025"/>
          </a:xfrm>
        </p:grpSpPr>
        <p:sp>
          <p:nvSpPr>
            <p:cNvPr id="299" name="Rectangle 298">
              <a:extLst>
                <a:ext uri="{FF2B5EF4-FFF2-40B4-BE49-F238E27FC236}">
                  <a16:creationId xmlns:a16="http://schemas.microsoft.com/office/drawing/2014/main" id="{A5239266-1AF2-4B51-81BC-CADB26CDD778}"/>
                </a:ext>
              </a:extLst>
            </p:cNvPr>
            <p:cNvSpPr/>
            <p:nvPr/>
          </p:nvSpPr>
          <p:spPr>
            <a:xfrm rot="16200000">
              <a:off x="2197430" y="4133740"/>
              <a:ext cx="1216025" cy="317395"/>
            </a:xfrm>
            <a:prstGeom prst="rect">
              <a:avLst/>
            </a:prstGeom>
            <a:noFill/>
          </p:spPr>
          <p:txBody>
            <a:bodyPr wrap="square" lIns="121920" tIns="60960" rIns="121920" bIns="60960">
              <a:spAutoFit/>
            </a:bodyPr>
            <a:lstStyle/>
            <a:p>
              <a:pPr algn="ctr"/>
              <a:r>
                <a:rPr lang="en-US" sz="700" b="1">
                  <a:ln w="0"/>
                  <a:solidFill>
                    <a:srgbClr val="FFC000"/>
                  </a:solidFill>
                </a:rPr>
                <a:t>Type C PD AIC conn (J9G1)</a:t>
              </a:r>
            </a:p>
          </p:txBody>
        </p:sp>
        <p:sp>
          <p:nvSpPr>
            <p:cNvPr id="300" name="Rounded Rectangle 258">
              <a:extLst>
                <a:ext uri="{FF2B5EF4-FFF2-40B4-BE49-F238E27FC236}">
                  <a16:creationId xmlns:a16="http://schemas.microsoft.com/office/drawing/2014/main" id="{966E7B72-7C97-439E-99E0-7FF83700A0F8}"/>
                </a:ext>
              </a:extLst>
            </p:cNvPr>
            <p:cNvSpPr/>
            <p:nvPr/>
          </p:nvSpPr>
          <p:spPr>
            <a:xfrm>
              <a:off x="2685337" y="3746775"/>
              <a:ext cx="245672" cy="10736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306" name="Rectangle 305">
            <a:extLst>
              <a:ext uri="{FF2B5EF4-FFF2-40B4-BE49-F238E27FC236}">
                <a16:creationId xmlns:a16="http://schemas.microsoft.com/office/drawing/2014/main" id="{44C28562-3A04-4A9B-A6B0-26D511A91DD7}"/>
              </a:ext>
            </a:extLst>
          </p:cNvPr>
          <p:cNvSpPr/>
          <p:nvPr/>
        </p:nvSpPr>
        <p:spPr>
          <a:xfrm>
            <a:off x="4893294" y="693220"/>
            <a:ext cx="1118390" cy="220445"/>
          </a:xfrm>
          <a:prstGeom prst="rect">
            <a:avLst/>
          </a:prstGeom>
          <a:noFill/>
        </p:spPr>
        <p:txBody>
          <a:bodyPr wrap="square" lIns="121920" tIns="60960" rIns="121920" bIns="60960">
            <a:spAutoFit/>
          </a:bodyPr>
          <a:lstStyle/>
          <a:p>
            <a:pPr algn="ctr"/>
            <a:r>
              <a:rPr lang="en-US" sz="700" b="1" err="1">
                <a:ln w="0"/>
                <a:solidFill>
                  <a:srgbClr val="FFC000"/>
                </a:solidFill>
              </a:rPr>
              <a:t>eDP</a:t>
            </a:r>
            <a:r>
              <a:rPr lang="en-US" sz="700" b="1">
                <a:ln w="0"/>
                <a:solidFill>
                  <a:srgbClr val="FFC000"/>
                </a:solidFill>
              </a:rPr>
              <a:t>  conn (J5A1)</a:t>
            </a:r>
          </a:p>
        </p:txBody>
      </p:sp>
      <p:sp>
        <p:nvSpPr>
          <p:cNvPr id="307" name="Rounded Rectangle 258">
            <a:extLst>
              <a:ext uri="{FF2B5EF4-FFF2-40B4-BE49-F238E27FC236}">
                <a16:creationId xmlns:a16="http://schemas.microsoft.com/office/drawing/2014/main" id="{5BD9DC8A-DB04-4030-81F8-B7E1FDDA1A3D}"/>
              </a:ext>
            </a:extLst>
          </p:cNvPr>
          <p:cNvSpPr/>
          <p:nvPr/>
        </p:nvSpPr>
        <p:spPr>
          <a:xfrm rot="5400000">
            <a:off x="5387112" y="561359"/>
            <a:ext cx="183529" cy="7978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8" name="Rectangle 307">
            <a:extLst>
              <a:ext uri="{FF2B5EF4-FFF2-40B4-BE49-F238E27FC236}">
                <a16:creationId xmlns:a16="http://schemas.microsoft.com/office/drawing/2014/main" id="{48DBA0EE-C266-4A79-93D4-A2E08461CD16}"/>
              </a:ext>
            </a:extLst>
          </p:cNvPr>
          <p:cNvSpPr/>
          <p:nvPr/>
        </p:nvSpPr>
        <p:spPr>
          <a:xfrm>
            <a:off x="6017203" y="3245896"/>
            <a:ext cx="1052176" cy="220445"/>
          </a:xfrm>
          <a:prstGeom prst="rect">
            <a:avLst/>
          </a:prstGeom>
          <a:noFill/>
        </p:spPr>
        <p:txBody>
          <a:bodyPr wrap="square" lIns="121920" tIns="60960" rIns="121920" bIns="60960">
            <a:spAutoFit/>
          </a:bodyPr>
          <a:lstStyle/>
          <a:p>
            <a:pPr algn="ctr"/>
            <a:r>
              <a:rPr lang="en-US" sz="700" b="1">
                <a:ln w="0"/>
                <a:solidFill>
                  <a:srgbClr val="FFC000"/>
                </a:solidFill>
              </a:rPr>
              <a:t>PTL-UH SOC</a:t>
            </a:r>
          </a:p>
        </p:txBody>
      </p:sp>
      <p:sp>
        <p:nvSpPr>
          <p:cNvPr id="310" name="Rounded Rectangle 217">
            <a:extLst>
              <a:ext uri="{FF2B5EF4-FFF2-40B4-BE49-F238E27FC236}">
                <a16:creationId xmlns:a16="http://schemas.microsoft.com/office/drawing/2014/main" id="{2A6037AE-2214-45D2-9078-8D2D33FCE551}"/>
              </a:ext>
            </a:extLst>
          </p:cNvPr>
          <p:cNvSpPr/>
          <p:nvPr/>
        </p:nvSpPr>
        <p:spPr>
          <a:xfrm>
            <a:off x="5845704" y="3251973"/>
            <a:ext cx="1353700" cy="84431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15" name="Group 314">
            <a:extLst>
              <a:ext uri="{FF2B5EF4-FFF2-40B4-BE49-F238E27FC236}">
                <a16:creationId xmlns:a16="http://schemas.microsoft.com/office/drawing/2014/main" id="{B631D425-FFAD-4870-83A4-EA40BF4BDCEC}"/>
              </a:ext>
            </a:extLst>
          </p:cNvPr>
          <p:cNvGrpSpPr/>
          <p:nvPr/>
        </p:nvGrpSpPr>
        <p:grpSpPr>
          <a:xfrm>
            <a:off x="5557528" y="4493819"/>
            <a:ext cx="1885820" cy="455958"/>
            <a:chOff x="3715375" y="1218880"/>
            <a:chExt cx="1583792" cy="510965"/>
          </a:xfrm>
        </p:grpSpPr>
        <p:sp>
          <p:nvSpPr>
            <p:cNvPr id="316" name="Rounded Rectangle 217">
              <a:extLst>
                <a:ext uri="{FF2B5EF4-FFF2-40B4-BE49-F238E27FC236}">
                  <a16:creationId xmlns:a16="http://schemas.microsoft.com/office/drawing/2014/main" id="{F06264B2-7D30-4E0F-AEB0-F69FEC093CD1}"/>
                </a:ext>
              </a:extLst>
            </p:cNvPr>
            <p:cNvSpPr/>
            <p:nvPr/>
          </p:nvSpPr>
          <p:spPr>
            <a:xfrm>
              <a:off x="3715375" y="1218880"/>
              <a:ext cx="1583792" cy="51096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7" name="Rectangle 316">
              <a:extLst>
                <a:ext uri="{FF2B5EF4-FFF2-40B4-BE49-F238E27FC236}">
                  <a16:creationId xmlns:a16="http://schemas.microsoft.com/office/drawing/2014/main" id="{32C53443-9C2C-47A2-A11A-C02374A64A3E}"/>
                </a:ext>
              </a:extLst>
            </p:cNvPr>
            <p:cNvSpPr/>
            <p:nvPr/>
          </p:nvSpPr>
          <p:spPr>
            <a:xfrm>
              <a:off x="3960803" y="1237898"/>
              <a:ext cx="1165980" cy="247040"/>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DDR5 SODIMM – 1 (J4G1)</a:t>
              </a:r>
            </a:p>
          </p:txBody>
        </p:sp>
      </p:grpSp>
      <p:grpSp>
        <p:nvGrpSpPr>
          <p:cNvPr id="318" name="Group 317">
            <a:extLst>
              <a:ext uri="{FF2B5EF4-FFF2-40B4-BE49-F238E27FC236}">
                <a16:creationId xmlns:a16="http://schemas.microsoft.com/office/drawing/2014/main" id="{E7D03D2D-F18E-4D32-B1C5-94717B2A948D}"/>
              </a:ext>
            </a:extLst>
          </p:cNvPr>
          <p:cNvGrpSpPr/>
          <p:nvPr/>
        </p:nvGrpSpPr>
        <p:grpSpPr>
          <a:xfrm>
            <a:off x="8048261" y="4921564"/>
            <a:ext cx="2648815" cy="546823"/>
            <a:chOff x="8675045" y="4748188"/>
            <a:chExt cx="2281858" cy="540465"/>
          </a:xfrm>
        </p:grpSpPr>
        <p:sp>
          <p:nvSpPr>
            <p:cNvPr id="319" name="Rounded Rectangle 258">
              <a:extLst>
                <a:ext uri="{FF2B5EF4-FFF2-40B4-BE49-F238E27FC236}">
                  <a16:creationId xmlns:a16="http://schemas.microsoft.com/office/drawing/2014/main" id="{4EF150B7-ECA1-4309-9B1F-E753F5F65025}"/>
                </a:ext>
              </a:extLst>
            </p:cNvPr>
            <p:cNvSpPr/>
            <p:nvPr/>
          </p:nvSpPr>
          <p:spPr>
            <a:xfrm>
              <a:off x="8675045" y="4874143"/>
              <a:ext cx="215160"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0" name="Rectangle 319">
              <a:extLst>
                <a:ext uri="{FF2B5EF4-FFF2-40B4-BE49-F238E27FC236}">
                  <a16:creationId xmlns:a16="http://schemas.microsoft.com/office/drawing/2014/main" id="{C1A4DF45-19D4-4C82-9FB9-20D2BFD2B3DF}"/>
                </a:ext>
              </a:extLst>
            </p:cNvPr>
            <p:cNvSpPr/>
            <p:nvPr/>
          </p:nvSpPr>
          <p:spPr>
            <a:xfrm>
              <a:off x="9850132" y="4748188"/>
              <a:ext cx="1106771" cy="34515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DediProg</a:t>
              </a:r>
              <a:endParaRPr lang="es-ES" sz="800" b="1">
                <a:ln w="0"/>
                <a:solidFill>
                  <a:srgbClr val="C00000"/>
                </a:solidFill>
              </a:endParaRPr>
            </a:p>
            <a:p>
              <a:pPr>
                <a:spcBef>
                  <a:spcPts val="0"/>
                </a:spcBef>
              </a:pPr>
              <a:r>
                <a:rPr lang="es-ES" sz="800" b="1" err="1">
                  <a:ln w="0"/>
                  <a:solidFill>
                    <a:srgbClr val="C00000"/>
                  </a:solidFill>
                </a:rPr>
                <a:t>Conn</a:t>
              </a:r>
              <a:r>
                <a:rPr lang="es-ES" sz="800" b="1">
                  <a:ln w="0"/>
                  <a:solidFill>
                    <a:srgbClr val="C00000"/>
                  </a:solidFill>
                </a:rPr>
                <a:t> (SF600)-J1H1</a:t>
              </a:r>
              <a:endParaRPr lang="en-US" sz="800" b="1">
                <a:ln w="0"/>
                <a:solidFill>
                  <a:srgbClr val="C00000"/>
                </a:solidFill>
              </a:endParaRPr>
            </a:p>
          </p:txBody>
        </p:sp>
        <p:cxnSp>
          <p:nvCxnSpPr>
            <p:cNvPr id="321" name="Straight Arrow Connector 320">
              <a:extLst>
                <a:ext uri="{FF2B5EF4-FFF2-40B4-BE49-F238E27FC236}">
                  <a16:creationId xmlns:a16="http://schemas.microsoft.com/office/drawing/2014/main" id="{89C512AE-FFE7-49C1-93AF-AE6E09F27452}"/>
                </a:ext>
              </a:extLst>
            </p:cNvPr>
            <p:cNvCxnSpPr>
              <a:cxnSpLocks/>
              <a:endCxn id="319" idx="0"/>
            </p:cNvCxnSpPr>
            <p:nvPr/>
          </p:nvCxnSpPr>
          <p:spPr>
            <a:xfrm flipH="1">
              <a:off x="8782626" y="4870398"/>
              <a:ext cx="1114147" cy="374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22" name="Group 321">
            <a:extLst>
              <a:ext uri="{FF2B5EF4-FFF2-40B4-BE49-F238E27FC236}">
                <a16:creationId xmlns:a16="http://schemas.microsoft.com/office/drawing/2014/main" id="{A5DD5E4E-8887-4EAE-992B-BAB535A3C593}"/>
              </a:ext>
            </a:extLst>
          </p:cNvPr>
          <p:cNvGrpSpPr/>
          <p:nvPr/>
        </p:nvGrpSpPr>
        <p:grpSpPr>
          <a:xfrm>
            <a:off x="8408036" y="5062558"/>
            <a:ext cx="2360905" cy="949189"/>
            <a:chOff x="8675046" y="4874142"/>
            <a:chExt cx="2360905" cy="949189"/>
          </a:xfrm>
        </p:grpSpPr>
        <p:sp>
          <p:nvSpPr>
            <p:cNvPr id="323" name="Rounded Rectangle 258">
              <a:extLst>
                <a:ext uri="{FF2B5EF4-FFF2-40B4-BE49-F238E27FC236}">
                  <a16:creationId xmlns:a16="http://schemas.microsoft.com/office/drawing/2014/main" id="{6EF4616E-6BA7-4703-9867-140CC2BF94D5}"/>
                </a:ext>
              </a:extLst>
            </p:cNvPr>
            <p:cNvSpPr/>
            <p:nvPr/>
          </p:nvSpPr>
          <p:spPr>
            <a:xfrm>
              <a:off x="8675046" y="4874142"/>
              <a:ext cx="190428" cy="94918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4" name="Rectangle 323">
              <a:extLst>
                <a:ext uri="{FF2B5EF4-FFF2-40B4-BE49-F238E27FC236}">
                  <a16:creationId xmlns:a16="http://schemas.microsoft.com/office/drawing/2014/main" id="{70ACF60A-2E9F-4DD9-85BD-587E03B119CD}"/>
                </a:ext>
              </a:extLst>
            </p:cNvPr>
            <p:cNvSpPr/>
            <p:nvPr/>
          </p:nvSpPr>
          <p:spPr>
            <a:xfrm>
              <a:off x="9669622" y="5424956"/>
              <a:ext cx="1366329" cy="234360"/>
            </a:xfrm>
            <a:prstGeom prst="rect">
              <a:avLst/>
            </a:prstGeom>
            <a:noFill/>
          </p:spPr>
          <p:txBody>
            <a:bodyPr wrap="square" lIns="121920" tIns="60960" rIns="121920" bIns="60960">
              <a:spAutoFit/>
            </a:bodyPr>
            <a:lstStyle/>
            <a:p>
              <a:pPr>
                <a:spcBef>
                  <a:spcPts val="0"/>
                </a:spcBef>
              </a:pPr>
              <a:r>
                <a:rPr lang="es-ES" sz="800" b="1">
                  <a:ln w="0"/>
                  <a:solidFill>
                    <a:srgbClr val="C00000"/>
                  </a:solidFill>
                </a:rPr>
                <a:t>TTK3 </a:t>
              </a:r>
              <a:r>
                <a:rPr lang="es-ES" sz="800" b="1" err="1">
                  <a:ln w="0"/>
                  <a:solidFill>
                    <a:srgbClr val="C00000"/>
                  </a:solidFill>
                </a:rPr>
                <a:t>Conn</a:t>
              </a:r>
              <a:r>
                <a:rPr lang="es-ES" sz="800" b="1">
                  <a:ln w="0"/>
                  <a:solidFill>
                    <a:srgbClr val="C00000"/>
                  </a:solidFill>
                </a:rPr>
                <a:t> (J1H2)</a:t>
              </a:r>
              <a:endParaRPr lang="en-US" sz="800" b="1">
                <a:ln w="0"/>
                <a:solidFill>
                  <a:srgbClr val="C00000"/>
                </a:solidFill>
              </a:endParaRPr>
            </a:p>
          </p:txBody>
        </p:sp>
        <p:cxnSp>
          <p:nvCxnSpPr>
            <p:cNvPr id="325" name="Straight Arrow Connector 324">
              <a:extLst>
                <a:ext uri="{FF2B5EF4-FFF2-40B4-BE49-F238E27FC236}">
                  <a16:creationId xmlns:a16="http://schemas.microsoft.com/office/drawing/2014/main" id="{D0B693BF-044B-437E-AB03-6DC6EDFC353A}"/>
                </a:ext>
              </a:extLst>
            </p:cNvPr>
            <p:cNvCxnSpPr>
              <a:cxnSpLocks/>
            </p:cNvCxnSpPr>
            <p:nvPr/>
          </p:nvCxnSpPr>
          <p:spPr>
            <a:xfrm flipH="1">
              <a:off x="8876689" y="5524129"/>
              <a:ext cx="840822"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36" name="Group 335">
            <a:extLst>
              <a:ext uri="{FF2B5EF4-FFF2-40B4-BE49-F238E27FC236}">
                <a16:creationId xmlns:a16="http://schemas.microsoft.com/office/drawing/2014/main" id="{7BC682F6-39C7-4A41-B5A5-99DA4DA2B782}"/>
              </a:ext>
            </a:extLst>
          </p:cNvPr>
          <p:cNvGrpSpPr/>
          <p:nvPr/>
        </p:nvGrpSpPr>
        <p:grpSpPr>
          <a:xfrm>
            <a:off x="4418593" y="1404782"/>
            <a:ext cx="788489" cy="414344"/>
            <a:chOff x="1531510" y="1154621"/>
            <a:chExt cx="631609" cy="342474"/>
          </a:xfrm>
        </p:grpSpPr>
        <p:sp>
          <p:nvSpPr>
            <p:cNvPr id="337" name="Rounded Rectangle 217">
              <a:extLst>
                <a:ext uri="{FF2B5EF4-FFF2-40B4-BE49-F238E27FC236}">
                  <a16:creationId xmlns:a16="http://schemas.microsoft.com/office/drawing/2014/main" id="{E86B30B7-5D00-4E5F-9AE7-12FEAA39B18E}"/>
                </a:ext>
              </a:extLst>
            </p:cNvPr>
            <p:cNvSpPr/>
            <p:nvPr/>
          </p:nvSpPr>
          <p:spPr>
            <a:xfrm>
              <a:off x="1655165" y="1317866"/>
              <a:ext cx="392328" cy="1125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8" name="Rectangle 337">
              <a:extLst>
                <a:ext uri="{FF2B5EF4-FFF2-40B4-BE49-F238E27FC236}">
                  <a16:creationId xmlns:a16="http://schemas.microsoft.com/office/drawing/2014/main" id="{77A6FEB6-DEF8-483E-85C4-170F2177D33E}"/>
                </a:ext>
              </a:extLst>
            </p:cNvPr>
            <p:cNvSpPr/>
            <p:nvPr/>
          </p:nvSpPr>
          <p:spPr>
            <a:xfrm>
              <a:off x="1531510" y="1154621"/>
              <a:ext cx="631609" cy="342474"/>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THC 0 Conn</a:t>
              </a:r>
            </a:p>
            <a:p>
              <a:pPr algn="ctr">
                <a:spcBef>
                  <a:spcPts val="0"/>
                </a:spcBef>
              </a:pPr>
              <a:endParaRPr lang="en-US" sz="700" b="1">
                <a:ln w="0"/>
                <a:solidFill>
                  <a:srgbClr val="FFC000"/>
                </a:solidFill>
              </a:endParaRPr>
            </a:p>
            <a:p>
              <a:pPr algn="ctr">
                <a:spcBef>
                  <a:spcPts val="0"/>
                </a:spcBef>
              </a:pPr>
              <a:r>
                <a:rPr lang="en-US" sz="700" b="1">
                  <a:ln w="0"/>
                  <a:solidFill>
                    <a:srgbClr val="FFC000"/>
                  </a:solidFill>
                </a:rPr>
                <a:t>J6B2</a:t>
              </a:r>
            </a:p>
          </p:txBody>
        </p:sp>
      </p:grpSp>
      <p:grpSp>
        <p:nvGrpSpPr>
          <p:cNvPr id="339" name="Group 338">
            <a:extLst>
              <a:ext uri="{FF2B5EF4-FFF2-40B4-BE49-F238E27FC236}">
                <a16:creationId xmlns:a16="http://schemas.microsoft.com/office/drawing/2014/main" id="{6D7C79FB-4E01-481F-BDD5-1F7CE8F5BAC8}"/>
              </a:ext>
            </a:extLst>
          </p:cNvPr>
          <p:cNvGrpSpPr/>
          <p:nvPr/>
        </p:nvGrpSpPr>
        <p:grpSpPr>
          <a:xfrm>
            <a:off x="5026776" y="1399226"/>
            <a:ext cx="788490" cy="414343"/>
            <a:chOff x="1612438" y="1142409"/>
            <a:chExt cx="631609" cy="342472"/>
          </a:xfrm>
        </p:grpSpPr>
        <p:sp>
          <p:nvSpPr>
            <p:cNvPr id="340" name="Rounded Rectangle 217">
              <a:extLst>
                <a:ext uri="{FF2B5EF4-FFF2-40B4-BE49-F238E27FC236}">
                  <a16:creationId xmlns:a16="http://schemas.microsoft.com/office/drawing/2014/main" id="{071BA292-9471-4B93-BB7E-555E2BE00211}"/>
                </a:ext>
              </a:extLst>
            </p:cNvPr>
            <p:cNvSpPr/>
            <p:nvPr/>
          </p:nvSpPr>
          <p:spPr>
            <a:xfrm>
              <a:off x="1716850" y="1305507"/>
              <a:ext cx="411571" cy="12720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1" name="Rectangle 340">
              <a:extLst>
                <a:ext uri="{FF2B5EF4-FFF2-40B4-BE49-F238E27FC236}">
                  <a16:creationId xmlns:a16="http://schemas.microsoft.com/office/drawing/2014/main" id="{EB8350AA-0380-4E1F-A9B7-C49676D07BC2}"/>
                </a:ext>
              </a:extLst>
            </p:cNvPr>
            <p:cNvSpPr/>
            <p:nvPr/>
          </p:nvSpPr>
          <p:spPr>
            <a:xfrm>
              <a:off x="1612438" y="1142409"/>
              <a:ext cx="631609" cy="342472"/>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THC 1 Conn</a:t>
              </a:r>
            </a:p>
            <a:p>
              <a:pPr algn="ctr">
                <a:spcBef>
                  <a:spcPts val="0"/>
                </a:spcBef>
              </a:pPr>
              <a:endParaRPr lang="en-US" sz="700" b="1">
                <a:ln w="0"/>
                <a:solidFill>
                  <a:srgbClr val="FFC000"/>
                </a:solidFill>
              </a:endParaRPr>
            </a:p>
            <a:p>
              <a:pPr algn="ctr">
                <a:spcBef>
                  <a:spcPts val="0"/>
                </a:spcBef>
              </a:pPr>
              <a:r>
                <a:rPr lang="en-US" sz="700" b="1">
                  <a:ln w="0"/>
                  <a:solidFill>
                    <a:srgbClr val="FFC000"/>
                  </a:solidFill>
                </a:rPr>
                <a:t>J5B2</a:t>
              </a:r>
            </a:p>
          </p:txBody>
        </p:sp>
      </p:grpSp>
      <p:grpSp>
        <p:nvGrpSpPr>
          <p:cNvPr id="343" name="Group 342">
            <a:extLst>
              <a:ext uri="{FF2B5EF4-FFF2-40B4-BE49-F238E27FC236}">
                <a16:creationId xmlns:a16="http://schemas.microsoft.com/office/drawing/2014/main" id="{5FF1272B-6FB8-47F4-A028-762806E3F616}"/>
              </a:ext>
            </a:extLst>
          </p:cNvPr>
          <p:cNvGrpSpPr/>
          <p:nvPr/>
        </p:nvGrpSpPr>
        <p:grpSpPr>
          <a:xfrm>
            <a:off x="3850529" y="6074506"/>
            <a:ext cx="505502" cy="414344"/>
            <a:chOff x="3644423" y="1252810"/>
            <a:chExt cx="842833" cy="752132"/>
          </a:xfrm>
        </p:grpSpPr>
        <p:sp>
          <p:nvSpPr>
            <p:cNvPr id="344" name="Rounded Rectangle 217">
              <a:extLst>
                <a:ext uri="{FF2B5EF4-FFF2-40B4-BE49-F238E27FC236}">
                  <a16:creationId xmlns:a16="http://schemas.microsoft.com/office/drawing/2014/main" id="{2EDE19AF-C68C-4520-81CD-6C2AE0495CF4}"/>
                </a:ext>
              </a:extLst>
            </p:cNvPr>
            <p:cNvSpPr/>
            <p:nvPr/>
          </p:nvSpPr>
          <p:spPr>
            <a:xfrm>
              <a:off x="3844481" y="1332658"/>
              <a:ext cx="432558" cy="19181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5" name="Rectangle 344">
              <a:extLst>
                <a:ext uri="{FF2B5EF4-FFF2-40B4-BE49-F238E27FC236}">
                  <a16:creationId xmlns:a16="http://schemas.microsoft.com/office/drawing/2014/main" id="{056BA3D4-34D7-4B1B-8823-77F5D5DE821B}"/>
                </a:ext>
              </a:extLst>
            </p:cNvPr>
            <p:cNvSpPr/>
            <p:nvPr/>
          </p:nvSpPr>
          <p:spPr>
            <a:xfrm>
              <a:off x="3644423" y="1252810"/>
              <a:ext cx="842833" cy="752132"/>
            </a:xfrm>
            <a:prstGeom prst="rect">
              <a:avLst/>
            </a:prstGeom>
            <a:noFill/>
          </p:spPr>
          <p:txBody>
            <a:bodyPr wrap="square" lIns="121920" tIns="60960" rIns="121920" bIns="60960">
              <a:spAutoFit/>
            </a:bodyPr>
            <a:lstStyle/>
            <a:p>
              <a:pPr algn="ctr"/>
              <a:r>
                <a:rPr lang="en-US" sz="700" b="1">
                  <a:ln w="0"/>
                  <a:solidFill>
                    <a:srgbClr val="FFC000"/>
                  </a:solidFill>
                </a:rPr>
                <a:t>FPS</a:t>
              </a:r>
            </a:p>
            <a:p>
              <a:pPr algn="ctr">
                <a:spcBef>
                  <a:spcPts val="0"/>
                </a:spcBef>
              </a:pPr>
              <a:r>
                <a:rPr lang="en-US" sz="700" b="1">
                  <a:ln w="0"/>
                  <a:solidFill>
                    <a:srgbClr val="FFC000"/>
                  </a:solidFill>
                </a:rPr>
                <a:t>(J7J3)</a:t>
              </a:r>
            </a:p>
          </p:txBody>
        </p:sp>
      </p:grpSp>
      <p:grpSp>
        <p:nvGrpSpPr>
          <p:cNvPr id="346" name="Group 345">
            <a:extLst>
              <a:ext uri="{FF2B5EF4-FFF2-40B4-BE49-F238E27FC236}">
                <a16:creationId xmlns:a16="http://schemas.microsoft.com/office/drawing/2014/main" id="{5B418974-122F-47EB-9FFD-C039300AAD41}"/>
              </a:ext>
            </a:extLst>
          </p:cNvPr>
          <p:cNvGrpSpPr/>
          <p:nvPr/>
        </p:nvGrpSpPr>
        <p:grpSpPr>
          <a:xfrm rot="16200000">
            <a:off x="7339648" y="1687906"/>
            <a:ext cx="842605" cy="330986"/>
            <a:chOff x="3620070" y="1316695"/>
            <a:chExt cx="842833" cy="325361"/>
          </a:xfrm>
        </p:grpSpPr>
        <p:sp>
          <p:nvSpPr>
            <p:cNvPr id="347" name="Rounded Rectangle 217">
              <a:extLst>
                <a:ext uri="{FF2B5EF4-FFF2-40B4-BE49-F238E27FC236}">
                  <a16:creationId xmlns:a16="http://schemas.microsoft.com/office/drawing/2014/main" id="{472DD180-4057-4E0D-884A-59AE96517CC1}"/>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8" name="Rectangle 347">
              <a:extLst>
                <a:ext uri="{FF2B5EF4-FFF2-40B4-BE49-F238E27FC236}">
                  <a16:creationId xmlns:a16="http://schemas.microsoft.com/office/drawing/2014/main" id="{C6588B6B-8BCC-4025-98C9-3FE9465FCD30}"/>
                </a:ext>
              </a:extLst>
            </p:cNvPr>
            <p:cNvSpPr/>
            <p:nvPr/>
          </p:nvSpPr>
          <p:spPr>
            <a:xfrm>
              <a:off x="3620070" y="1330055"/>
              <a:ext cx="842833" cy="312001"/>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RTC Coin Cell</a:t>
              </a:r>
            </a:p>
            <a:p>
              <a:pPr algn="ctr">
                <a:spcBef>
                  <a:spcPts val="0"/>
                </a:spcBef>
              </a:pPr>
              <a:r>
                <a:rPr lang="en-US" sz="700" b="1">
                  <a:ln w="0"/>
                  <a:solidFill>
                    <a:srgbClr val="FFC000"/>
                  </a:solidFill>
                </a:rPr>
                <a:t>XJ2B2</a:t>
              </a:r>
            </a:p>
          </p:txBody>
        </p:sp>
      </p:grpSp>
      <p:sp>
        <p:nvSpPr>
          <p:cNvPr id="350" name="Rounded Rectangle 217">
            <a:extLst>
              <a:ext uri="{FF2B5EF4-FFF2-40B4-BE49-F238E27FC236}">
                <a16:creationId xmlns:a16="http://schemas.microsoft.com/office/drawing/2014/main" id="{09D36FE9-4343-46B9-9BFD-EBDC2D64B2CF}"/>
              </a:ext>
            </a:extLst>
          </p:cNvPr>
          <p:cNvSpPr/>
          <p:nvPr/>
        </p:nvSpPr>
        <p:spPr>
          <a:xfrm rot="16200000">
            <a:off x="4588282" y="823813"/>
            <a:ext cx="223203" cy="24740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1" name="Rectangle 350">
            <a:extLst>
              <a:ext uri="{FF2B5EF4-FFF2-40B4-BE49-F238E27FC236}">
                <a16:creationId xmlns:a16="http://schemas.microsoft.com/office/drawing/2014/main" id="{454842BD-A2B6-4D62-97C1-A78878200715}"/>
              </a:ext>
            </a:extLst>
          </p:cNvPr>
          <p:cNvSpPr/>
          <p:nvPr/>
        </p:nvSpPr>
        <p:spPr>
          <a:xfrm>
            <a:off x="4341415" y="809201"/>
            <a:ext cx="773510" cy="317395"/>
          </a:xfrm>
          <a:prstGeom prst="rect">
            <a:avLst/>
          </a:prstGeom>
          <a:noFill/>
        </p:spPr>
        <p:txBody>
          <a:bodyPr wrap="square" lIns="121920" tIns="60960" rIns="121920" bIns="60960">
            <a:spAutoFit/>
          </a:bodyPr>
          <a:lstStyle/>
          <a:p>
            <a:pPr algn="ctr">
              <a:spcBef>
                <a:spcPts val="0"/>
              </a:spcBef>
            </a:pPr>
            <a:r>
              <a:rPr lang="en-US" sz="700" b="1" err="1">
                <a:ln w="0"/>
                <a:solidFill>
                  <a:srgbClr val="FFC000"/>
                </a:solidFill>
              </a:rPr>
              <a:t>Mlink</a:t>
            </a:r>
            <a:r>
              <a:rPr lang="en-US" sz="700" b="1">
                <a:ln w="0"/>
                <a:solidFill>
                  <a:srgbClr val="FFC000"/>
                </a:solidFill>
              </a:rPr>
              <a:t> </a:t>
            </a:r>
          </a:p>
          <a:p>
            <a:pPr algn="ctr">
              <a:spcBef>
                <a:spcPts val="0"/>
              </a:spcBef>
            </a:pPr>
            <a:r>
              <a:rPr lang="en-US" sz="700" b="1">
                <a:ln w="0"/>
                <a:solidFill>
                  <a:srgbClr val="FFC000"/>
                </a:solidFill>
              </a:rPr>
              <a:t>HDR</a:t>
            </a:r>
          </a:p>
        </p:txBody>
      </p:sp>
      <p:grpSp>
        <p:nvGrpSpPr>
          <p:cNvPr id="352" name="Group 351">
            <a:extLst>
              <a:ext uri="{FF2B5EF4-FFF2-40B4-BE49-F238E27FC236}">
                <a16:creationId xmlns:a16="http://schemas.microsoft.com/office/drawing/2014/main" id="{4F7906F6-42CD-44BD-A14A-2432C9687F67}"/>
              </a:ext>
            </a:extLst>
          </p:cNvPr>
          <p:cNvGrpSpPr/>
          <p:nvPr/>
        </p:nvGrpSpPr>
        <p:grpSpPr>
          <a:xfrm>
            <a:off x="8704749" y="1063748"/>
            <a:ext cx="2064193" cy="345159"/>
            <a:chOff x="8675838" y="4871669"/>
            <a:chExt cx="2064193" cy="345159"/>
          </a:xfrm>
        </p:grpSpPr>
        <p:sp>
          <p:nvSpPr>
            <p:cNvPr id="353" name="Rounded Rectangle 258">
              <a:extLst>
                <a:ext uri="{FF2B5EF4-FFF2-40B4-BE49-F238E27FC236}">
                  <a16:creationId xmlns:a16="http://schemas.microsoft.com/office/drawing/2014/main" id="{A0F2A142-53ED-476B-A96C-89687B54A6F7}"/>
                </a:ext>
              </a:extLst>
            </p:cNvPr>
            <p:cNvSpPr/>
            <p:nvPr/>
          </p:nvSpPr>
          <p:spPr>
            <a:xfrm>
              <a:off x="8675838" y="4876525"/>
              <a:ext cx="168395" cy="329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4" name="Rectangle 353">
              <a:extLst>
                <a:ext uri="{FF2B5EF4-FFF2-40B4-BE49-F238E27FC236}">
                  <a16:creationId xmlns:a16="http://schemas.microsoft.com/office/drawing/2014/main" id="{C8ADE930-D0D1-4AF2-B47E-8CC3F857E773}"/>
                </a:ext>
              </a:extLst>
            </p:cNvPr>
            <p:cNvSpPr/>
            <p:nvPr/>
          </p:nvSpPr>
          <p:spPr>
            <a:xfrm>
              <a:off x="9373702" y="4871669"/>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a:t>
              </a:r>
              <a:r>
                <a:rPr lang="es-ES" sz="800" b="1" err="1">
                  <a:ln w="0"/>
                  <a:solidFill>
                    <a:srgbClr val="C00000"/>
                  </a:solidFill>
                </a:rPr>
                <a:t>Always</a:t>
              </a:r>
              <a:r>
                <a:rPr lang="es-ES" sz="800" b="1">
                  <a:ln w="0"/>
                  <a:solidFill>
                    <a:srgbClr val="C00000"/>
                  </a:solidFill>
                </a:rPr>
                <a:t> ON)-J1A2</a:t>
              </a:r>
              <a:endParaRPr lang="en-US" sz="800" b="1">
                <a:ln w="0"/>
                <a:solidFill>
                  <a:srgbClr val="C00000"/>
                </a:solidFill>
              </a:endParaRPr>
            </a:p>
          </p:txBody>
        </p:sp>
        <p:cxnSp>
          <p:nvCxnSpPr>
            <p:cNvPr id="355" name="Straight Arrow Connector 354">
              <a:extLst>
                <a:ext uri="{FF2B5EF4-FFF2-40B4-BE49-F238E27FC236}">
                  <a16:creationId xmlns:a16="http://schemas.microsoft.com/office/drawing/2014/main" id="{052A7B03-6B25-4FD4-A3A3-98B3135AD2E4}"/>
                </a:ext>
              </a:extLst>
            </p:cNvPr>
            <p:cNvCxnSpPr>
              <a:cxnSpLocks/>
            </p:cNvCxnSpPr>
            <p:nvPr/>
          </p:nvCxnSpPr>
          <p:spPr>
            <a:xfrm flipH="1">
              <a:off x="8930939" y="5041249"/>
              <a:ext cx="528400" cy="109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56" name="Group 355">
            <a:extLst>
              <a:ext uri="{FF2B5EF4-FFF2-40B4-BE49-F238E27FC236}">
                <a16:creationId xmlns:a16="http://schemas.microsoft.com/office/drawing/2014/main" id="{CF51C5B6-90C9-446F-AD1B-46681E8C95FA}"/>
              </a:ext>
            </a:extLst>
          </p:cNvPr>
          <p:cNvGrpSpPr/>
          <p:nvPr/>
        </p:nvGrpSpPr>
        <p:grpSpPr>
          <a:xfrm>
            <a:off x="8702369" y="729269"/>
            <a:ext cx="2250448" cy="345159"/>
            <a:chOff x="8560034" y="4871669"/>
            <a:chExt cx="1996378" cy="345159"/>
          </a:xfrm>
        </p:grpSpPr>
        <p:sp>
          <p:nvSpPr>
            <p:cNvPr id="357" name="Rounded Rectangle 258">
              <a:extLst>
                <a:ext uri="{FF2B5EF4-FFF2-40B4-BE49-F238E27FC236}">
                  <a16:creationId xmlns:a16="http://schemas.microsoft.com/office/drawing/2014/main" id="{1FAF2FF3-6B03-49AB-8990-6A800E3D9BFC}"/>
                </a:ext>
              </a:extLst>
            </p:cNvPr>
            <p:cNvSpPr/>
            <p:nvPr/>
          </p:nvSpPr>
          <p:spPr>
            <a:xfrm rot="5400000">
              <a:off x="8479179" y="4969532"/>
              <a:ext cx="317472" cy="15576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8" name="Rectangle 357">
              <a:extLst>
                <a:ext uri="{FF2B5EF4-FFF2-40B4-BE49-F238E27FC236}">
                  <a16:creationId xmlns:a16="http://schemas.microsoft.com/office/drawing/2014/main" id="{C91E0D05-EB8F-44DA-9B79-0E418C9481AB}"/>
                </a:ext>
              </a:extLst>
            </p:cNvPr>
            <p:cNvSpPr/>
            <p:nvPr/>
          </p:nvSpPr>
          <p:spPr>
            <a:xfrm>
              <a:off x="9190083" y="4871669"/>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(PWM control)-J1A1</a:t>
              </a:r>
              <a:endParaRPr lang="en-US" sz="800" b="1">
                <a:ln w="0"/>
                <a:solidFill>
                  <a:srgbClr val="C00000"/>
                </a:solidFill>
              </a:endParaRPr>
            </a:p>
          </p:txBody>
        </p:sp>
        <p:cxnSp>
          <p:nvCxnSpPr>
            <p:cNvPr id="359" name="Straight Arrow Connector 358">
              <a:extLst>
                <a:ext uri="{FF2B5EF4-FFF2-40B4-BE49-F238E27FC236}">
                  <a16:creationId xmlns:a16="http://schemas.microsoft.com/office/drawing/2014/main" id="{B9AA69EB-F61E-4C87-8376-EB4B89BF4572}"/>
                </a:ext>
              </a:extLst>
            </p:cNvPr>
            <p:cNvCxnSpPr>
              <a:cxnSpLocks/>
            </p:cNvCxnSpPr>
            <p:nvPr/>
          </p:nvCxnSpPr>
          <p:spPr>
            <a:xfrm flipH="1">
              <a:off x="8788446" y="5042344"/>
              <a:ext cx="470580" cy="21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ounded Rectangle 258">
            <a:extLst>
              <a:ext uri="{FF2B5EF4-FFF2-40B4-BE49-F238E27FC236}">
                <a16:creationId xmlns:a16="http://schemas.microsoft.com/office/drawing/2014/main" id="{CB61C606-0FE6-120B-2ACF-C2968E82FAA8}"/>
              </a:ext>
            </a:extLst>
          </p:cNvPr>
          <p:cNvSpPr/>
          <p:nvPr/>
        </p:nvSpPr>
        <p:spPr>
          <a:xfrm>
            <a:off x="7432250" y="719967"/>
            <a:ext cx="400866" cy="317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 name="Rectangle 30">
            <a:extLst>
              <a:ext uri="{FF2B5EF4-FFF2-40B4-BE49-F238E27FC236}">
                <a16:creationId xmlns:a16="http://schemas.microsoft.com/office/drawing/2014/main" id="{85ACA812-3922-4959-A956-DDF5789E9658}"/>
              </a:ext>
            </a:extLst>
          </p:cNvPr>
          <p:cNvSpPr/>
          <p:nvPr/>
        </p:nvSpPr>
        <p:spPr>
          <a:xfrm>
            <a:off x="5652917" y="337621"/>
            <a:ext cx="1128222"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AC BRICK- </a:t>
            </a:r>
          </a:p>
          <a:p>
            <a:pPr algn="ctr">
              <a:spcBef>
                <a:spcPts val="0"/>
              </a:spcBef>
            </a:pPr>
            <a:r>
              <a:rPr lang="en-US" sz="800" b="1">
                <a:ln w="0"/>
                <a:solidFill>
                  <a:srgbClr val="C00000"/>
                </a:solidFill>
              </a:rPr>
              <a:t>Power Adapter</a:t>
            </a:r>
          </a:p>
          <a:p>
            <a:pPr algn="ctr">
              <a:spcBef>
                <a:spcPts val="0"/>
              </a:spcBef>
            </a:pPr>
            <a:r>
              <a:rPr lang="en-US" sz="800" b="1">
                <a:ln w="0"/>
                <a:solidFill>
                  <a:srgbClr val="C00000"/>
                </a:solidFill>
              </a:rPr>
              <a:t>(Secondary)-J4A1</a:t>
            </a:r>
          </a:p>
        </p:txBody>
      </p:sp>
      <p:sp>
        <p:nvSpPr>
          <p:cNvPr id="32" name="Rounded Rectangle 217">
            <a:extLst>
              <a:ext uri="{FF2B5EF4-FFF2-40B4-BE49-F238E27FC236}">
                <a16:creationId xmlns:a16="http://schemas.microsoft.com/office/drawing/2014/main" id="{0E87EB5F-CF42-41F8-9BD3-5B4335525786}"/>
              </a:ext>
            </a:extLst>
          </p:cNvPr>
          <p:cNvSpPr/>
          <p:nvPr/>
        </p:nvSpPr>
        <p:spPr>
          <a:xfrm>
            <a:off x="2051091" y="5095767"/>
            <a:ext cx="323957" cy="84145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 name="Rectangle 32">
            <a:extLst>
              <a:ext uri="{FF2B5EF4-FFF2-40B4-BE49-F238E27FC236}">
                <a16:creationId xmlns:a16="http://schemas.microsoft.com/office/drawing/2014/main" id="{1212FB57-8E51-4C0E-89F2-30D0AA8D67C4}"/>
              </a:ext>
            </a:extLst>
          </p:cNvPr>
          <p:cNvSpPr/>
          <p:nvPr/>
        </p:nvSpPr>
        <p:spPr>
          <a:xfrm>
            <a:off x="425521" y="5415671"/>
            <a:ext cx="1052177" cy="345159"/>
          </a:xfrm>
          <a:prstGeom prst="rect">
            <a:avLst/>
          </a:prstGeom>
          <a:noFill/>
        </p:spPr>
        <p:txBody>
          <a:bodyPr wrap="square" lIns="121920" tIns="60960" rIns="121920" bIns="60960">
            <a:spAutoFit/>
          </a:bodyPr>
          <a:lstStyle/>
          <a:p>
            <a:pPr algn="ctr"/>
            <a:r>
              <a:rPr lang="en-US" sz="800" b="1">
                <a:ln w="0"/>
                <a:solidFill>
                  <a:srgbClr val="C00000"/>
                </a:solidFill>
              </a:rPr>
              <a:t>SINAI2/NEVO Conn(J4J1)</a:t>
            </a:r>
          </a:p>
        </p:txBody>
      </p:sp>
      <p:sp>
        <p:nvSpPr>
          <p:cNvPr id="34" name="Rounded Rectangle 258">
            <a:extLst>
              <a:ext uri="{FF2B5EF4-FFF2-40B4-BE49-F238E27FC236}">
                <a16:creationId xmlns:a16="http://schemas.microsoft.com/office/drawing/2014/main" id="{33AECDA3-35D5-23BA-432E-5B34B167F6AC}"/>
              </a:ext>
            </a:extLst>
          </p:cNvPr>
          <p:cNvSpPr/>
          <p:nvPr/>
        </p:nvSpPr>
        <p:spPr>
          <a:xfrm>
            <a:off x="6019579" y="714597"/>
            <a:ext cx="411588" cy="317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 name="Rectangle 34">
            <a:extLst>
              <a:ext uri="{FF2B5EF4-FFF2-40B4-BE49-F238E27FC236}">
                <a16:creationId xmlns:a16="http://schemas.microsoft.com/office/drawing/2014/main" id="{CB999EF7-3634-4BF4-989F-436D349340B4}"/>
              </a:ext>
            </a:extLst>
          </p:cNvPr>
          <p:cNvSpPr/>
          <p:nvPr/>
        </p:nvSpPr>
        <p:spPr>
          <a:xfrm>
            <a:off x="7127121" y="341416"/>
            <a:ext cx="1137485" cy="455959"/>
          </a:xfrm>
          <a:prstGeom prst="rect">
            <a:avLst/>
          </a:prstGeom>
          <a:noFill/>
        </p:spPr>
        <p:txBody>
          <a:bodyPr wrap="square" lIns="121920" tIns="60960" rIns="121920" bIns="60960">
            <a:spAutoFit/>
          </a:bodyPr>
          <a:lstStyle/>
          <a:p>
            <a:pPr>
              <a:spcBef>
                <a:spcPts val="0"/>
              </a:spcBef>
            </a:pPr>
            <a:r>
              <a:rPr lang="en-US" sz="800" b="1">
                <a:ln w="0"/>
                <a:solidFill>
                  <a:srgbClr val="C00000"/>
                </a:solidFill>
              </a:rPr>
              <a:t>Main AC BRICK- </a:t>
            </a:r>
          </a:p>
          <a:p>
            <a:pPr>
              <a:spcBef>
                <a:spcPts val="0"/>
              </a:spcBef>
            </a:pPr>
            <a:r>
              <a:rPr lang="en-US" sz="800" b="1">
                <a:ln w="0"/>
                <a:solidFill>
                  <a:srgbClr val="C00000"/>
                </a:solidFill>
              </a:rPr>
              <a:t>Power Adapter</a:t>
            </a:r>
          </a:p>
          <a:p>
            <a:pPr>
              <a:spcBef>
                <a:spcPts val="0"/>
              </a:spcBef>
            </a:pPr>
            <a:r>
              <a:rPr lang="en-US" sz="800" b="1">
                <a:ln w="0"/>
                <a:solidFill>
                  <a:srgbClr val="C00000"/>
                </a:solidFill>
              </a:rPr>
              <a:t>(Primary)-J2A1</a:t>
            </a:r>
          </a:p>
        </p:txBody>
      </p:sp>
      <p:sp>
        <p:nvSpPr>
          <p:cNvPr id="36" name="Rounded Rectangle 258">
            <a:extLst>
              <a:ext uri="{FF2B5EF4-FFF2-40B4-BE49-F238E27FC236}">
                <a16:creationId xmlns:a16="http://schemas.microsoft.com/office/drawing/2014/main" id="{DF7E6589-D597-93D3-C789-A728FD64F754}"/>
              </a:ext>
            </a:extLst>
          </p:cNvPr>
          <p:cNvSpPr/>
          <p:nvPr/>
        </p:nvSpPr>
        <p:spPr>
          <a:xfrm>
            <a:off x="7858316" y="743904"/>
            <a:ext cx="798269" cy="78705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 name="Rectangle 36">
            <a:extLst>
              <a:ext uri="{FF2B5EF4-FFF2-40B4-BE49-F238E27FC236}">
                <a16:creationId xmlns:a16="http://schemas.microsoft.com/office/drawing/2014/main" id="{3897734D-59EA-3801-7429-33FFD93ADCD0}"/>
              </a:ext>
            </a:extLst>
          </p:cNvPr>
          <p:cNvSpPr/>
          <p:nvPr/>
        </p:nvSpPr>
        <p:spPr>
          <a:xfrm>
            <a:off x="7959987" y="327110"/>
            <a:ext cx="650602"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WLAN module- J1B1</a:t>
            </a:r>
          </a:p>
        </p:txBody>
      </p:sp>
      <p:cxnSp>
        <p:nvCxnSpPr>
          <p:cNvPr id="45" name="Straight Connector 44">
            <a:extLst>
              <a:ext uri="{FF2B5EF4-FFF2-40B4-BE49-F238E27FC236}">
                <a16:creationId xmlns:a16="http://schemas.microsoft.com/office/drawing/2014/main" id="{955AA89F-079E-F7FE-035F-0BCED0B04275}"/>
              </a:ext>
            </a:extLst>
          </p:cNvPr>
          <p:cNvCxnSpPr>
            <a:cxnSpLocks/>
            <a:stCxn id="162" idx="2"/>
          </p:cNvCxnSpPr>
          <p:nvPr/>
        </p:nvCxnSpPr>
        <p:spPr>
          <a:xfrm>
            <a:off x="4429468" y="6416745"/>
            <a:ext cx="0" cy="280471"/>
          </a:xfrm>
          <a:prstGeom prst="line">
            <a:avLst/>
          </a:prstGeom>
          <a:ln w="12700">
            <a:solidFill>
              <a:srgbClr val="C00000"/>
            </a:solidFill>
            <a:tailEnd type="none"/>
          </a:ln>
          <a:effectLst/>
        </p:spPr>
        <p:style>
          <a:lnRef idx="2">
            <a:schemeClr val="accent1"/>
          </a:lnRef>
          <a:fillRef idx="0">
            <a:schemeClr val="accent1"/>
          </a:fillRef>
          <a:effectRef idx="1">
            <a:schemeClr val="accent1"/>
          </a:effectRef>
          <a:fontRef idx="minor">
            <a:schemeClr val="tx1"/>
          </a:fontRef>
        </p:style>
      </p:cxnSp>
      <p:sp>
        <p:nvSpPr>
          <p:cNvPr id="46" name="Rounded Rectangle 258">
            <a:extLst>
              <a:ext uri="{FF2B5EF4-FFF2-40B4-BE49-F238E27FC236}">
                <a16:creationId xmlns:a16="http://schemas.microsoft.com/office/drawing/2014/main" id="{A5126F09-012F-8CE6-A4DF-A714CFAC5721}"/>
              </a:ext>
            </a:extLst>
          </p:cNvPr>
          <p:cNvSpPr/>
          <p:nvPr/>
        </p:nvSpPr>
        <p:spPr>
          <a:xfrm>
            <a:off x="7946330" y="1698015"/>
            <a:ext cx="948173" cy="72772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 name="Rounded Rectangle 258">
            <a:extLst>
              <a:ext uri="{FF2B5EF4-FFF2-40B4-BE49-F238E27FC236}">
                <a16:creationId xmlns:a16="http://schemas.microsoft.com/office/drawing/2014/main" id="{1043A853-5EBA-6F1F-5335-0FF3F4EC8705}"/>
              </a:ext>
            </a:extLst>
          </p:cNvPr>
          <p:cNvSpPr/>
          <p:nvPr/>
        </p:nvSpPr>
        <p:spPr>
          <a:xfrm>
            <a:off x="7915137" y="2497742"/>
            <a:ext cx="948173" cy="72772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 name="Rectangle 1">
            <a:extLst>
              <a:ext uri="{FF2B5EF4-FFF2-40B4-BE49-F238E27FC236}">
                <a16:creationId xmlns:a16="http://schemas.microsoft.com/office/drawing/2014/main" id="{6F56E12C-05CE-BC1E-8691-7DF3A1E1282D}"/>
              </a:ext>
            </a:extLst>
          </p:cNvPr>
          <p:cNvSpPr/>
          <p:nvPr/>
        </p:nvSpPr>
        <p:spPr>
          <a:xfrm>
            <a:off x="8092691" y="2627259"/>
            <a:ext cx="784023" cy="592406"/>
          </a:xfrm>
          <a:prstGeom prst="rect">
            <a:avLst/>
          </a:prstGeom>
          <a:noFill/>
        </p:spPr>
        <p:txBody>
          <a:bodyPr wrap="square" lIns="121920" tIns="60960" rIns="121920" bIns="60960">
            <a:spAutoFit/>
          </a:bodyPr>
          <a:lstStyle/>
          <a:p>
            <a:pPr algn="ctr">
              <a:spcBef>
                <a:spcPts val="200"/>
              </a:spcBef>
            </a:pPr>
            <a:r>
              <a:rPr lang="en-US" sz="800" b="1">
                <a:ln w="0"/>
                <a:solidFill>
                  <a:srgbClr val="FFC000"/>
                </a:solidFill>
              </a:rPr>
              <a:t>Modular TCSS AIC 2 (J2D1)</a:t>
            </a:r>
          </a:p>
          <a:p>
            <a:pPr algn="ctr">
              <a:spcBef>
                <a:spcPts val="200"/>
              </a:spcBef>
            </a:pPr>
            <a:r>
              <a:rPr lang="en-US" sz="800" b="1">
                <a:ln w="0"/>
                <a:solidFill>
                  <a:srgbClr val="FFC000"/>
                </a:solidFill>
              </a:rPr>
              <a:t>TCP3 port</a:t>
            </a:r>
          </a:p>
        </p:txBody>
      </p:sp>
      <p:sp>
        <p:nvSpPr>
          <p:cNvPr id="4" name="Rectangle 3">
            <a:extLst>
              <a:ext uri="{FF2B5EF4-FFF2-40B4-BE49-F238E27FC236}">
                <a16:creationId xmlns:a16="http://schemas.microsoft.com/office/drawing/2014/main" id="{0B3EF8DC-8C51-FE49-E284-497D6050E34E}"/>
              </a:ext>
            </a:extLst>
          </p:cNvPr>
          <p:cNvSpPr/>
          <p:nvPr/>
        </p:nvSpPr>
        <p:spPr>
          <a:xfrm>
            <a:off x="8102143" y="1831739"/>
            <a:ext cx="784023" cy="592406"/>
          </a:xfrm>
          <a:prstGeom prst="rect">
            <a:avLst/>
          </a:prstGeom>
          <a:noFill/>
        </p:spPr>
        <p:txBody>
          <a:bodyPr wrap="square" lIns="121920" tIns="60960" rIns="121920" bIns="60960">
            <a:spAutoFit/>
          </a:bodyPr>
          <a:lstStyle/>
          <a:p>
            <a:pPr algn="ctr">
              <a:spcBef>
                <a:spcPts val="200"/>
              </a:spcBef>
            </a:pPr>
            <a:r>
              <a:rPr lang="en-US" sz="800" b="1">
                <a:ln w="0"/>
                <a:solidFill>
                  <a:srgbClr val="FFC000"/>
                </a:solidFill>
              </a:rPr>
              <a:t>Modular TCSS AIC 1 (J2C1)</a:t>
            </a:r>
          </a:p>
          <a:p>
            <a:pPr algn="ctr">
              <a:spcBef>
                <a:spcPts val="200"/>
              </a:spcBef>
            </a:pPr>
            <a:r>
              <a:rPr lang="en-US" sz="800" b="1">
                <a:ln w="0"/>
                <a:solidFill>
                  <a:srgbClr val="FFC000"/>
                </a:solidFill>
              </a:rPr>
              <a:t>TCP2 port</a:t>
            </a:r>
          </a:p>
        </p:txBody>
      </p:sp>
      <p:sp>
        <p:nvSpPr>
          <p:cNvPr id="5" name="Rectangle 4">
            <a:extLst>
              <a:ext uri="{FF2B5EF4-FFF2-40B4-BE49-F238E27FC236}">
                <a16:creationId xmlns:a16="http://schemas.microsoft.com/office/drawing/2014/main" id="{E443F4B6-BC8E-68C9-7D88-017FA6C1714B}"/>
              </a:ext>
            </a:extLst>
          </p:cNvPr>
          <p:cNvSpPr/>
          <p:nvPr/>
        </p:nvSpPr>
        <p:spPr>
          <a:xfrm>
            <a:off x="50563" y="4894151"/>
            <a:ext cx="1326522" cy="345159"/>
          </a:xfrm>
          <a:prstGeom prst="rect">
            <a:avLst/>
          </a:prstGeom>
          <a:noFill/>
        </p:spPr>
        <p:txBody>
          <a:bodyPr wrap="square" lIns="121920" tIns="60960" rIns="121920" bIns="60960">
            <a:spAutoFit/>
          </a:bodyPr>
          <a:lstStyle/>
          <a:p>
            <a:pPr algn="ctr"/>
            <a:r>
              <a:rPr lang="en-US" sz="800" b="1">
                <a:ln w="0"/>
                <a:solidFill>
                  <a:srgbClr val="C00000"/>
                </a:solidFill>
              </a:rPr>
              <a:t>Reset (SW8F1) and power button (SW8F2)</a:t>
            </a:r>
          </a:p>
        </p:txBody>
      </p:sp>
      <p:cxnSp>
        <p:nvCxnSpPr>
          <p:cNvPr id="6" name="Straight Arrow Connector 5">
            <a:extLst>
              <a:ext uri="{FF2B5EF4-FFF2-40B4-BE49-F238E27FC236}">
                <a16:creationId xmlns:a16="http://schemas.microsoft.com/office/drawing/2014/main" id="{5FA5B116-37FC-49B0-9170-308A90D88E0E}"/>
              </a:ext>
            </a:extLst>
          </p:cNvPr>
          <p:cNvCxnSpPr>
            <a:cxnSpLocks/>
          </p:cNvCxnSpPr>
          <p:nvPr/>
        </p:nvCxnSpPr>
        <p:spPr>
          <a:xfrm>
            <a:off x="1351016" y="5012429"/>
            <a:ext cx="1404160"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555BE01C-D871-7151-2738-CD3BEFAD652C}"/>
              </a:ext>
            </a:extLst>
          </p:cNvPr>
          <p:cNvGrpSpPr/>
          <p:nvPr/>
        </p:nvGrpSpPr>
        <p:grpSpPr>
          <a:xfrm>
            <a:off x="5557528" y="5012429"/>
            <a:ext cx="1885820" cy="455958"/>
            <a:chOff x="3715375" y="1218880"/>
            <a:chExt cx="1583792" cy="510965"/>
          </a:xfrm>
        </p:grpSpPr>
        <p:sp>
          <p:nvSpPr>
            <p:cNvPr id="11" name="Rounded Rectangle 217">
              <a:extLst>
                <a:ext uri="{FF2B5EF4-FFF2-40B4-BE49-F238E27FC236}">
                  <a16:creationId xmlns:a16="http://schemas.microsoft.com/office/drawing/2014/main" id="{7F0CE2F2-1CF5-52B3-2780-945DDA97CC9B}"/>
                </a:ext>
              </a:extLst>
            </p:cNvPr>
            <p:cNvSpPr/>
            <p:nvPr/>
          </p:nvSpPr>
          <p:spPr>
            <a:xfrm>
              <a:off x="3715375" y="1218880"/>
              <a:ext cx="1583792" cy="51096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 name="Rectangle 12">
              <a:extLst>
                <a:ext uri="{FF2B5EF4-FFF2-40B4-BE49-F238E27FC236}">
                  <a16:creationId xmlns:a16="http://schemas.microsoft.com/office/drawing/2014/main" id="{FDE909CB-0E85-74E4-F347-6FA41B038F4E}"/>
                </a:ext>
              </a:extLst>
            </p:cNvPr>
            <p:cNvSpPr/>
            <p:nvPr/>
          </p:nvSpPr>
          <p:spPr>
            <a:xfrm>
              <a:off x="3960803" y="1237898"/>
              <a:ext cx="1165980" cy="247040"/>
            </a:xfrm>
            <a:prstGeom prst="rect">
              <a:avLst/>
            </a:prstGeom>
            <a:noFill/>
          </p:spPr>
          <p:txBody>
            <a:bodyPr wrap="square" lIns="121920" tIns="60960" rIns="121920" bIns="60960">
              <a:spAutoFit/>
            </a:bodyPr>
            <a:lstStyle/>
            <a:p>
              <a:pPr algn="ctr">
                <a:spcBef>
                  <a:spcPts val="0"/>
                </a:spcBef>
              </a:pPr>
              <a:r>
                <a:rPr lang="en-US" sz="700" b="1">
                  <a:ln w="0"/>
                  <a:solidFill>
                    <a:srgbClr val="FFC000"/>
                  </a:solidFill>
                </a:rPr>
                <a:t>DDR5 SODIMM – 2 (J4H1)</a:t>
              </a:r>
            </a:p>
          </p:txBody>
        </p:sp>
      </p:grpSp>
      <p:cxnSp>
        <p:nvCxnSpPr>
          <p:cNvPr id="16" name="Straight Connector 15">
            <a:extLst>
              <a:ext uri="{FF2B5EF4-FFF2-40B4-BE49-F238E27FC236}">
                <a16:creationId xmlns:a16="http://schemas.microsoft.com/office/drawing/2014/main" id="{BCB98BD7-1B28-6865-027F-2347E5D4948E}"/>
              </a:ext>
            </a:extLst>
          </p:cNvPr>
          <p:cNvCxnSpPr>
            <a:cxnSpLocks/>
          </p:cNvCxnSpPr>
          <p:nvPr/>
        </p:nvCxnSpPr>
        <p:spPr>
          <a:xfrm>
            <a:off x="4812017" y="6416745"/>
            <a:ext cx="0" cy="80662"/>
          </a:xfrm>
          <a:prstGeom prst="line">
            <a:avLst/>
          </a:prstGeom>
          <a:ln w="12700">
            <a:solidFill>
              <a:srgbClr val="C0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C34FE08-D827-5875-D56E-9E59E89F8AE7}"/>
              </a:ext>
            </a:extLst>
          </p:cNvPr>
          <p:cNvCxnSpPr>
            <a:cxnSpLocks/>
          </p:cNvCxnSpPr>
          <p:nvPr/>
        </p:nvCxnSpPr>
        <p:spPr>
          <a:xfrm>
            <a:off x="4808841" y="6493612"/>
            <a:ext cx="1815790"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9CDEC7AC-73AA-67BD-D283-866E049E4A68}"/>
              </a:ext>
            </a:extLst>
          </p:cNvPr>
          <p:cNvCxnSpPr>
            <a:cxnSpLocks/>
          </p:cNvCxnSpPr>
          <p:nvPr/>
        </p:nvCxnSpPr>
        <p:spPr>
          <a:xfrm>
            <a:off x="3201444" y="6495828"/>
            <a:ext cx="461988" cy="0"/>
          </a:xfrm>
          <a:prstGeom prst="line">
            <a:avLst/>
          </a:prstGeom>
          <a:ln w="12700">
            <a:solidFill>
              <a:srgbClr val="C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3476481-5858-89B2-E1A5-C327BED1B445}"/>
              </a:ext>
            </a:extLst>
          </p:cNvPr>
          <p:cNvCxnSpPr>
            <a:cxnSpLocks/>
          </p:cNvCxnSpPr>
          <p:nvPr/>
        </p:nvCxnSpPr>
        <p:spPr>
          <a:xfrm>
            <a:off x="1342378" y="5516492"/>
            <a:ext cx="696389"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66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green circuit board&#10;&#10;Description automatically generated">
            <a:extLst>
              <a:ext uri="{FF2B5EF4-FFF2-40B4-BE49-F238E27FC236}">
                <a16:creationId xmlns:a16="http://schemas.microsoft.com/office/drawing/2014/main" id="{380D14B3-9AD8-0CAB-1C6B-D01925C87B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0985" y="671600"/>
            <a:ext cx="7112612" cy="5910100"/>
          </a:xfrm>
          <a:prstGeom prst="rect">
            <a:avLst/>
          </a:prstGeom>
        </p:spPr>
      </p:pic>
      <p:sp>
        <p:nvSpPr>
          <p:cNvPr id="114" name="Rounded Rectangle 112">
            <a:extLst>
              <a:ext uri="{FF2B5EF4-FFF2-40B4-BE49-F238E27FC236}">
                <a16:creationId xmlns:a16="http://schemas.microsoft.com/office/drawing/2014/main" id="{9DDE3BA1-0FE3-451D-BE34-7A99A111F9A3}"/>
              </a:ext>
            </a:extLst>
          </p:cNvPr>
          <p:cNvSpPr/>
          <p:nvPr/>
        </p:nvSpPr>
        <p:spPr>
          <a:xfrm>
            <a:off x="9408725" y="1609363"/>
            <a:ext cx="317395" cy="103076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0000"/>
              </a:solidFill>
            </a:endParaRPr>
          </a:p>
        </p:txBody>
      </p:sp>
      <p:grpSp>
        <p:nvGrpSpPr>
          <p:cNvPr id="121" name="Group 120">
            <a:extLst>
              <a:ext uri="{FF2B5EF4-FFF2-40B4-BE49-F238E27FC236}">
                <a16:creationId xmlns:a16="http://schemas.microsoft.com/office/drawing/2014/main" id="{7C3AC0E6-BEB0-408C-A582-D92BA485A3C7}"/>
              </a:ext>
            </a:extLst>
          </p:cNvPr>
          <p:cNvGrpSpPr/>
          <p:nvPr/>
        </p:nvGrpSpPr>
        <p:grpSpPr>
          <a:xfrm>
            <a:off x="3114842" y="3430970"/>
            <a:ext cx="342784" cy="842833"/>
            <a:chOff x="2838053" y="1520030"/>
            <a:chExt cx="342784" cy="842833"/>
          </a:xfrm>
        </p:grpSpPr>
        <p:sp>
          <p:nvSpPr>
            <p:cNvPr id="134" name="Rounded Rectangle 258">
              <a:extLst>
                <a:ext uri="{FF2B5EF4-FFF2-40B4-BE49-F238E27FC236}">
                  <a16:creationId xmlns:a16="http://schemas.microsoft.com/office/drawing/2014/main" id="{7A03F273-2EFC-40CB-BE77-0445ED30D22A}"/>
                </a:ext>
              </a:extLst>
            </p:cNvPr>
            <p:cNvSpPr/>
            <p:nvPr/>
          </p:nvSpPr>
          <p:spPr>
            <a:xfrm>
              <a:off x="2838053" y="1588997"/>
              <a:ext cx="301387" cy="705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6" name="Rectangle 135">
              <a:extLst>
                <a:ext uri="{FF2B5EF4-FFF2-40B4-BE49-F238E27FC236}">
                  <a16:creationId xmlns:a16="http://schemas.microsoft.com/office/drawing/2014/main" id="{E644546D-2455-448E-A86F-D671EA781925}"/>
                </a:ext>
              </a:extLst>
            </p:cNvPr>
            <p:cNvSpPr/>
            <p:nvPr/>
          </p:nvSpPr>
          <p:spPr>
            <a:xfrm rot="16200000">
              <a:off x="2600723" y="1782749"/>
              <a:ext cx="842833" cy="317395"/>
            </a:xfrm>
            <a:prstGeom prst="rect">
              <a:avLst/>
            </a:prstGeom>
            <a:noFill/>
          </p:spPr>
          <p:txBody>
            <a:bodyPr wrap="square" lIns="121920" tIns="60960" rIns="121920" bIns="60960">
              <a:spAutoFit/>
            </a:bodyPr>
            <a:lstStyle/>
            <a:p>
              <a:pPr algn="ctr"/>
              <a:r>
                <a:rPr lang="en-US" sz="700" b="1">
                  <a:ln w="0"/>
                  <a:solidFill>
                    <a:srgbClr val="FFC000"/>
                  </a:solidFill>
                </a:rPr>
                <a:t>MIPI 60 Conn (J1T1)</a:t>
              </a:r>
            </a:p>
          </p:txBody>
        </p:sp>
      </p:grpSp>
      <p:sp>
        <p:nvSpPr>
          <p:cNvPr id="144" name="Rounded Rectangle 217">
            <a:extLst>
              <a:ext uri="{FF2B5EF4-FFF2-40B4-BE49-F238E27FC236}">
                <a16:creationId xmlns:a16="http://schemas.microsoft.com/office/drawing/2014/main" id="{050B19BA-8DF4-4D5E-9FDD-F08B95E2A69E}"/>
              </a:ext>
            </a:extLst>
          </p:cNvPr>
          <p:cNvSpPr/>
          <p:nvPr/>
        </p:nvSpPr>
        <p:spPr>
          <a:xfrm>
            <a:off x="2979620" y="6282566"/>
            <a:ext cx="479907" cy="1181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3" name="Rectangle 162">
            <a:extLst>
              <a:ext uri="{FF2B5EF4-FFF2-40B4-BE49-F238E27FC236}">
                <a16:creationId xmlns:a16="http://schemas.microsoft.com/office/drawing/2014/main" id="{7305C406-B1A3-4D64-BC0A-9CFFA76AB374}"/>
              </a:ext>
            </a:extLst>
          </p:cNvPr>
          <p:cNvSpPr/>
          <p:nvPr/>
        </p:nvSpPr>
        <p:spPr>
          <a:xfrm>
            <a:off x="508000" y="6199534"/>
            <a:ext cx="1372305" cy="345159"/>
          </a:xfrm>
          <a:prstGeom prst="rect">
            <a:avLst/>
          </a:prstGeom>
          <a:noFill/>
        </p:spPr>
        <p:txBody>
          <a:bodyPr wrap="square" lIns="121920" tIns="60960" rIns="121920" bIns="60960">
            <a:spAutoFit/>
          </a:bodyPr>
          <a:lstStyle/>
          <a:p>
            <a:pPr algn="r"/>
            <a:r>
              <a:rPr lang="en-US" sz="800" b="1">
                <a:ln w="0"/>
                <a:solidFill>
                  <a:srgbClr val="C00000"/>
                </a:solidFill>
              </a:rPr>
              <a:t>Scan Matrix Conn (J1W2)</a:t>
            </a:r>
          </a:p>
        </p:txBody>
      </p:sp>
      <p:cxnSp>
        <p:nvCxnSpPr>
          <p:cNvPr id="164" name="Straight Arrow Connector 163">
            <a:extLst>
              <a:ext uri="{FF2B5EF4-FFF2-40B4-BE49-F238E27FC236}">
                <a16:creationId xmlns:a16="http://schemas.microsoft.com/office/drawing/2014/main" id="{944DBD9E-CC79-4C10-A39B-0681E31A08F2}"/>
              </a:ext>
            </a:extLst>
          </p:cNvPr>
          <p:cNvCxnSpPr>
            <a:cxnSpLocks/>
          </p:cNvCxnSpPr>
          <p:nvPr/>
        </p:nvCxnSpPr>
        <p:spPr>
          <a:xfrm>
            <a:off x="1803416" y="6316714"/>
            <a:ext cx="1163597"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73592BDE-4E3B-4813-AF57-15774C16F7C9}"/>
              </a:ext>
            </a:extLst>
          </p:cNvPr>
          <p:cNvGrpSpPr/>
          <p:nvPr/>
        </p:nvGrpSpPr>
        <p:grpSpPr>
          <a:xfrm>
            <a:off x="6859978" y="6006753"/>
            <a:ext cx="842833" cy="317395"/>
            <a:chOff x="3613145" y="1305517"/>
            <a:chExt cx="842833" cy="317395"/>
          </a:xfrm>
        </p:grpSpPr>
        <p:sp>
          <p:nvSpPr>
            <p:cNvPr id="172" name="Rounded Rectangle 217">
              <a:extLst>
                <a:ext uri="{FF2B5EF4-FFF2-40B4-BE49-F238E27FC236}">
                  <a16:creationId xmlns:a16="http://schemas.microsoft.com/office/drawing/2014/main" id="{5FADE2C5-8F92-43E5-A76B-FFF60EF1FA53}"/>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3" name="Rectangle 172">
              <a:extLst>
                <a:ext uri="{FF2B5EF4-FFF2-40B4-BE49-F238E27FC236}">
                  <a16:creationId xmlns:a16="http://schemas.microsoft.com/office/drawing/2014/main" id="{8BF1C326-8581-41DF-891C-40520199A32B}"/>
                </a:ext>
              </a:extLst>
            </p:cNvPr>
            <p:cNvSpPr/>
            <p:nvPr/>
          </p:nvSpPr>
          <p:spPr>
            <a:xfrm>
              <a:off x="3613145" y="1305517"/>
              <a:ext cx="842833" cy="317395"/>
            </a:xfrm>
            <a:prstGeom prst="rect">
              <a:avLst/>
            </a:prstGeom>
            <a:noFill/>
          </p:spPr>
          <p:txBody>
            <a:bodyPr wrap="square" lIns="121920" tIns="60960" rIns="121920" bIns="60960">
              <a:spAutoFit/>
            </a:bodyPr>
            <a:lstStyle/>
            <a:p>
              <a:pPr algn="ctr"/>
              <a:r>
                <a:rPr lang="en-US" sz="700" b="1">
                  <a:ln w="0"/>
                  <a:solidFill>
                    <a:srgbClr val="FFC000"/>
                  </a:solidFill>
                </a:rPr>
                <a:t>Sensor HDR (J7W1)</a:t>
              </a:r>
            </a:p>
          </p:txBody>
        </p:sp>
      </p:grpSp>
      <p:grpSp>
        <p:nvGrpSpPr>
          <p:cNvPr id="177" name="Group 176">
            <a:extLst>
              <a:ext uri="{FF2B5EF4-FFF2-40B4-BE49-F238E27FC236}">
                <a16:creationId xmlns:a16="http://schemas.microsoft.com/office/drawing/2014/main" id="{22B47D0F-FDE0-4876-97BF-5138D086EE6E}"/>
              </a:ext>
            </a:extLst>
          </p:cNvPr>
          <p:cNvGrpSpPr/>
          <p:nvPr/>
        </p:nvGrpSpPr>
        <p:grpSpPr>
          <a:xfrm>
            <a:off x="6768469" y="4184000"/>
            <a:ext cx="842833" cy="350366"/>
            <a:chOff x="3613145" y="1316695"/>
            <a:chExt cx="842833" cy="350366"/>
          </a:xfrm>
        </p:grpSpPr>
        <p:sp>
          <p:nvSpPr>
            <p:cNvPr id="178" name="Rounded Rectangle 217">
              <a:extLst>
                <a:ext uri="{FF2B5EF4-FFF2-40B4-BE49-F238E27FC236}">
                  <a16:creationId xmlns:a16="http://schemas.microsoft.com/office/drawing/2014/main" id="{A71463D3-1A88-4E78-8F01-85F005A87ED2}"/>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9" name="Rectangle 178">
              <a:extLst>
                <a:ext uri="{FF2B5EF4-FFF2-40B4-BE49-F238E27FC236}">
                  <a16:creationId xmlns:a16="http://schemas.microsoft.com/office/drawing/2014/main" id="{D52DB9F0-36F2-4AA4-960B-DF8683E44E54}"/>
                </a:ext>
              </a:extLst>
            </p:cNvPr>
            <p:cNvSpPr/>
            <p:nvPr/>
          </p:nvSpPr>
          <p:spPr>
            <a:xfrm>
              <a:off x="3613145" y="1349666"/>
              <a:ext cx="842833" cy="317395"/>
            </a:xfrm>
            <a:prstGeom prst="rect">
              <a:avLst/>
            </a:prstGeom>
            <a:noFill/>
          </p:spPr>
          <p:txBody>
            <a:bodyPr wrap="square" lIns="121920" tIns="60960" rIns="121920" bIns="60960">
              <a:spAutoFit/>
            </a:bodyPr>
            <a:lstStyle/>
            <a:p>
              <a:pPr algn="ctr"/>
              <a:r>
                <a:rPr lang="en-US" sz="700" b="1">
                  <a:ln w="0"/>
                  <a:solidFill>
                    <a:srgbClr val="FFC000"/>
                  </a:solidFill>
                </a:rPr>
                <a:t>M.2 WWAN(J6T2)</a:t>
              </a:r>
            </a:p>
          </p:txBody>
        </p:sp>
      </p:grpSp>
      <p:grpSp>
        <p:nvGrpSpPr>
          <p:cNvPr id="180" name="Group 179">
            <a:extLst>
              <a:ext uri="{FF2B5EF4-FFF2-40B4-BE49-F238E27FC236}">
                <a16:creationId xmlns:a16="http://schemas.microsoft.com/office/drawing/2014/main" id="{632C2061-BC4D-4C53-9D25-8B5C4EAA12BE}"/>
              </a:ext>
            </a:extLst>
          </p:cNvPr>
          <p:cNvGrpSpPr/>
          <p:nvPr/>
        </p:nvGrpSpPr>
        <p:grpSpPr>
          <a:xfrm>
            <a:off x="7695274" y="3002098"/>
            <a:ext cx="842833" cy="317395"/>
            <a:chOff x="3613145" y="1303946"/>
            <a:chExt cx="842833" cy="317395"/>
          </a:xfrm>
        </p:grpSpPr>
        <p:sp>
          <p:nvSpPr>
            <p:cNvPr id="181" name="Rounded Rectangle 217">
              <a:extLst>
                <a:ext uri="{FF2B5EF4-FFF2-40B4-BE49-F238E27FC236}">
                  <a16:creationId xmlns:a16="http://schemas.microsoft.com/office/drawing/2014/main" id="{55E53700-07F2-4A39-ACA7-A3130E7EC103}"/>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2" name="Rectangle 181">
              <a:extLst>
                <a:ext uri="{FF2B5EF4-FFF2-40B4-BE49-F238E27FC236}">
                  <a16:creationId xmlns:a16="http://schemas.microsoft.com/office/drawing/2014/main" id="{74312934-4847-41C3-9134-7FE7CC1CABE2}"/>
                </a:ext>
              </a:extLst>
            </p:cNvPr>
            <p:cNvSpPr/>
            <p:nvPr/>
          </p:nvSpPr>
          <p:spPr>
            <a:xfrm>
              <a:off x="3613145" y="1303946"/>
              <a:ext cx="842833" cy="317395"/>
            </a:xfrm>
            <a:prstGeom prst="rect">
              <a:avLst/>
            </a:prstGeom>
            <a:noFill/>
          </p:spPr>
          <p:txBody>
            <a:bodyPr wrap="square" lIns="121920" tIns="60960" rIns="121920" bIns="60960">
              <a:spAutoFit/>
            </a:bodyPr>
            <a:lstStyle/>
            <a:p>
              <a:pPr algn="ctr"/>
              <a:r>
                <a:rPr lang="en-US" sz="700" b="1">
                  <a:ln w="0"/>
                  <a:solidFill>
                    <a:srgbClr val="FFC000"/>
                  </a:solidFill>
                </a:rPr>
                <a:t>M.2 SSD Gen5 Conn (J8P3)</a:t>
              </a:r>
            </a:p>
          </p:txBody>
        </p:sp>
      </p:grpSp>
      <p:grpSp>
        <p:nvGrpSpPr>
          <p:cNvPr id="183" name="Group 182">
            <a:extLst>
              <a:ext uri="{FF2B5EF4-FFF2-40B4-BE49-F238E27FC236}">
                <a16:creationId xmlns:a16="http://schemas.microsoft.com/office/drawing/2014/main" id="{F05C903B-30A2-46D2-A478-D03818B461CA}"/>
              </a:ext>
            </a:extLst>
          </p:cNvPr>
          <p:cNvGrpSpPr/>
          <p:nvPr/>
        </p:nvGrpSpPr>
        <p:grpSpPr>
          <a:xfrm>
            <a:off x="7818697" y="4301781"/>
            <a:ext cx="1359869" cy="397359"/>
            <a:chOff x="3715374" y="1316695"/>
            <a:chExt cx="1359869" cy="401856"/>
          </a:xfrm>
        </p:grpSpPr>
        <p:sp>
          <p:nvSpPr>
            <p:cNvPr id="184" name="Rounded Rectangle 217">
              <a:extLst>
                <a:ext uri="{FF2B5EF4-FFF2-40B4-BE49-F238E27FC236}">
                  <a16:creationId xmlns:a16="http://schemas.microsoft.com/office/drawing/2014/main" id="{EC318B1C-56E8-4446-9022-DFD4029442BC}"/>
                </a:ext>
              </a:extLst>
            </p:cNvPr>
            <p:cNvSpPr/>
            <p:nvPr/>
          </p:nvSpPr>
          <p:spPr>
            <a:xfrm>
              <a:off x="3715374" y="1316695"/>
              <a:ext cx="456035" cy="4018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5" name="Rectangle 184">
              <a:extLst>
                <a:ext uri="{FF2B5EF4-FFF2-40B4-BE49-F238E27FC236}">
                  <a16:creationId xmlns:a16="http://schemas.microsoft.com/office/drawing/2014/main" id="{34BE1C9B-F69F-43AF-9C0F-C9B971E499BE}"/>
                </a:ext>
              </a:extLst>
            </p:cNvPr>
            <p:cNvSpPr/>
            <p:nvPr/>
          </p:nvSpPr>
          <p:spPr>
            <a:xfrm>
              <a:off x="4063890" y="1400676"/>
              <a:ext cx="1011353" cy="222940"/>
            </a:xfrm>
            <a:prstGeom prst="rect">
              <a:avLst/>
            </a:prstGeom>
            <a:noFill/>
          </p:spPr>
          <p:txBody>
            <a:bodyPr wrap="square" lIns="121920" tIns="60960" rIns="121920" bIns="60960">
              <a:spAutoFit/>
            </a:bodyPr>
            <a:lstStyle/>
            <a:p>
              <a:pPr algn="ctr"/>
              <a:r>
                <a:rPr lang="en-US" sz="700" b="1">
                  <a:ln w="0"/>
                  <a:solidFill>
                    <a:srgbClr val="FFC000"/>
                  </a:solidFill>
                </a:rPr>
                <a:t>SIM Slot-1 (J7U1)</a:t>
              </a:r>
            </a:p>
          </p:txBody>
        </p:sp>
      </p:grpSp>
      <p:grpSp>
        <p:nvGrpSpPr>
          <p:cNvPr id="192" name="Group 191">
            <a:extLst>
              <a:ext uri="{FF2B5EF4-FFF2-40B4-BE49-F238E27FC236}">
                <a16:creationId xmlns:a16="http://schemas.microsoft.com/office/drawing/2014/main" id="{49F7B517-E520-4637-BE19-FDA3E3A33E32}"/>
              </a:ext>
            </a:extLst>
          </p:cNvPr>
          <p:cNvGrpSpPr/>
          <p:nvPr/>
        </p:nvGrpSpPr>
        <p:grpSpPr>
          <a:xfrm>
            <a:off x="8464011" y="5175124"/>
            <a:ext cx="556713" cy="414344"/>
            <a:chOff x="3604746" y="1183069"/>
            <a:chExt cx="556713" cy="414344"/>
          </a:xfrm>
        </p:grpSpPr>
        <p:sp>
          <p:nvSpPr>
            <p:cNvPr id="195" name="Rounded Rectangle 217">
              <a:extLst>
                <a:ext uri="{FF2B5EF4-FFF2-40B4-BE49-F238E27FC236}">
                  <a16:creationId xmlns:a16="http://schemas.microsoft.com/office/drawing/2014/main" id="{63E61D3D-4F3A-4EC6-86FA-E269F578EFF8}"/>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96" name="Rectangle 195">
              <a:extLst>
                <a:ext uri="{FF2B5EF4-FFF2-40B4-BE49-F238E27FC236}">
                  <a16:creationId xmlns:a16="http://schemas.microsoft.com/office/drawing/2014/main" id="{79EAA1D6-5ADD-4AEE-8934-E054562FBEB8}"/>
                </a:ext>
              </a:extLst>
            </p:cNvPr>
            <p:cNvSpPr/>
            <p:nvPr/>
          </p:nvSpPr>
          <p:spPr>
            <a:xfrm>
              <a:off x="3604746" y="1183069"/>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(J8V2)</a:t>
              </a:r>
            </a:p>
          </p:txBody>
        </p:sp>
      </p:grpSp>
      <p:grpSp>
        <p:nvGrpSpPr>
          <p:cNvPr id="203" name="Group 202">
            <a:extLst>
              <a:ext uri="{FF2B5EF4-FFF2-40B4-BE49-F238E27FC236}">
                <a16:creationId xmlns:a16="http://schemas.microsoft.com/office/drawing/2014/main" id="{76ECB814-729D-409B-B5A9-A27D33413EB4}"/>
              </a:ext>
            </a:extLst>
          </p:cNvPr>
          <p:cNvGrpSpPr/>
          <p:nvPr/>
        </p:nvGrpSpPr>
        <p:grpSpPr>
          <a:xfrm>
            <a:off x="7890716" y="5031193"/>
            <a:ext cx="556713" cy="414344"/>
            <a:chOff x="3643133" y="1165296"/>
            <a:chExt cx="556713" cy="414344"/>
          </a:xfrm>
        </p:grpSpPr>
        <p:sp>
          <p:nvSpPr>
            <p:cNvPr id="204" name="Rounded Rectangle 217">
              <a:extLst>
                <a:ext uri="{FF2B5EF4-FFF2-40B4-BE49-F238E27FC236}">
                  <a16:creationId xmlns:a16="http://schemas.microsoft.com/office/drawing/2014/main" id="{53CF6D02-DDC4-4807-B34B-E01D910A3A2B}"/>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5" name="Rectangle 204">
              <a:extLst>
                <a:ext uri="{FF2B5EF4-FFF2-40B4-BE49-F238E27FC236}">
                  <a16:creationId xmlns:a16="http://schemas.microsoft.com/office/drawing/2014/main" id="{5ECD5228-8E1F-4BD1-A160-2D886EF37E88}"/>
                </a:ext>
              </a:extLst>
            </p:cNvPr>
            <p:cNvSpPr/>
            <p:nvPr/>
          </p:nvSpPr>
          <p:spPr>
            <a:xfrm>
              <a:off x="3643133" y="1165296"/>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(J8V1)</a:t>
              </a:r>
            </a:p>
          </p:txBody>
        </p:sp>
      </p:grpSp>
      <p:grpSp>
        <p:nvGrpSpPr>
          <p:cNvPr id="206" name="Group 205">
            <a:extLst>
              <a:ext uri="{FF2B5EF4-FFF2-40B4-BE49-F238E27FC236}">
                <a16:creationId xmlns:a16="http://schemas.microsoft.com/office/drawing/2014/main" id="{6F8A9E02-B551-4151-B429-7FB304E39D32}"/>
              </a:ext>
            </a:extLst>
          </p:cNvPr>
          <p:cNvGrpSpPr/>
          <p:nvPr/>
        </p:nvGrpSpPr>
        <p:grpSpPr>
          <a:xfrm>
            <a:off x="8615900" y="3366603"/>
            <a:ext cx="556713" cy="414344"/>
            <a:chOff x="3619483" y="1154249"/>
            <a:chExt cx="556713" cy="414344"/>
          </a:xfrm>
        </p:grpSpPr>
        <p:sp>
          <p:nvSpPr>
            <p:cNvPr id="207" name="Rounded Rectangle 217">
              <a:extLst>
                <a:ext uri="{FF2B5EF4-FFF2-40B4-BE49-F238E27FC236}">
                  <a16:creationId xmlns:a16="http://schemas.microsoft.com/office/drawing/2014/main" id="{131B4DC3-6050-4CD9-9F4D-00057325265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8" name="Rectangle 207">
              <a:extLst>
                <a:ext uri="{FF2B5EF4-FFF2-40B4-BE49-F238E27FC236}">
                  <a16:creationId xmlns:a16="http://schemas.microsoft.com/office/drawing/2014/main" id="{268C270B-00BF-4E9F-B927-38E22FCF50A4}"/>
                </a:ext>
              </a:extLst>
            </p:cNvPr>
            <p:cNvSpPr/>
            <p:nvPr/>
          </p:nvSpPr>
          <p:spPr>
            <a:xfrm>
              <a:off x="3619483" y="1154249"/>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(J9R1)</a:t>
              </a:r>
            </a:p>
          </p:txBody>
        </p:sp>
      </p:grpSp>
      <p:grpSp>
        <p:nvGrpSpPr>
          <p:cNvPr id="220" name="Group 219">
            <a:extLst>
              <a:ext uri="{FF2B5EF4-FFF2-40B4-BE49-F238E27FC236}">
                <a16:creationId xmlns:a16="http://schemas.microsoft.com/office/drawing/2014/main" id="{284D36B5-C74C-4770-8DEE-1FEA80647B5D}"/>
              </a:ext>
            </a:extLst>
          </p:cNvPr>
          <p:cNvGrpSpPr/>
          <p:nvPr/>
        </p:nvGrpSpPr>
        <p:grpSpPr>
          <a:xfrm>
            <a:off x="8387351" y="2822111"/>
            <a:ext cx="611599" cy="414344"/>
            <a:chOff x="3615750" y="1280801"/>
            <a:chExt cx="611599" cy="414344"/>
          </a:xfrm>
        </p:grpSpPr>
        <p:sp>
          <p:nvSpPr>
            <p:cNvPr id="221" name="Rounded Rectangle 217">
              <a:extLst>
                <a:ext uri="{FF2B5EF4-FFF2-40B4-BE49-F238E27FC236}">
                  <a16:creationId xmlns:a16="http://schemas.microsoft.com/office/drawing/2014/main" id="{15A78216-9FA7-42FA-994F-047E550A97CF}"/>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2" name="Rectangle 221">
              <a:extLst>
                <a:ext uri="{FF2B5EF4-FFF2-40B4-BE49-F238E27FC236}">
                  <a16:creationId xmlns:a16="http://schemas.microsoft.com/office/drawing/2014/main" id="{68C273BC-C499-4B83-8C43-61B402440371}"/>
                </a:ext>
              </a:extLst>
            </p:cNvPr>
            <p:cNvSpPr/>
            <p:nvPr/>
          </p:nvSpPr>
          <p:spPr>
            <a:xfrm>
              <a:off x="3615750" y="1280801"/>
              <a:ext cx="611599" cy="414344"/>
            </a:xfrm>
            <a:prstGeom prst="rect">
              <a:avLst/>
            </a:prstGeom>
            <a:noFill/>
          </p:spPr>
          <p:txBody>
            <a:bodyPr wrap="square" lIns="121920" tIns="60960" rIns="121920" bIns="60960">
              <a:spAutoFit/>
            </a:bodyPr>
            <a:lstStyle/>
            <a:p>
              <a:pPr algn="ctr"/>
              <a:r>
                <a:rPr lang="en-US" sz="700" b="1">
                  <a:ln w="0"/>
                  <a:solidFill>
                    <a:srgbClr val="FFC000"/>
                  </a:solidFill>
                </a:rPr>
                <a:t>PnP HDR (J8P2)</a:t>
              </a:r>
            </a:p>
          </p:txBody>
        </p:sp>
      </p:grpSp>
      <p:grpSp>
        <p:nvGrpSpPr>
          <p:cNvPr id="245" name="Group 244">
            <a:extLst>
              <a:ext uri="{FF2B5EF4-FFF2-40B4-BE49-F238E27FC236}">
                <a16:creationId xmlns:a16="http://schemas.microsoft.com/office/drawing/2014/main" id="{35183FC3-94A9-438D-A251-CAD6E8D8F44D}"/>
              </a:ext>
            </a:extLst>
          </p:cNvPr>
          <p:cNvGrpSpPr/>
          <p:nvPr/>
        </p:nvGrpSpPr>
        <p:grpSpPr>
          <a:xfrm rot="16200000">
            <a:off x="6592127" y="818397"/>
            <a:ext cx="556713" cy="441002"/>
            <a:chOff x="3624649" y="1084749"/>
            <a:chExt cx="556713" cy="441002"/>
          </a:xfrm>
        </p:grpSpPr>
        <p:sp>
          <p:nvSpPr>
            <p:cNvPr id="246" name="Rounded Rectangle 217">
              <a:extLst>
                <a:ext uri="{FF2B5EF4-FFF2-40B4-BE49-F238E27FC236}">
                  <a16:creationId xmlns:a16="http://schemas.microsoft.com/office/drawing/2014/main" id="{A380075A-25F0-465A-A6DD-5FFC8E67063C}"/>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7" name="Rectangle 246">
              <a:extLst>
                <a:ext uri="{FF2B5EF4-FFF2-40B4-BE49-F238E27FC236}">
                  <a16:creationId xmlns:a16="http://schemas.microsoft.com/office/drawing/2014/main" id="{2AD35CFF-F288-4EC2-9FED-5F18C11BBA70}"/>
                </a:ext>
              </a:extLst>
            </p:cNvPr>
            <p:cNvSpPr/>
            <p:nvPr/>
          </p:nvSpPr>
          <p:spPr>
            <a:xfrm>
              <a:off x="3624649" y="1084749"/>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(J6L2)</a:t>
              </a:r>
            </a:p>
          </p:txBody>
        </p:sp>
      </p:grpSp>
      <p:grpSp>
        <p:nvGrpSpPr>
          <p:cNvPr id="250" name="Group 249">
            <a:extLst>
              <a:ext uri="{FF2B5EF4-FFF2-40B4-BE49-F238E27FC236}">
                <a16:creationId xmlns:a16="http://schemas.microsoft.com/office/drawing/2014/main" id="{77B93F3D-36ED-4C56-96EA-1ECE32EE0B47}"/>
              </a:ext>
            </a:extLst>
          </p:cNvPr>
          <p:cNvGrpSpPr/>
          <p:nvPr/>
        </p:nvGrpSpPr>
        <p:grpSpPr>
          <a:xfrm rot="16200000">
            <a:off x="8030470" y="5302415"/>
            <a:ext cx="556713" cy="443727"/>
            <a:chOff x="3627178" y="1111988"/>
            <a:chExt cx="556713" cy="343008"/>
          </a:xfrm>
        </p:grpSpPr>
        <p:sp>
          <p:nvSpPr>
            <p:cNvPr id="253" name="Rounded Rectangle 217">
              <a:extLst>
                <a:ext uri="{FF2B5EF4-FFF2-40B4-BE49-F238E27FC236}">
                  <a16:creationId xmlns:a16="http://schemas.microsoft.com/office/drawing/2014/main" id="{7BDE5FDB-7DB0-49C3-8736-EABD26EA104A}"/>
                </a:ext>
              </a:extLst>
            </p:cNvPr>
            <p:cNvSpPr/>
            <p:nvPr/>
          </p:nvSpPr>
          <p:spPr>
            <a:xfrm>
              <a:off x="3715374" y="1288878"/>
              <a:ext cx="380315" cy="1661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ectangle 253">
              <a:extLst>
                <a:ext uri="{FF2B5EF4-FFF2-40B4-BE49-F238E27FC236}">
                  <a16:creationId xmlns:a16="http://schemas.microsoft.com/office/drawing/2014/main" id="{1299AF83-1A8A-4555-B567-3F0F0C478EBC}"/>
                </a:ext>
              </a:extLst>
            </p:cNvPr>
            <p:cNvSpPr/>
            <p:nvPr/>
          </p:nvSpPr>
          <p:spPr>
            <a:xfrm>
              <a:off x="3627178" y="1111988"/>
              <a:ext cx="556713" cy="320290"/>
            </a:xfrm>
            <a:prstGeom prst="rect">
              <a:avLst/>
            </a:prstGeom>
            <a:noFill/>
          </p:spPr>
          <p:txBody>
            <a:bodyPr wrap="square" lIns="121920" tIns="60960" rIns="121920" bIns="60960">
              <a:spAutoFit/>
            </a:bodyPr>
            <a:lstStyle/>
            <a:p>
              <a:pPr algn="ctr"/>
              <a:r>
                <a:rPr lang="en-US" sz="700" b="1">
                  <a:ln w="0"/>
                  <a:solidFill>
                    <a:srgbClr val="FFC000"/>
                  </a:solidFill>
                </a:rPr>
                <a:t>PnP HDR (J8V3)</a:t>
              </a:r>
            </a:p>
          </p:txBody>
        </p:sp>
      </p:grpSp>
      <p:grpSp>
        <p:nvGrpSpPr>
          <p:cNvPr id="255" name="Group 254">
            <a:extLst>
              <a:ext uri="{FF2B5EF4-FFF2-40B4-BE49-F238E27FC236}">
                <a16:creationId xmlns:a16="http://schemas.microsoft.com/office/drawing/2014/main" id="{CCB0C7D3-95C4-48C0-BF29-1F9995C55C6F}"/>
              </a:ext>
            </a:extLst>
          </p:cNvPr>
          <p:cNvGrpSpPr/>
          <p:nvPr/>
        </p:nvGrpSpPr>
        <p:grpSpPr>
          <a:xfrm>
            <a:off x="4695969" y="1536611"/>
            <a:ext cx="556713" cy="414344"/>
            <a:chOff x="3615750" y="1173625"/>
            <a:chExt cx="556713" cy="414344"/>
          </a:xfrm>
        </p:grpSpPr>
        <p:sp>
          <p:nvSpPr>
            <p:cNvPr id="256" name="Rounded Rectangle 217">
              <a:extLst>
                <a:ext uri="{FF2B5EF4-FFF2-40B4-BE49-F238E27FC236}">
                  <a16:creationId xmlns:a16="http://schemas.microsoft.com/office/drawing/2014/main" id="{8A712DE0-A16C-451F-931A-8DF27D453204}"/>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7" name="Rectangle 256">
              <a:extLst>
                <a:ext uri="{FF2B5EF4-FFF2-40B4-BE49-F238E27FC236}">
                  <a16:creationId xmlns:a16="http://schemas.microsoft.com/office/drawing/2014/main" id="{D8723B63-C06B-454E-A796-215CCC7A19FF}"/>
                </a:ext>
              </a:extLst>
            </p:cNvPr>
            <p:cNvSpPr/>
            <p:nvPr/>
          </p:nvSpPr>
          <p:spPr>
            <a:xfrm>
              <a:off x="3615750" y="117362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(J4M1)</a:t>
              </a:r>
            </a:p>
          </p:txBody>
        </p:sp>
      </p:grpSp>
      <p:grpSp>
        <p:nvGrpSpPr>
          <p:cNvPr id="258" name="Group 257">
            <a:extLst>
              <a:ext uri="{FF2B5EF4-FFF2-40B4-BE49-F238E27FC236}">
                <a16:creationId xmlns:a16="http://schemas.microsoft.com/office/drawing/2014/main" id="{3BAECB60-374C-4FD6-9016-9DBEB98D53E6}"/>
              </a:ext>
            </a:extLst>
          </p:cNvPr>
          <p:cNvGrpSpPr/>
          <p:nvPr/>
        </p:nvGrpSpPr>
        <p:grpSpPr>
          <a:xfrm>
            <a:off x="4441301" y="5986360"/>
            <a:ext cx="556713" cy="414344"/>
            <a:chOff x="3669039" y="1150851"/>
            <a:chExt cx="556713" cy="414344"/>
          </a:xfrm>
        </p:grpSpPr>
        <p:sp>
          <p:nvSpPr>
            <p:cNvPr id="261" name="Rounded Rectangle 217">
              <a:extLst>
                <a:ext uri="{FF2B5EF4-FFF2-40B4-BE49-F238E27FC236}">
                  <a16:creationId xmlns:a16="http://schemas.microsoft.com/office/drawing/2014/main" id="{3644CB90-6037-4159-99A7-220669AA7C62}"/>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5" name="Rectangle 264">
              <a:extLst>
                <a:ext uri="{FF2B5EF4-FFF2-40B4-BE49-F238E27FC236}">
                  <a16:creationId xmlns:a16="http://schemas.microsoft.com/office/drawing/2014/main" id="{E08F56EE-293A-4149-BEFC-04AA2B7AEEC6}"/>
                </a:ext>
              </a:extLst>
            </p:cNvPr>
            <p:cNvSpPr/>
            <p:nvPr/>
          </p:nvSpPr>
          <p:spPr>
            <a:xfrm>
              <a:off x="3669039" y="1150851"/>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(J3W1)</a:t>
              </a:r>
            </a:p>
          </p:txBody>
        </p:sp>
      </p:grpSp>
      <p:grpSp>
        <p:nvGrpSpPr>
          <p:cNvPr id="266" name="Group 265">
            <a:extLst>
              <a:ext uri="{FF2B5EF4-FFF2-40B4-BE49-F238E27FC236}">
                <a16:creationId xmlns:a16="http://schemas.microsoft.com/office/drawing/2014/main" id="{B3E07949-6620-469B-95CE-6711CE3A19F5}"/>
              </a:ext>
            </a:extLst>
          </p:cNvPr>
          <p:cNvGrpSpPr/>
          <p:nvPr/>
        </p:nvGrpSpPr>
        <p:grpSpPr>
          <a:xfrm>
            <a:off x="5853966" y="6013899"/>
            <a:ext cx="556713" cy="414344"/>
            <a:chOff x="3644414" y="1172528"/>
            <a:chExt cx="556713" cy="414344"/>
          </a:xfrm>
        </p:grpSpPr>
        <p:sp>
          <p:nvSpPr>
            <p:cNvPr id="267" name="Rounded Rectangle 217">
              <a:extLst>
                <a:ext uri="{FF2B5EF4-FFF2-40B4-BE49-F238E27FC236}">
                  <a16:creationId xmlns:a16="http://schemas.microsoft.com/office/drawing/2014/main" id="{D49C703B-DC7E-4A2F-9600-C874BCE1DE5C}"/>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8" name="Rectangle 267">
              <a:extLst>
                <a:ext uri="{FF2B5EF4-FFF2-40B4-BE49-F238E27FC236}">
                  <a16:creationId xmlns:a16="http://schemas.microsoft.com/office/drawing/2014/main" id="{20F74102-5BA0-4A11-8331-09612609F7E6}"/>
                </a:ext>
              </a:extLst>
            </p:cNvPr>
            <p:cNvSpPr/>
            <p:nvPr/>
          </p:nvSpPr>
          <p:spPr>
            <a:xfrm>
              <a:off x="3644414" y="1172528"/>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(J5W1)</a:t>
              </a:r>
            </a:p>
          </p:txBody>
        </p:sp>
      </p:grpSp>
      <p:grpSp>
        <p:nvGrpSpPr>
          <p:cNvPr id="273" name="Group 272">
            <a:extLst>
              <a:ext uri="{FF2B5EF4-FFF2-40B4-BE49-F238E27FC236}">
                <a16:creationId xmlns:a16="http://schemas.microsoft.com/office/drawing/2014/main" id="{1401A564-E799-419B-8273-6CC912AC3021}"/>
              </a:ext>
            </a:extLst>
          </p:cNvPr>
          <p:cNvGrpSpPr/>
          <p:nvPr/>
        </p:nvGrpSpPr>
        <p:grpSpPr>
          <a:xfrm rot="16200000">
            <a:off x="2363403" y="3872242"/>
            <a:ext cx="556713" cy="414344"/>
            <a:chOff x="3644312" y="1136361"/>
            <a:chExt cx="556713" cy="414344"/>
          </a:xfrm>
        </p:grpSpPr>
        <p:sp>
          <p:nvSpPr>
            <p:cNvPr id="274" name="Rounded Rectangle 217">
              <a:extLst>
                <a:ext uri="{FF2B5EF4-FFF2-40B4-BE49-F238E27FC236}">
                  <a16:creationId xmlns:a16="http://schemas.microsoft.com/office/drawing/2014/main" id="{96395A1E-54C2-4FCB-951B-617A3C0F2893}"/>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2" name="Rectangle 281">
              <a:extLst>
                <a:ext uri="{FF2B5EF4-FFF2-40B4-BE49-F238E27FC236}">
                  <a16:creationId xmlns:a16="http://schemas.microsoft.com/office/drawing/2014/main" id="{5436AF91-AA67-4780-B3DB-36D38BF6F2FC}"/>
                </a:ext>
              </a:extLst>
            </p:cNvPr>
            <p:cNvSpPr/>
            <p:nvPr/>
          </p:nvSpPr>
          <p:spPr>
            <a:xfrm>
              <a:off x="3644312" y="1136361"/>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(J1T2) </a:t>
              </a:r>
            </a:p>
          </p:txBody>
        </p:sp>
      </p:grpSp>
      <p:grpSp>
        <p:nvGrpSpPr>
          <p:cNvPr id="283" name="Group 282">
            <a:extLst>
              <a:ext uri="{FF2B5EF4-FFF2-40B4-BE49-F238E27FC236}">
                <a16:creationId xmlns:a16="http://schemas.microsoft.com/office/drawing/2014/main" id="{154A02FC-1250-48C1-A74B-2E78DDACC572}"/>
              </a:ext>
            </a:extLst>
          </p:cNvPr>
          <p:cNvGrpSpPr/>
          <p:nvPr/>
        </p:nvGrpSpPr>
        <p:grpSpPr>
          <a:xfrm>
            <a:off x="3343678" y="2038862"/>
            <a:ext cx="605355" cy="436581"/>
            <a:chOff x="3626002" y="1316695"/>
            <a:chExt cx="556713" cy="250662"/>
          </a:xfrm>
        </p:grpSpPr>
        <p:sp>
          <p:nvSpPr>
            <p:cNvPr id="288" name="Rounded Rectangle 217">
              <a:extLst>
                <a:ext uri="{FF2B5EF4-FFF2-40B4-BE49-F238E27FC236}">
                  <a16:creationId xmlns:a16="http://schemas.microsoft.com/office/drawing/2014/main" id="{312346A6-7441-4227-A1B1-6C39281CA86E}"/>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9" name="Rectangle 288">
              <a:extLst>
                <a:ext uri="{FF2B5EF4-FFF2-40B4-BE49-F238E27FC236}">
                  <a16:creationId xmlns:a16="http://schemas.microsoft.com/office/drawing/2014/main" id="{A9E3A232-7C49-4E1C-84FC-CC1150DB0E9D}"/>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C000"/>
                  </a:solidFill>
                </a:rPr>
                <a:t>PnP HDR (J2N1)</a:t>
              </a:r>
            </a:p>
          </p:txBody>
        </p:sp>
      </p:grpSp>
      <p:grpSp>
        <p:nvGrpSpPr>
          <p:cNvPr id="291" name="Group 290">
            <a:extLst>
              <a:ext uri="{FF2B5EF4-FFF2-40B4-BE49-F238E27FC236}">
                <a16:creationId xmlns:a16="http://schemas.microsoft.com/office/drawing/2014/main" id="{6C448830-BEA5-4FFD-A58B-EA954D94AF9A}"/>
              </a:ext>
            </a:extLst>
          </p:cNvPr>
          <p:cNvGrpSpPr/>
          <p:nvPr/>
        </p:nvGrpSpPr>
        <p:grpSpPr>
          <a:xfrm>
            <a:off x="8070390" y="766809"/>
            <a:ext cx="750767" cy="317395"/>
            <a:chOff x="3538398" y="1262525"/>
            <a:chExt cx="750767" cy="317395"/>
          </a:xfrm>
        </p:grpSpPr>
        <p:sp>
          <p:nvSpPr>
            <p:cNvPr id="292" name="Rounded Rectangle 217">
              <a:extLst>
                <a:ext uri="{FF2B5EF4-FFF2-40B4-BE49-F238E27FC236}">
                  <a16:creationId xmlns:a16="http://schemas.microsoft.com/office/drawing/2014/main" id="{4AEDBCC0-FA2C-4888-AF79-8595E2510E21}"/>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3" name="Rectangle 292">
              <a:extLst>
                <a:ext uri="{FF2B5EF4-FFF2-40B4-BE49-F238E27FC236}">
                  <a16:creationId xmlns:a16="http://schemas.microsoft.com/office/drawing/2014/main" id="{5EAABDD3-99E4-4836-B90C-5FD7F59EEDEB}"/>
                </a:ext>
              </a:extLst>
            </p:cNvPr>
            <p:cNvSpPr/>
            <p:nvPr/>
          </p:nvSpPr>
          <p:spPr>
            <a:xfrm>
              <a:off x="3538398" y="1262525"/>
              <a:ext cx="750767" cy="317395"/>
            </a:xfrm>
            <a:prstGeom prst="rect">
              <a:avLst/>
            </a:prstGeom>
            <a:noFill/>
          </p:spPr>
          <p:txBody>
            <a:bodyPr wrap="square" lIns="121920" tIns="60960" rIns="121920" bIns="60960">
              <a:spAutoFit/>
            </a:bodyPr>
            <a:lstStyle/>
            <a:p>
              <a:pPr algn="ctr"/>
              <a:r>
                <a:rPr lang="en-US" sz="700" b="1">
                  <a:ln w="0"/>
                  <a:solidFill>
                    <a:srgbClr val="FFC000"/>
                  </a:solidFill>
                </a:rPr>
                <a:t>PnP HDR (J8L1)</a:t>
              </a:r>
            </a:p>
          </p:txBody>
        </p:sp>
      </p:grpSp>
      <p:grpSp>
        <p:nvGrpSpPr>
          <p:cNvPr id="294" name="Group 293">
            <a:extLst>
              <a:ext uri="{FF2B5EF4-FFF2-40B4-BE49-F238E27FC236}">
                <a16:creationId xmlns:a16="http://schemas.microsoft.com/office/drawing/2014/main" id="{B21FEE32-76DF-4F91-8EFC-87898A4CB737}"/>
              </a:ext>
            </a:extLst>
          </p:cNvPr>
          <p:cNvGrpSpPr/>
          <p:nvPr/>
        </p:nvGrpSpPr>
        <p:grpSpPr>
          <a:xfrm>
            <a:off x="4011475" y="1277042"/>
            <a:ext cx="556713" cy="414344"/>
            <a:chOff x="3638628" y="1283025"/>
            <a:chExt cx="556713" cy="414344"/>
          </a:xfrm>
        </p:grpSpPr>
        <p:sp>
          <p:nvSpPr>
            <p:cNvPr id="297" name="Rounded Rectangle 217">
              <a:extLst>
                <a:ext uri="{FF2B5EF4-FFF2-40B4-BE49-F238E27FC236}">
                  <a16:creationId xmlns:a16="http://schemas.microsoft.com/office/drawing/2014/main" id="{EE29FDF3-60CE-4B28-A03C-808EFCB5501B}"/>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8" name="Rectangle 297">
              <a:extLst>
                <a:ext uri="{FF2B5EF4-FFF2-40B4-BE49-F238E27FC236}">
                  <a16:creationId xmlns:a16="http://schemas.microsoft.com/office/drawing/2014/main" id="{6A62A06C-B980-4E78-BCA8-DBACC79AFD9B}"/>
                </a:ext>
              </a:extLst>
            </p:cNvPr>
            <p:cNvSpPr/>
            <p:nvPr/>
          </p:nvSpPr>
          <p:spPr>
            <a:xfrm>
              <a:off x="3638628" y="128302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(J3M1)</a:t>
              </a:r>
            </a:p>
          </p:txBody>
        </p:sp>
      </p:grpSp>
      <p:grpSp>
        <p:nvGrpSpPr>
          <p:cNvPr id="299" name="Group 298">
            <a:extLst>
              <a:ext uri="{FF2B5EF4-FFF2-40B4-BE49-F238E27FC236}">
                <a16:creationId xmlns:a16="http://schemas.microsoft.com/office/drawing/2014/main" id="{356CA1A0-0D4C-40D5-B82A-FEE7B40AF47E}"/>
              </a:ext>
            </a:extLst>
          </p:cNvPr>
          <p:cNvGrpSpPr/>
          <p:nvPr/>
        </p:nvGrpSpPr>
        <p:grpSpPr>
          <a:xfrm>
            <a:off x="2544581" y="1747417"/>
            <a:ext cx="556713" cy="414344"/>
            <a:chOff x="3615837" y="1132207"/>
            <a:chExt cx="556713" cy="414344"/>
          </a:xfrm>
        </p:grpSpPr>
        <p:sp>
          <p:nvSpPr>
            <p:cNvPr id="300" name="Rounded Rectangle 217">
              <a:extLst>
                <a:ext uri="{FF2B5EF4-FFF2-40B4-BE49-F238E27FC236}">
                  <a16:creationId xmlns:a16="http://schemas.microsoft.com/office/drawing/2014/main" id="{58156417-1F88-4119-9287-BCB4D21A62C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1" name="Rectangle 300">
              <a:extLst>
                <a:ext uri="{FF2B5EF4-FFF2-40B4-BE49-F238E27FC236}">
                  <a16:creationId xmlns:a16="http://schemas.microsoft.com/office/drawing/2014/main" id="{D8A626EB-7D3E-4704-B5EF-89B1E5DFBEDF}"/>
                </a:ext>
              </a:extLst>
            </p:cNvPr>
            <p:cNvSpPr/>
            <p:nvPr/>
          </p:nvSpPr>
          <p:spPr>
            <a:xfrm>
              <a:off x="3615837" y="1132207"/>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(J1N1)</a:t>
              </a:r>
            </a:p>
          </p:txBody>
        </p:sp>
      </p:grpSp>
      <p:sp>
        <p:nvSpPr>
          <p:cNvPr id="98" name="Title 2">
            <a:extLst>
              <a:ext uri="{FF2B5EF4-FFF2-40B4-BE49-F238E27FC236}">
                <a16:creationId xmlns:a16="http://schemas.microsoft.com/office/drawing/2014/main" id="{5B149CF9-AEC3-4B99-8B75-04714594C371}"/>
              </a:ext>
            </a:extLst>
          </p:cNvPr>
          <p:cNvSpPr txBox="1">
            <a:spLocks/>
          </p:cNvSpPr>
          <p:nvPr/>
        </p:nvSpPr>
        <p:spPr>
          <a:xfrm>
            <a:off x="9236" y="-8375"/>
            <a:ext cx="12293600" cy="743904"/>
          </a:xfrm>
          <a:prstGeom prst="rect">
            <a:avLst/>
          </a:prstGeom>
          <a:ln w="12700">
            <a:miter lim="400000"/>
          </a:ln>
        </p:spPr>
        <p:txBody>
          <a:bodyPr lIns="0" tIns="0" rIns="0" bIns="0" anchor="ctr">
            <a:normAutofit fontScale="900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a:t>PTL-UH DDR5 SODIMM T3 RVP-Board Layout –</a:t>
            </a:r>
            <a:r>
              <a:rPr lang="en-US" sz="4000" b="1"/>
              <a:t>BOTTOM (Flipped)</a:t>
            </a:r>
            <a:endParaRPr lang="en-US"/>
          </a:p>
        </p:txBody>
      </p:sp>
      <p:grpSp>
        <p:nvGrpSpPr>
          <p:cNvPr id="6" name="Group 5">
            <a:extLst>
              <a:ext uri="{FF2B5EF4-FFF2-40B4-BE49-F238E27FC236}">
                <a16:creationId xmlns:a16="http://schemas.microsoft.com/office/drawing/2014/main" id="{1334DFBA-9BB7-54F5-544F-169D379B522F}"/>
              </a:ext>
            </a:extLst>
          </p:cNvPr>
          <p:cNvGrpSpPr/>
          <p:nvPr/>
        </p:nvGrpSpPr>
        <p:grpSpPr>
          <a:xfrm>
            <a:off x="3354558" y="2405669"/>
            <a:ext cx="605355" cy="436581"/>
            <a:chOff x="3626002" y="1316695"/>
            <a:chExt cx="556713" cy="250662"/>
          </a:xfrm>
        </p:grpSpPr>
        <p:sp>
          <p:nvSpPr>
            <p:cNvPr id="7" name="Rounded Rectangle 217">
              <a:extLst>
                <a:ext uri="{FF2B5EF4-FFF2-40B4-BE49-F238E27FC236}">
                  <a16:creationId xmlns:a16="http://schemas.microsoft.com/office/drawing/2014/main" id="{8FE83D02-6987-9985-DF8C-301168718191}"/>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ectangle 7">
              <a:extLst>
                <a:ext uri="{FF2B5EF4-FFF2-40B4-BE49-F238E27FC236}">
                  <a16:creationId xmlns:a16="http://schemas.microsoft.com/office/drawing/2014/main" id="{D679DE09-6854-B625-BE17-EC73A6132CA3}"/>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C000"/>
                  </a:solidFill>
                </a:rPr>
                <a:t>PnP HDR (J2P1)</a:t>
              </a:r>
            </a:p>
          </p:txBody>
        </p:sp>
      </p:grpSp>
      <p:grpSp>
        <p:nvGrpSpPr>
          <p:cNvPr id="10" name="Group 9">
            <a:extLst>
              <a:ext uri="{FF2B5EF4-FFF2-40B4-BE49-F238E27FC236}">
                <a16:creationId xmlns:a16="http://schemas.microsoft.com/office/drawing/2014/main" id="{86F2D392-ABE7-D2EE-AF65-B3FDFCD123FE}"/>
              </a:ext>
            </a:extLst>
          </p:cNvPr>
          <p:cNvGrpSpPr/>
          <p:nvPr/>
        </p:nvGrpSpPr>
        <p:grpSpPr>
          <a:xfrm>
            <a:off x="6881928" y="462667"/>
            <a:ext cx="556713" cy="414344"/>
            <a:chOff x="3638628" y="1190950"/>
            <a:chExt cx="556713" cy="414344"/>
          </a:xfrm>
        </p:grpSpPr>
        <p:sp>
          <p:nvSpPr>
            <p:cNvPr id="11" name="Rounded Rectangle 217">
              <a:extLst>
                <a:ext uri="{FF2B5EF4-FFF2-40B4-BE49-F238E27FC236}">
                  <a16:creationId xmlns:a16="http://schemas.microsoft.com/office/drawing/2014/main" id="{0B2F923B-0401-EB21-B263-DBEDA03BCA6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 name="Rectangle 11">
              <a:extLst>
                <a:ext uri="{FF2B5EF4-FFF2-40B4-BE49-F238E27FC236}">
                  <a16:creationId xmlns:a16="http://schemas.microsoft.com/office/drawing/2014/main" id="{0BBF7D09-DB00-47A5-969B-21BD04B697EA}"/>
                </a:ext>
              </a:extLst>
            </p:cNvPr>
            <p:cNvSpPr/>
            <p:nvPr/>
          </p:nvSpPr>
          <p:spPr>
            <a:xfrm>
              <a:off x="3638628" y="1190950"/>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(J6L1)</a:t>
              </a:r>
            </a:p>
          </p:txBody>
        </p:sp>
      </p:grpSp>
      <p:grpSp>
        <p:nvGrpSpPr>
          <p:cNvPr id="13" name="Group 12">
            <a:extLst>
              <a:ext uri="{FF2B5EF4-FFF2-40B4-BE49-F238E27FC236}">
                <a16:creationId xmlns:a16="http://schemas.microsoft.com/office/drawing/2014/main" id="{DD2621FC-AF7F-2676-5BB1-5B58AA823234}"/>
              </a:ext>
            </a:extLst>
          </p:cNvPr>
          <p:cNvGrpSpPr/>
          <p:nvPr/>
        </p:nvGrpSpPr>
        <p:grpSpPr>
          <a:xfrm>
            <a:off x="6143776" y="1470259"/>
            <a:ext cx="556713" cy="414344"/>
            <a:chOff x="3638628" y="1111575"/>
            <a:chExt cx="556713" cy="414344"/>
          </a:xfrm>
        </p:grpSpPr>
        <p:sp>
          <p:nvSpPr>
            <p:cNvPr id="14" name="Rounded Rectangle 217">
              <a:extLst>
                <a:ext uri="{FF2B5EF4-FFF2-40B4-BE49-F238E27FC236}">
                  <a16:creationId xmlns:a16="http://schemas.microsoft.com/office/drawing/2014/main" id="{2757D84E-4C42-8787-7059-5E2A733937C4}"/>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 name="Rectangle 14">
              <a:extLst>
                <a:ext uri="{FF2B5EF4-FFF2-40B4-BE49-F238E27FC236}">
                  <a16:creationId xmlns:a16="http://schemas.microsoft.com/office/drawing/2014/main" id="{52C3B370-89D6-C4E5-9CBD-F35AAB70E902}"/>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(J5M1)</a:t>
              </a:r>
            </a:p>
          </p:txBody>
        </p:sp>
      </p:grpSp>
      <p:grpSp>
        <p:nvGrpSpPr>
          <p:cNvPr id="16" name="Group 15">
            <a:extLst>
              <a:ext uri="{FF2B5EF4-FFF2-40B4-BE49-F238E27FC236}">
                <a16:creationId xmlns:a16="http://schemas.microsoft.com/office/drawing/2014/main" id="{6C9FD265-211A-CA36-B3CE-F5C7E10C5091}"/>
              </a:ext>
            </a:extLst>
          </p:cNvPr>
          <p:cNvGrpSpPr/>
          <p:nvPr/>
        </p:nvGrpSpPr>
        <p:grpSpPr>
          <a:xfrm>
            <a:off x="5727724" y="1478499"/>
            <a:ext cx="556713" cy="414344"/>
            <a:chOff x="3638628" y="1111575"/>
            <a:chExt cx="556713" cy="414344"/>
          </a:xfrm>
        </p:grpSpPr>
        <p:sp>
          <p:nvSpPr>
            <p:cNvPr id="17" name="Rounded Rectangle 217">
              <a:extLst>
                <a:ext uri="{FF2B5EF4-FFF2-40B4-BE49-F238E27FC236}">
                  <a16:creationId xmlns:a16="http://schemas.microsoft.com/office/drawing/2014/main" id="{8E2F0BD2-6BEE-9D5C-A141-66FF1BAC5C38}"/>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 name="Rectangle 17">
              <a:extLst>
                <a:ext uri="{FF2B5EF4-FFF2-40B4-BE49-F238E27FC236}">
                  <a16:creationId xmlns:a16="http://schemas.microsoft.com/office/drawing/2014/main" id="{7F91F28F-8C38-C39E-2E94-BDA027714ECA}"/>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(J5M2)</a:t>
              </a:r>
            </a:p>
          </p:txBody>
        </p:sp>
      </p:grpSp>
      <p:grpSp>
        <p:nvGrpSpPr>
          <p:cNvPr id="19" name="Group 18">
            <a:extLst>
              <a:ext uri="{FF2B5EF4-FFF2-40B4-BE49-F238E27FC236}">
                <a16:creationId xmlns:a16="http://schemas.microsoft.com/office/drawing/2014/main" id="{3F310118-CF51-E2A5-7064-C4EC95BE7271}"/>
              </a:ext>
            </a:extLst>
          </p:cNvPr>
          <p:cNvGrpSpPr/>
          <p:nvPr/>
        </p:nvGrpSpPr>
        <p:grpSpPr>
          <a:xfrm>
            <a:off x="7046061" y="789877"/>
            <a:ext cx="556713" cy="414344"/>
            <a:chOff x="3638628" y="1111575"/>
            <a:chExt cx="556713" cy="414344"/>
          </a:xfrm>
        </p:grpSpPr>
        <p:sp>
          <p:nvSpPr>
            <p:cNvPr id="20" name="Rounded Rectangle 217">
              <a:extLst>
                <a:ext uri="{FF2B5EF4-FFF2-40B4-BE49-F238E27FC236}">
                  <a16:creationId xmlns:a16="http://schemas.microsoft.com/office/drawing/2014/main" id="{48D47005-A429-9B1C-F80D-68A725246299}"/>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 name="Rectangle 20">
              <a:extLst>
                <a:ext uri="{FF2B5EF4-FFF2-40B4-BE49-F238E27FC236}">
                  <a16:creationId xmlns:a16="http://schemas.microsoft.com/office/drawing/2014/main" id="{1753107C-153F-2F2C-D268-BF97F54E04B7}"/>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(J7L1)</a:t>
              </a:r>
            </a:p>
          </p:txBody>
        </p:sp>
      </p:grpSp>
      <p:grpSp>
        <p:nvGrpSpPr>
          <p:cNvPr id="23" name="Group 22">
            <a:extLst>
              <a:ext uri="{FF2B5EF4-FFF2-40B4-BE49-F238E27FC236}">
                <a16:creationId xmlns:a16="http://schemas.microsoft.com/office/drawing/2014/main" id="{8D4B1038-ED05-A064-259A-386B1F32AD2C}"/>
              </a:ext>
            </a:extLst>
          </p:cNvPr>
          <p:cNvGrpSpPr/>
          <p:nvPr/>
        </p:nvGrpSpPr>
        <p:grpSpPr>
          <a:xfrm>
            <a:off x="6898629" y="1229232"/>
            <a:ext cx="556713" cy="414344"/>
            <a:chOff x="3638628" y="1289375"/>
            <a:chExt cx="556713" cy="414344"/>
          </a:xfrm>
        </p:grpSpPr>
        <p:sp>
          <p:nvSpPr>
            <p:cNvPr id="24" name="Rounded Rectangle 217">
              <a:extLst>
                <a:ext uri="{FF2B5EF4-FFF2-40B4-BE49-F238E27FC236}">
                  <a16:creationId xmlns:a16="http://schemas.microsoft.com/office/drawing/2014/main" id="{E9170F9C-6CD5-286B-90DF-B89F10032282}"/>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 name="Rectangle 24">
              <a:extLst>
                <a:ext uri="{FF2B5EF4-FFF2-40B4-BE49-F238E27FC236}">
                  <a16:creationId xmlns:a16="http://schemas.microsoft.com/office/drawing/2014/main" id="{0A5D0440-F0B9-60FC-DC6F-52B5921B2667}"/>
                </a:ext>
              </a:extLst>
            </p:cNvPr>
            <p:cNvSpPr/>
            <p:nvPr/>
          </p:nvSpPr>
          <p:spPr>
            <a:xfrm>
              <a:off x="3638628" y="12893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(J6M1)</a:t>
              </a:r>
            </a:p>
          </p:txBody>
        </p:sp>
      </p:grpSp>
      <p:grpSp>
        <p:nvGrpSpPr>
          <p:cNvPr id="26" name="Group 25">
            <a:extLst>
              <a:ext uri="{FF2B5EF4-FFF2-40B4-BE49-F238E27FC236}">
                <a16:creationId xmlns:a16="http://schemas.microsoft.com/office/drawing/2014/main" id="{7A87B6B5-83EC-B9FD-6409-E3D4A06435C8}"/>
              </a:ext>
            </a:extLst>
          </p:cNvPr>
          <p:cNvGrpSpPr/>
          <p:nvPr/>
        </p:nvGrpSpPr>
        <p:grpSpPr>
          <a:xfrm>
            <a:off x="8448672" y="2483026"/>
            <a:ext cx="611599" cy="414344"/>
            <a:chOff x="3615750" y="1171260"/>
            <a:chExt cx="611599" cy="414344"/>
          </a:xfrm>
        </p:grpSpPr>
        <p:sp>
          <p:nvSpPr>
            <p:cNvPr id="27" name="Rounded Rectangle 217">
              <a:extLst>
                <a:ext uri="{FF2B5EF4-FFF2-40B4-BE49-F238E27FC236}">
                  <a16:creationId xmlns:a16="http://schemas.microsoft.com/office/drawing/2014/main" id="{1C7209C7-A09B-27A8-82BB-3DC22913EEE5}"/>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 name="Rectangle 27">
              <a:extLst>
                <a:ext uri="{FF2B5EF4-FFF2-40B4-BE49-F238E27FC236}">
                  <a16:creationId xmlns:a16="http://schemas.microsoft.com/office/drawing/2014/main" id="{8218865C-2D74-158A-D48D-C1D3C6C6A839}"/>
                </a:ext>
              </a:extLst>
            </p:cNvPr>
            <p:cNvSpPr/>
            <p:nvPr/>
          </p:nvSpPr>
          <p:spPr>
            <a:xfrm>
              <a:off x="3615750" y="1171260"/>
              <a:ext cx="611599" cy="414344"/>
            </a:xfrm>
            <a:prstGeom prst="rect">
              <a:avLst/>
            </a:prstGeom>
            <a:noFill/>
          </p:spPr>
          <p:txBody>
            <a:bodyPr wrap="square" lIns="121920" tIns="60960" rIns="121920" bIns="60960">
              <a:spAutoFit/>
            </a:bodyPr>
            <a:lstStyle/>
            <a:p>
              <a:pPr algn="ctr"/>
              <a:r>
                <a:rPr lang="en-US" sz="700" b="1">
                  <a:ln w="0"/>
                  <a:solidFill>
                    <a:srgbClr val="FFC000"/>
                  </a:solidFill>
                </a:rPr>
                <a:t>PnP HDR (J8P1)</a:t>
              </a:r>
            </a:p>
          </p:txBody>
        </p:sp>
      </p:grpSp>
      <p:sp>
        <p:nvSpPr>
          <p:cNvPr id="29" name="Rectangle 28">
            <a:extLst>
              <a:ext uri="{FF2B5EF4-FFF2-40B4-BE49-F238E27FC236}">
                <a16:creationId xmlns:a16="http://schemas.microsoft.com/office/drawing/2014/main" id="{29376366-F4E8-8BBF-CA8F-4B1143C4F111}"/>
              </a:ext>
            </a:extLst>
          </p:cNvPr>
          <p:cNvSpPr/>
          <p:nvPr/>
        </p:nvSpPr>
        <p:spPr>
          <a:xfrm>
            <a:off x="9504610" y="1857033"/>
            <a:ext cx="1372305" cy="345159"/>
          </a:xfrm>
          <a:prstGeom prst="rect">
            <a:avLst/>
          </a:prstGeom>
          <a:noFill/>
        </p:spPr>
        <p:txBody>
          <a:bodyPr wrap="square" lIns="121920" tIns="60960" rIns="121920" bIns="60960">
            <a:spAutoFit/>
          </a:bodyPr>
          <a:lstStyle/>
          <a:p>
            <a:pPr algn="r"/>
            <a:r>
              <a:rPr lang="en-US" sz="800" b="1">
                <a:ln w="0"/>
                <a:solidFill>
                  <a:srgbClr val="C00000"/>
                </a:solidFill>
              </a:rPr>
              <a:t>PD validation header (J9N1)</a:t>
            </a:r>
          </a:p>
        </p:txBody>
      </p:sp>
      <p:grpSp>
        <p:nvGrpSpPr>
          <p:cNvPr id="30" name="Group 29">
            <a:extLst>
              <a:ext uri="{FF2B5EF4-FFF2-40B4-BE49-F238E27FC236}">
                <a16:creationId xmlns:a16="http://schemas.microsoft.com/office/drawing/2014/main" id="{0E38BD7F-257C-A66F-C8FC-C877145E4DB8}"/>
              </a:ext>
            </a:extLst>
          </p:cNvPr>
          <p:cNvGrpSpPr/>
          <p:nvPr/>
        </p:nvGrpSpPr>
        <p:grpSpPr>
          <a:xfrm>
            <a:off x="6276630" y="3715476"/>
            <a:ext cx="975008" cy="317395"/>
            <a:chOff x="3569871" y="1303946"/>
            <a:chExt cx="975008" cy="317395"/>
          </a:xfrm>
        </p:grpSpPr>
        <p:sp>
          <p:nvSpPr>
            <p:cNvPr id="31" name="Rounded Rectangle 217">
              <a:extLst>
                <a:ext uri="{FF2B5EF4-FFF2-40B4-BE49-F238E27FC236}">
                  <a16:creationId xmlns:a16="http://schemas.microsoft.com/office/drawing/2014/main" id="{88A439A5-8DE3-3302-EE20-6299DC28DD60}"/>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 name="Rectangle 31">
              <a:extLst>
                <a:ext uri="{FF2B5EF4-FFF2-40B4-BE49-F238E27FC236}">
                  <a16:creationId xmlns:a16="http://schemas.microsoft.com/office/drawing/2014/main" id="{06C71EA4-E616-3071-D5F2-D8533A00AD99}"/>
                </a:ext>
              </a:extLst>
            </p:cNvPr>
            <p:cNvSpPr/>
            <p:nvPr/>
          </p:nvSpPr>
          <p:spPr>
            <a:xfrm>
              <a:off x="3569871" y="1303946"/>
              <a:ext cx="975008" cy="317395"/>
            </a:xfrm>
            <a:prstGeom prst="rect">
              <a:avLst/>
            </a:prstGeom>
            <a:noFill/>
          </p:spPr>
          <p:txBody>
            <a:bodyPr wrap="square" lIns="121920" tIns="60960" rIns="121920" bIns="60960">
              <a:spAutoFit/>
            </a:bodyPr>
            <a:lstStyle/>
            <a:p>
              <a:pPr algn="ctr"/>
              <a:r>
                <a:rPr lang="en-US" sz="700" b="1">
                  <a:ln w="0"/>
                  <a:solidFill>
                    <a:srgbClr val="FFC000"/>
                  </a:solidFill>
                </a:rPr>
                <a:t>Little mount UFS AIC (J6T1)</a:t>
              </a:r>
            </a:p>
          </p:txBody>
        </p:sp>
      </p:grpSp>
      <p:grpSp>
        <p:nvGrpSpPr>
          <p:cNvPr id="33" name="Group 32">
            <a:extLst>
              <a:ext uri="{FF2B5EF4-FFF2-40B4-BE49-F238E27FC236}">
                <a16:creationId xmlns:a16="http://schemas.microsoft.com/office/drawing/2014/main" id="{E4452BBC-D744-2AAC-F9A8-27BE3AE6F1D4}"/>
              </a:ext>
            </a:extLst>
          </p:cNvPr>
          <p:cNvGrpSpPr/>
          <p:nvPr/>
        </p:nvGrpSpPr>
        <p:grpSpPr>
          <a:xfrm>
            <a:off x="5075415" y="6006753"/>
            <a:ext cx="556713" cy="414344"/>
            <a:chOff x="3619014" y="1172528"/>
            <a:chExt cx="556713" cy="414344"/>
          </a:xfrm>
        </p:grpSpPr>
        <p:sp>
          <p:nvSpPr>
            <p:cNvPr id="34" name="Rounded Rectangle 217">
              <a:extLst>
                <a:ext uri="{FF2B5EF4-FFF2-40B4-BE49-F238E27FC236}">
                  <a16:creationId xmlns:a16="http://schemas.microsoft.com/office/drawing/2014/main" id="{B8D27A92-2D58-98FD-5C39-C3273B764AE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 name="Rectangle 34">
              <a:extLst>
                <a:ext uri="{FF2B5EF4-FFF2-40B4-BE49-F238E27FC236}">
                  <a16:creationId xmlns:a16="http://schemas.microsoft.com/office/drawing/2014/main" id="{AF55DBA5-D256-B3DD-FC8A-9AEDDE8A6EB7}"/>
                </a:ext>
              </a:extLst>
            </p:cNvPr>
            <p:cNvSpPr/>
            <p:nvPr/>
          </p:nvSpPr>
          <p:spPr>
            <a:xfrm>
              <a:off x="3619014" y="1172528"/>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(J4W1)</a:t>
              </a:r>
            </a:p>
          </p:txBody>
        </p:sp>
      </p:grpSp>
      <p:grpSp>
        <p:nvGrpSpPr>
          <p:cNvPr id="36" name="Group 35">
            <a:extLst>
              <a:ext uri="{FF2B5EF4-FFF2-40B4-BE49-F238E27FC236}">
                <a16:creationId xmlns:a16="http://schemas.microsoft.com/office/drawing/2014/main" id="{6894994D-97F6-D1C5-F4A4-247506CA345B}"/>
              </a:ext>
            </a:extLst>
          </p:cNvPr>
          <p:cNvGrpSpPr/>
          <p:nvPr/>
        </p:nvGrpSpPr>
        <p:grpSpPr>
          <a:xfrm rot="16200000">
            <a:off x="2573856" y="5609031"/>
            <a:ext cx="556713" cy="414344"/>
            <a:chOff x="3619014" y="1175703"/>
            <a:chExt cx="556713" cy="414344"/>
          </a:xfrm>
        </p:grpSpPr>
        <p:sp>
          <p:nvSpPr>
            <p:cNvPr id="37" name="Rounded Rectangle 217">
              <a:extLst>
                <a:ext uri="{FF2B5EF4-FFF2-40B4-BE49-F238E27FC236}">
                  <a16:creationId xmlns:a16="http://schemas.microsoft.com/office/drawing/2014/main" id="{500D5C7E-C893-9C3D-6B1A-FA7290290C9A}"/>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8" name="Rectangle 37">
              <a:extLst>
                <a:ext uri="{FF2B5EF4-FFF2-40B4-BE49-F238E27FC236}">
                  <a16:creationId xmlns:a16="http://schemas.microsoft.com/office/drawing/2014/main" id="{E2518F37-F016-C2A0-8F5E-5EC400D4ECC8}"/>
                </a:ext>
              </a:extLst>
            </p:cNvPr>
            <p:cNvSpPr/>
            <p:nvPr/>
          </p:nvSpPr>
          <p:spPr>
            <a:xfrm>
              <a:off x="3619014" y="1175703"/>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(J1W1)</a:t>
              </a:r>
            </a:p>
          </p:txBody>
        </p:sp>
      </p:grpSp>
      <p:grpSp>
        <p:nvGrpSpPr>
          <p:cNvPr id="39" name="Group 38">
            <a:extLst>
              <a:ext uri="{FF2B5EF4-FFF2-40B4-BE49-F238E27FC236}">
                <a16:creationId xmlns:a16="http://schemas.microsoft.com/office/drawing/2014/main" id="{AFA7BF78-AA4A-445A-789D-1680CEC0DC0A}"/>
              </a:ext>
            </a:extLst>
          </p:cNvPr>
          <p:cNvGrpSpPr/>
          <p:nvPr/>
        </p:nvGrpSpPr>
        <p:grpSpPr>
          <a:xfrm rot="16200000">
            <a:off x="6280020" y="4177270"/>
            <a:ext cx="556713" cy="414345"/>
            <a:chOff x="3644416" y="707312"/>
            <a:chExt cx="556713" cy="925315"/>
          </a:xfrm>
        </p:grpSpPr>
        <p:sp>
          <p:nvSpPr>
            <p:cNvPr id="40" name="Rounded Rectangle 217">
              <a:extLst>
                <a:ext uri="{FF2B5EF4-FFF2-40B4-BE49-F238E27FC236}">
                  <a16:creationId xmlns:a16="http://schemas.microsoft.com/office/drawing/2014/main" id="{3BEA51EC-BF24-A31B-9721-211A2B8A2C99}"/>
                </a:ext>
              </a:extLst>
            </p:cNvPr>
            <p:cNvSpPr/>
            <p:nvPr/>
          </p:nvSpPr>
          <p:spPr>
            <a:xfrm>
              <a:off x="3715374" y="1058889"/>
              <a:ext cx="380315" cy="4143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1" name="Rectangle 40">
              <a:extLst>
                <a:ext uri="{FF2B5EF4-FFF2-40B4-BE49-F238E27FC236}">
                  <a16:creationId xmlns:a16="http://schemas.microsoft.com/office/drawing/2014/main" id="{4A6F95F2-2973-99EF-2AFC-3DEFEF88AD6D}"/>
                </a:ext>
              </a:extLst>
            </p:cNvPr>
            <p:cNvSpPr/>
            <p:nvPr/>
          </p:nvSpPr>
          <p:spPr>
            <a:xfrm>
              <a:off x="3644416" y="707312"/>
              <a:ext cx="556713" cy="925315"/>
            </a:xfrm>
            <a:prstGeom prst="rect">
              <a:avLst/>
            </a:prstGeom>
            <a:noFill/>
          </p:spPr>
          <p:txBody>
            <a:bodyPr wrap="square" lIns="121920" tIns="60960" rIns="121920" bIns="60960">
              <a:spAutoFit/>
            </a:bodyPr>
            <a:lstStyle/>
            <a:p>
              <a:pPr algn="ctr"/>
              <a:r>
                <a:rPr lang="en-US" sz="700" b="1">
                  <a:ln w="0"/>
                  <a:solidFill>
                    <a:srgbClr val="FFC000"/>
                  </a:solidFill>
                </a:rPr>
                <a:t>PnP HDR (J6T3)</a:t>
              </a:r>
            </a:p>
          </p:txBody>
        </p:sp>
      </p:grpSp>
      <p:grpSp>
        <p:nvGrpSpPr>
          <p:cNvPr id="45" name="Group 44">
            <a:extLst>
              <a:ext uri="{FF2B5EF4-FFF2-40B4-BE49-F238E27FC236}">
                <a16:creationId xmlns:a16="http://schemas.microsoft.com/office/drawing/2014/main" id="{F8210180-CB24-EB4F-A21B-671927B71590}"/>
              </a:ext>
            </a:extLst>
          </p:cNvPr>
          <p:cNvGrpSpPr/>
          <p:nvPr/>
        </p:nvGrpSpPr>
        <p:grpSpPr>
          <a:xfrm rot="16200000">
            <a:off x="4034725" y="901934"/>
            <a:ext cx="556713" cy="414344"/>
            <a:chOff x="3637288" y="1150852"/>
            <a:chExt cx="556713" cy="414344"/>
          </a:xfrm>
        </p:grpSpPr>
        <p:sp>
          <p:nvSpPr>
            <p:cNvPr id="46" name="Rounded Rectangle 217">
              <a:extLst>
                <a:ext uri="{FF2B5EF4-FFF2-40B4-BE49-F238E27FC236}">
                  <a16:creationId xmlns:a16="http://schemas.microsoft.com/office/drawing/2014/main" id="{C5552ADA-C93C-0076-D2BE-BA7959B8FB40}"/>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 name="Rectangle 46">
              <a:extLst>
                <a:ext uri="{FF2B5EF4-FFF2-40B4-BE49-F238E27FC236}">
                  <a16:creationId xmlns:a16="http://schemas.microsoft.com/office/drawing/2014/main" id="{0C4BA9B3-B223-CE14-5DA5-178FC443CC5D}"/>
                </a:ext>
              </a:extLst>
            </p:cNvPr>
            <p:cNvSpPr/>
            <p:nvPr/>
          </p:nvSpPr>
          <p:spPr>
            <a:xfrm>
              <a:off x="3637288" y="1150852"/>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(J3L1)</a:t>
              </a:r>
            </a:p>
          </p:txBody>
        </p:sp>
      </p:grpSp>
      <p:grpSp>
        <p:nvGrpSpPr>
          <p:cNvPr id="5" name="Group 4">
            <a:extLst>
              <a:ext uri="{FF2B5EF4-FFF2-40B4-BE49-F238E27FC236}">
                <a16:creationId xmlns:a16="http://schemas.microsoft.com/office/drawing/2014/main" id="{9517D623-ED17-96EB-020A-B1686AC6D9DF}"/>
              </a:ext>
            </a:extLst>
          </p:cNvPr>
          <p:cNvGrpSpPr/>
          <p:nvPr/>
        </p:nvGrpSpPr>
        <p:grpSpPr>
          <a:xfrm>
            <a:off x="3266481" y="2732707"/>
            <a:ext cx="556713" cy="414344"/>
            <a:chOff x="3615750" y="1173625"/>
            <a:chExt cx="556713" cy="414344"/>
          </a:xfrm>
        </p:grpSpPr>
        <p:sp>
          <p:nvSpPr>
            <p:cNvPr id="9" name="Rounded Rectangle 217">
              <a:extLst>
                <a:ext uri="{FF2B5EF4-FFF2-40B4-BE49-F238E27FC236}">
                  <a16:creationId xmlns:a16="http://schemas.microsoft.com/office/drawing/2014/main" id="{DA304A94-046B-FC83-B0B6-DD1D7B75F3B3}"/>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 name="Rectangle 21">
              <a:extLst>
                <a:ext uri="{FF2B5EF4-FFF2-40B4-BE49-F238E27FC236}">
                  <a16:creationId xmlns:a16="http://schemas.microsoft.com/office/drawing/2014/main" id="{09A7535A-C9E7-DE06-D650-CAB9FFD8BBA8}"/>
                </a:ext>
              </a:extLst>
            </p:cNvPr>
            <p:cNvSpPr/>
            <p:nvPr/>
          </p:nvSpPr>
          <p:spPr>
            <a:xfrm>
              <a:off x="3615750" y="117362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(J2P2)</a:t>
              </a:r>
            </a:p>
          </p:txBody>
        </p:sp>
      </p:grpSp>
      <p:sp>
        <p:nvSpPr>
          <p:cNvPr id="48" name="Rectangle 47">
            <a:extLst>
              <a:ext uri="{FF2B5EF4-FFF2-40B4-BE49-F238E27FC236}">
                <a16:creationId xmlns:a16="http://schemas.microsoft.com/office/drawing/2014/main" id="{A5C3DCB4-3444-E767-2017-3FD1B9B62A1D}"/>
              </a:ext>
            </a:extLst>
          </p:cNvPr>
          <p:cNvSpPr/>
          <p:nvPr/>
        </p:nvSpPr>
        <p:spPr>
          <a:xfrm rot="16200000">
            <a:off x="8806979" y="1497681"/>
            <a:ext cx="558581" cy="414344"/>
          </a:xfrm>
          <a:prstGeom prst="rect">
            <a:avLst/>
          </a:prstGeom>
          <a:noFill/>
        </p:spPr>
        <p:txBody>
          <a:bodyPr wrap="square" lIns="121920" tIns="60960" rIns="121920" bIns="60960">
            <a:spAutoFit/>
          </a:bodyPr>
          <a:lstStyle/>
          <a:p>
            <a:pPr algn="ctr"/>
            <a:r>
              <a:rPr lang="en-US" sz="700" b="1">
                <a:ln w="0"/>
                <a:solidFill>
                  <a:srgbClr val="FFC000"/>
                </a:solidFill>
              </a:rPr>
              <a:t>PnP HDR (J9M1)</a:t>
            </a:r>
          </a:p>
        </p:txBody>
      </p:sp>
      <p:sp>
        <p:nvSpPr>
          <p:cNvPr id="49" name="Rounded Rectangle 217">
            <a:extLst>
              <a:ext uri="{FF2B5EF4-FFF2-40B4-BE49-F238E27FC236}">
                <a16:creationId xmlns:a16="http://schemas.microsoft.com/office/drawing/2014/main" id="{68564CFE-CFB8-0028-E11E-A468EC464E69}"/>
              </a:ext>
            </a:extLst>
          </p:cNvPr>
          <p:cNvSpPr/>
          <p:nvPr/>
        </p:nvSpPr>
        <p:spPr>
          <a:xfrm rot="16200000">
            <a:off x="8962443" y="1600446"/>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Tree>
    <p:extLst>
      <p:ext uri="{BB962C8B-B14F-4D97-AF65-F5344CB8AC3E}">
        <p14:creationId xmlns:p14="http://schemas.microsoft.com/office/powerpoint/2010/main" val="892959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CF727-2C3B-9F6B-020F-50E571932FD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DF4BD2C-D8AD-854A-6460-B83329F3F01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l="2992" t="4754" r="6315" b="9081"/>
          <a:stretch/>
        </p:blipFill>
        <p:spPr>
          <a:xfrm rot="16200000">
            <a:off x="2381124" y="114133"/>
            <a:ext cx="5992098" cy="7058072"/>
          </a:xfrm>
          <a:prstGeom prst="rect">
            <a:avLst/>
          </a:prstGeom>
        </p:spPr>
      </p:pic>
      <p:sp>
        <p:nvSpPr>
          <p:cNvPr id="110" name="Title 2">
            <a:extLst>
              <a:ext uri="{FF2B5EF4-FFF2-40B4-BE49-F238E27FC236}">
                <a16:creationId xmlns:a16="http://schemas.microsoft.com/office/drawing/2014/main" id="{FEAF8797-1C24-FBB6-7371-5CBFA185AF32}"/>
              </a:ext>
            </a:extLst>
          </p:cNvPr>
          <p:cNvSpPr txBox="1">
            <a:spLocks/>
          </p:cNvSpPr>
          <p:nvPr/>
        </p:nvSpPr>
        <p:spPr>
          <a:xfrm>
            <a:off x="508000" y="-8374"/>
            <a:ext cx="10432291" cy="524508"/>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PTL UH LP5 CAMM T3 RVP-Board Layout – TOP</a:t>
            </a:r>
          </a:p>
        </p:txBody>
      </p:sp>
      <p:sp>
        <p:nvSpPr>
          <p:cNvPr id="149" name="Rectangle 148">
            <a:extLst>
              <a:ext uri="{FF2B5EF4-FFF2-40B4-BE49-F238E27FC236}">
                <a16:creationId xmlns:a16="http://schemas.microsoft.com/office/drawing/2014/main" id="{461F183C-01D0-D985-1C15-6D5E5A7D0899}"/>
              </a:ext>
            </a:extLst>
          </p:cNvPr>
          <p:cNvSpPr/>
          <p:nvPr/>
        </p:nvSpPr>
        <p:spPr>
          <a:xfrm>
            <a:off x="3618613" y="6554909"/>
            <a:ext cx="1372305" cy="370807"/>
          </a:xfrm>
          <a:prstGeom prst="rect">
            <a:avLst/>
          </a:prstGeom>
          <a:noFill/>
        </p:spPr>
        <p:txBody>
          <a:bodyPr wrap="square" lIns="121920" tIns="60960" rIns="121920" bIns="60960">
            <a:spAutoFit/>
          </a:bodyPr>
          <a:lstStyle/>
          <a:p>
            <a:pPr algn="ctr">
              <a:spcBef>
                <a:spcPts val="200"/>
              </a:spcBef>
            </a:pPr>
            <a:r>
              <a:rPr lang="en-US" sz="800" b="1" err="1">
                <a:ln w="0"/>
                <a:solidFill>
                  <a:srgbClr val="C00000"/>
                </a:solidFill>
              </a:rPr>
              <a:t>uAB</a:t>
            </a:r>
            <a:r>
              <a:rPr lang="en-US" sz="800" b="1">
                <a:ln w="0"/>
                <a:solidFill>
                  <a:srgbClr val="C00000"/>
                </a:solidFill>
              </a:rPr>
              <a:t> Debug </a:t>
            </a:r>
          </a:p>
          <a:p>
            <a:pPr algn="ctr">
              <a:spcBef>
                <a:spcPts val="200"/>
              </a:spcBef>
            </a:pPr>
            <a:r>
              <a:rPr lang="en-US" sz="800" b="1">
                <a:ln w="0"/>
                <a:solidFill>
                  <a:srgbClr val="C00000"/>
                </a:solidFill>
              </a:rPr>
              <a:t>port (J6J2)</a:t>
            </a:r>
          </a:p>
        </p:txBody>
      </p:sp>
      <p:sp>
        <p:nvSpPr>
          <p:cNvPr id="162" name="Rounded Rectangle 258">
            <a:extLst>
              <a:ext uri="{FF2B5EF4-FFF2-40B4-BE49-F238E27FC236}">
                <a16:creationId xmlns:a16="http://schemas.microsoft.com/office/drawing/2014/main" id="{11DDDA28-B600-9F02-F5D6-AF2F51C78B7D}"/>
              </a:ext>
            </a:extLst>
          </p:cNvPr>
          <p:cNvSpPr/>
          <p:nvPr/>
        </p:nvSpPr>
        <p:spPr>
          <a:xfrm>
            <a:off x="4286544" y="6422630"/>
            <a:ext cx="226855" cy="2792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41" name="Group 40">
            <a:extLst>
              <a:ext uri="{FF2B5EF4-FFF2-40B4-BE49-F238E27FC236}">
                <a16:creationId xmlns:a16="http://schemas.microsoft.com/office/drawing/2014/main" id="{1559F5E1-9F68-39F9-9441-31B6E7AED536}"/>
              </a:ext>
            </a:extLst>
          </p:cNvPr>
          <p:cNvGrpSpPr/>
          <p:nvPr/>
        </p:nvGrpSpPr>
        <p:grpSpPr>
          <a:xfrm>
            <a:off x="909396" y="1110058"/>
            <a:ext cx="1774114" cy="630869"/>
            <a:chOff x="751147" y="935519"/>
            <a:chExt cx="1774114" cy="630869"/>
          </a:xfrm>
        </p:grpSpPr>
        <p:sp>
          <p:nvSpPr>
            <p:cNvPr id="144" name="Rectangle 143">
              <a:extLst>
                <a:ext uri="{FF2B5EF4-FFF2-40B4-BE49-F238E27FC236}">
                  <a16:creationId xmlns:a16="http://schemas.microsoft.com/office/drawing/2014/main" id="{138947DD-29AA-7FD4-2C3A-CDE02CA73F6B}"/>
                </a:ext>
              </a:extLst>
            </p:cNvPr>
            <p:cNvSpPr/>
            <p:nvPr/>
          </p:nvSpPr>
          <p:spPr>
            <a:xfrm>
              <a:off x="751147" y="1109106"/>
              <a:ext cx="884705" cy="345159"/>
            </a:xfrm>
            <a:prstGeom prst="rect">
              <a:avLst/>
            </a:prstGeom>
            <a:noFill/>
          </p:spPr>
          <p:txBody>
            <a:bodyPr wrap="square" lIns="121920" tIns="60960" rIns="121920" bIns="60960">
              <a:spAutoFit/>
            </a:bodyPr>
            <a:lstStyle/>
            <a:p>
              <a:r>
                <a:rPr lang="en-US" sz="800" b="1">
                  <a:ln w="0"/>
                  <a:solidFill>
                    <a:srgbClr val="C00000"/>
                  </a:solidFill>
                </a:rPr>
                <a:t>CRD conn-1 (J9B1)</a:t>
              </a:r>
            </a:p>
          </p:txBody>
        </p:sp>
        <p:cxnSp>
          <p:nvCxnSpPr>
            <p:cNvPr id="145" name="Straight Arrow Connector 144">
              <a:extLst>
                <a:ext uri="{FF2B5EF4-FFF2-40B4-BE49-F238E27FC236}">
                  <a16:creationId xmlns:a16="http://schemas.microsoft.com/office/drawing/2014/main" id="{3566FAB0-F1CD-9DFD-F25B-8244170E1413}"/>
                </a:ext>
              </a:extLst>
            </p:cNvPr>
            <p:cNvCxnSpPr>
              <a:cxnSpLocks/>
            </p:cNvCxnSpPr>
            <p:nvPr/>
          </p:nvCxnSpPr>
          <p:spPr>
            <a:xfrm>
              <a:off x="1506261" y="1222603"/>
              <a:ext cx="779739" cy="368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3" name="Rounded Rectangle 258">
              <a:extLst>
                <a:ext uri="{FF2B5EF4-FFF2-40B4-BE49-F238E27FC236}">
                  <a16:creationId xmlns:a16="http://schemas.microsoft.com/office/drawing/2014/main" id="{E932833A-F6DE-8B07-F558-9BEF5C4B5288}"/>
                </a:ext>
              </a:extLst>
            </p:cNvPr>
            <p:cNvSpPr/>
            <p:nvPr/>
          </p:nvSpPr>
          <p:spPr>
            <a:xfrm>
              <a:off x="2298406" y="935519"/>
              <a:ext cx="226855" cy="63086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42" name="Group 41">
            <a:extLst>
              <a:ext uri="{FF2B5EF4-FFF2-40B4-BE49-F238E27FC236}">
                <a16:creationId xmlns:a16="http://schemas.microsoft.com/office/drawing/2014/main" id="{06D43C8D-35F5-6EB1-9CF5-86B56435C509}"/>
              </a:ext>
            </a:extLst>
          </p:cNvPr>
          <p:cNvGrpSpPr/>
          <p:nvPr/>
        </p:nvGrpSpPr>
        <p:grpSpPr>
          <a:xfrm>
            <a:off x="891258" y="1829789"/>
            <a:ext cx="1768503" cy="630869"/>
            <a:chOff x="736807" y="1829789"/>
            <a:chExt cx="1768503" cy="630869"/>
          </a:xfrm>
        </p:grpSpPr>
        <p:sp>
          <p:nvSpPr>
            <p:cNvPr id="131" name="Rectangle 130">
              <a:extLst>
                <a:ext uri="{FF2B5EF4-FFF2-40B4-BE49-F238E27FC236}">
                  <a16:creationId xmlns:a16="http://schemas.microsoft.com/office/drawing/2014/main" id="{1031811B-64B4-BD90-BF28-A16AF859F499}"/>
                </a:ext>
              </a:extLst>
            </p:cNvPr>
            <p:cNvSpPr/>
            <p:nvPr/>
          </p:nvSpPr>
          <p:spPr>
            <a:xfrm>
              <a:off x="736807" y="1993739"/>
              <a:ext cx="884705" cy="345159"/>
            </a:xfrm>
            <a:prstGeom prst="rect">
              <a:avLst/>
            </a:prstGeom>
            <a:noFill/>
          </p:spPr>
          <p:txBody>
            <a:bodyPr wrap="square" lIns="121920" tIns="60960" rIns="121920" bIns="60960">
              <a:spAutoFit/>
            </a:bodyPr>
            <a:lstStyle/>
            <a:p>
              <a:r>
                <a:rPr lang="en-US" sz="800" b="1">
                  <a:ln w="0"/>
                  <a:solidFill>
                    <a:srgbClr val="C00000"/>
                  </a:solidFill>
                </a:rPr>
                <a:t>CRD conn-2 (J9C1)</a:t>
              </a:r>
            </a:p>
          </p:txBody>
        </p:sp>
        <p:cxnSp>
          <p:nvCxnSpPr>
            <p:cNvPr id="146" name="Straight Arrow Connector 145">
              <a:extLst>
                <a:ext uri="{FF2B5EF4-FFF2-40B4-BE49-F238E27FC236}">
                  <a16:creationId xmlns:a16="http://schemas.microsoft.com/office/drawing/2014/main" id="{F3A1C925-D4BB-FFDE-DD43-E67F688DB464}"/>
                </a:ext>
              </a:extLst>
            </p:cNvPr>
            <p:cNvCxnSpPr>
              <a:cxnSpLocks/>
            </p:cNvCxnSpPr>
            <p:nvPr/>
          </p:nvCxnSpPr>
          <p:spPr>
            <a:xfrm>
              <a:off x="1484078" y="2140991"/>
              <a:ext cx="779739" cy="368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ounded Rectangle 258">
              <a:extLst>
                <a:ext uri="{FF2B5EF4-FFF2-40B4-BE49-F238E27FC236}">
                  <a16:creationId xmlns:a16="http://schemas.microsoft.com/office/drawing/2014/main" id="{4B36302E-43C2-BDD8-2DE2-B05ED079D934}"/>
                </a:ext>
              </a:extLst>
            </p:cNvPr>
            <p:cNvSpPr/>
            <p:nvPr/>
          </p:nvSpPr>
          <p:spPr>
            <a:xfrm>
              <a:off x="2278455" y="1829789"/>
              <a:ext cx="226855" cy="63086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166" name="Rounded Rectangle 258">
            <a:extLst>
              <a:ext uri="{FF2B5EF4-FFF2-40B4-BE49-F238E27FC236}">
                <a16:creationId xmlns:a16="http://schemas.microsoft.com/office/drawing/2014/main" id="{CF90AE62-8265-281F-63E8-3361269EFE37}"/>
              </a:ext>
            </a:extLst>
          </p:cNvPr>
          <p:cNvSpPr/>
          <p:nvPr/>
        </p:nvSpPr>
        <p:spPr>
          <a:xfrm>
            <a:off x="4291673" y="1706031"/>
            <a:ext cx="324782" cy="113272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7" name="Rounded Rectangle 258">
            <a:extLst>
              <a:ext uri="{FF2B5EF4-FFF2-40B4-BE49-F238E27FC236}">
                <a16:creationId xmlns:a16="http://schemas.microsoft.com/office/drawing/2014/main" id="{134A97D6-5983-DF63-DA78-47DEBA0EAA50}"/>
              </a:ext>
            </a:extLst>
          </p:cNvPr>
          <p:cNvSpPr/>
          <p:nvPr/>
        </p:nvSpPr>
        <p:spPr>
          <a:xfrm>
            <a:off x="3330471" y="1526181"/>
            <a:ext cx="324782" cy="97156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8" name="Rectangle 167">
            <a:extLst>
              <a:ext uri="{FF2B5EF4-FFF2-40B4-BE49-F238E27FC236}">
                <a16:creationId xmlns:a16="http://schemas.microsoft.com/office/drawing/2014/main" id="{5245871A-7437-0BD9-09C2-BEDDB6EA0274}"/>
              </a:ext>
            </a:extLst>
          </p:cNvPr>
          <p:cNvSpPr/>
          <p:nvPr/>
        </p:nvSpPr>
        <p:spPr>
          <a:xfrm rot="16200000">
            <a:off x="3061128" y="1873239"/>
            <a:ext cx="975783" cy="345159"/>
          </a:xfrm>
          <a:prstGeom prst="rect">
            <a:avLst/>
          </a:prstGeom>
          <a:noFill/>
        </p:spPr>
        <p:txBody>
          <a:bodyPr wrap="square" lIns="121920" tIns="60960" rIns="121920" bIns="60960">
            <a:spAutoFit/>
          </a:bodyPr>
          <a:lstStyle/>
          <a:p>
            <a:pPr algn="ctr"/>
            <a:r>
              <a:rPr lang="en-US" sz="800" b="1">
                <a:ln w="0"/>
                <a:solidFill>
                  <a:srgbClr val="FFC000"/>
                </a:solidFill>
              </a:rPr>
              <a:t>x1 PCIE Slot (J8C1)</a:t>
            </a:r>
          </a:p>
        </p:txBody>
      </p:sp>
      <p:sp>
        <p:nvSpPr>
          <p:cNvPr id="169" name="Rectangle 168">
            <a:extLst>
              <a:ext uri="{FF2B5EF4-FFF2-40B4-BE49-F238E27FC236}">
                <a16:creationId xmlns:a16="http://schemas.microsoft.com/office/drawing/2014/main" id="{9B9D6ED1-D300-2C4D-C4D3-D9018A76568A}"/>
              </a:ext>
            </a:extLst>
          </p:cNvPr>
          <p:cNvSpPr/>
          <p:nvPr/>
        </p:nvSpPr>
        <p:spPr>
          <a:xfrm rot="16200000">
            <a:off x="4004870" y="2136004"/>
            <a:ext cx="975783" cy="345159"/>
          </a:xfrm>
          <a:prstGeom prst="rect">
            <a:avLst/>
          </a:prstGeom>
          <a:noFill/>
        </p:spPr>
        <p:txBody>
          <a:bodyPr wrap="square" lIns="121920" tIns="60960" rIns="121920" bIns="60960">
            <a:spAutoFit/>
          </a:bodyPr>
          <a:lstStyle/>
          <a:p>
            <a:pPr algn="ctr"/>
            <a:r>
              <a:rPr lang="en-US" sz="800" b="1">
                <a:ln w="0"/>
                <a:solidFill>
                  <a:srgbClr val="FFC000"/>
                </a:solidFill>
              </a:rPr>
              <a:t>X8 PCIE Slot (J6C1)</a:t>
            </a:r>
          </a:p>
        </p:txBody>
      </p:sp>
      <p:grpSp>
        <p:nvGrpSpPr>
          <p:cNvPr id="9" name="Group 8">
            <a:extLst>
              <a:ext uri="{FF2B5EF4-FFF2-40B4-BE49-F238E27FC236}">
                <a16:creationId xmlns:a16="http://schemas.microsoft.com/office/drawing/2014/main" id="{C91E18E2-8D8F-2140-C13E-D66E5890BFAB}"/>
              </a:ext>
            </a:extLst>
          </p:cNvPr>
          <p:cNvGrpSpPr/>
          <p:nvPr/>
        </p:nvGrpSpPr>
        <p:grpSpPr>
          <a:xfrm>
            <a:off x="2788179" y="3415957"/>
            <a:ext cx="842833" cy="317395"/>
            <a:chOff x="3613145" y="1305517"/>
            <a:chExt cx="842833" cy="317395"/>
          </a:xfrm>
        </p:grpSpPr>
        <p:sp>
          <p:nvSpPr>
            <p:cNvPr id="218" name="Rounded Rectangle 217">
              <a:extLst>
                <a:ext uri="{FF2B5EF4-FFF2-40B4-BE49-F238E27FC236}">
                  <a16:creationId xmlns:a16="http://schemas.microsoft.com/office/drawing/2014/main" id="{021B5715-D0EC-64D5-6A6C-02D24A519FB7}"/>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2" name="Rectangle 171">
              <a:extLst>
                <a:ext uri="{FF2B5EF4-FFF2-40B4-BE49-F238E27FC236}">
                  <a16:creationId xmlns:a16="http://schemas.microsoft.com/office/drawing/2014/main" id="{6EC0EEF3-54C3-5A9D-9BAD-DF253B69225C}"/>
                </a:ext>
              </a:extLst>
            </p:cNvPr>
            <p:cNvSpPr/>
            <p:nvPr/>
          </p:nvSpPr>
          <p:spPr>
            <a:xfrm>
              <a:off x="3613145" y="1305517"/>
              <a:ext cx="842833" cy="317395"/>
            </a:xfrm>
            <a:prstGeom prst="rect">
              <a:avLst/>
            </a:prstGeom>
            <a:noFill/>
          </p:spPr>
          <p:txBody>
            <a:bodyPr wrap="square" lIns="121920" tIns="60960" rIns="121920" bIns="60960">
              <a:spAutoFit/>
            </a:bodyPr>
            <a:lstStyle/>
            <a:p>
              <a:pPr algn="ctr"/>
              <a:r>
                <a:rPr lang="en-US" sz="700" b="1">
                  <a:ln w="0"/>
                  <a:solidFill>
                    <a:srgbClr val="FFC000"/>
                  </a:solidFill>
                </a:rPr>
                <a:t>M.2 SSD Gen4 Conn (J8E1)</a:t>
              </a:r>
            </a:p>
          </p:txBody>
        </p:sp>
      </p:grpSp>
      <p:grpSp>
        <p:nvGrpSpPr>
          <p:cNvPr id="173" name="Group 172">
            <a:extLst>
              <a:ext uri="{FF2B5EF4-FFF2-40B4-BE49-F238E27FC236}">
                <a16:creationId xmlns:a16="http://schemas.microsoft.com/office/drawing/2014/main" id="{AEF96DA5-A4B3-8ADA-F7B4-2985E3472E58}"/>
              </a:ext>
            </a:extLst>
          </p:cNvPr>
          <p:cNvGrpSpPr/>
          <p:nvPr/>
        </p:nvGrpSpPr>
        <p:grpSpPr>
          <a:xfrm rot="16200000">
            <a:off x="4165916" y="5454738"/>
            <a:ext cx="1052176" cy="329448"/>
            <a:chOff x="3620071" y="1316695"/>
            <a:chExt cx="842833" cy="272302"/>
          </a:xfrm>
        </p:grpSpPr>
        <p:sp>
          <p:nvSpPr>
            <p:cNvPr id="174" name="Rounded Rectangle 217">
              <a:extLst>
                <a:ext uri="{FF2B5EF4-FFF2-40B4-BE49-F238E27FC236}">
                  <a16:creationId xmlns:a16="http://schemas.microsoft.com/office/drawing/2014/main" id="{7000A9E7-5E0B-B209-F476-73BE5A335C6A}"/>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5" name="Rectangle 174">
              <a:extLst>
                <a:ext uri="{FF2B5EF4-FFF2-40B4-BE49-F238E27FC236}">
                  <a16:creationId xmlns:a16="http://schemas.microsoft.com/office/drawing/2014/main" id="{0BDD403A-D012-3AF6-D4C5-2BC1CDE5B188}"/>
                </a:ext>
              </a:extLst>
            </p:cNvPr>
            <p:cNvSpPr/>
            <p:nvPr/>
          </p:nvSpPr>
          <p:spPr>
            <a:xfrm>
              <a:off x="3620071" y="1377706"/>
              <a:ext cx="842833" cy="182207"/>
            </a:xfrm>
            <a:prstGeom prst="rect">
              <a:avLst/>
            </a:prstGeom>
            <a:noFill/>
          </p:spPr>
          <p:txBody>
            <a:bodyPr wrap="square" lIns="121920" tIns="60960" rIns="121920" bIns="60960">
              <a:spAutoFit/>
            </a:bodyPr>
            <a:lstStyle/>
            <a:p>
              <a:pPr algn="ctr"/>
              <a:r>
                <a:rPr lang="en-US" sz="700" b="1">
                  <a:ln w="0"/>
                  <a:solidFill>
                    <a:srgbClr val="FFC000"/>
                  </a:solidFill>
                </a:rPr>
                <a:t>PORT 80</a:t>
              </a:r>
            </a:p>
          </p:txBody>
        </p:sp>
      </p:grpSp>
      <p:grpSp>
        <p:nvGrpSpPr>
          <p:cNvPr id="12" name="Group 11">
            <a:extLst>
              <a:ext uri="{FF2B5EF4-FFF2-40B4-BE49-F238E27FC236}">
                <a16:creationId xmlns:a16="http://schemas.microsoft.com/office/drawing/2014/main" id="{608CBDF9-407F-D3A4-FB25-8A3707206AE3}"/>
              </a:ext>
            </a:extLst>
          </p:cNvPr>
          <p:cNvGrpSpPr/>
          <p:nvPr/>
        </p:nvGrpSpPr>
        <p:grpSpPr>
          <a:xfrm>
            <a:off x="379926" y="2784877"/>
            <a:ext cx="1917061" cy="397827"/>
            <a:chOff x="345920" y="2747964"/>
            <a:chExt cx="1917061" cy="397827"/>
          </a:xfrm>
        </p:grpSpPr>
        <p:sp>
          <p:nvSpPr>
            <p:cNvPr id="177" name="Rectangle 176">
              <a:extLst>
                <a:ext uri="{FF2B5EF4-FFF2-40B4-BE49-F238E27FC236}">
                  <a16:creationId xmlns:a16="http://schemas.microsoft.com/office/drawing/2014/main" id="{94B6BE1E-5C0D-5554-A586-AA6F578E92D0}"/>
                </a:ext>
              </a:extLst>
            </p:cNvPr>
            <p:cNvSpPr/>
            <p:nvPr/>
          </p:nvSpPr>
          <p:spPr>
            <a:xfrm>
              <a:off x="345920" y="2776459"/>
              <a:ext cx="1372305" cy="369332"/>
            </a:xfrm>
            <a:prstGeom prst="rect">
              <a:avLst/>
            </a:prstGeom>
            <a:noFill/>
          </p:spPr>
          <p:txBody>
            <a:bodyPr wrap="square" lIns="121920" tIns="60960" rIns="121920" bIns="60960">
              <a:spAutoFit/>
            </a:bodyPr>
            <a:lstStyle/>
            <a:p>
              <a:pPr algn="ctr">
                <a:lnSpc>
                  <a:spcPct val="100000"/>
                </a:lnSpc>
                <a:spcBef>
                  <a:spcPts val="0"/>
                </a:spcBef>
              </a:pPr>
              <a:r>
                <a:rPr lang="en-US" sz="800" b="1">
                  <a:ln w="0"/>
                  <a:solidFill>
                    <a:srgbClr val="C00000"/>
                  </a:solidFill>
                </a:rPr>
                <a:t>mDP2.1 </a:t>
              </a:r>
              <a:r>
                <a:rPr lang="en-US" sz="800" b="1" err="1">
                  <a:ln w="0"/>
                  <a:solidFill>
                    <a:srgbClr val="C00000"/>
                  </a:solidFill>
                </a:rPr>
                <a:t>ext</a:t>
              </a:r>
              <a:r>
                <a:rPr lang="en-US" sz="800" b="1">
                  <a:ln w="0"/>
                  <a:solidFill>
                    <a:srgbClr val="C00000"/>
                  </a:solidFill>
                </a:rPr>
                <a:t> DP In </a:t>
              </a:r>
            </a:p>
            <a:p>
              <a:pPr algn="ctr">
                <a:lnSpc>
                  <a:spcPct val="100000"/>
                </a:lnSpc>
                <a:spcBef>
                  <a:spcPts val="0"/>
                </a:spcBef>
              </a:pPr>
              <a:r>
                <a:rPr lang="en-US" sz="800" b="1">
                  <a:ln w="0"/>
                  <a:solidFill>
                    <a:srgbClr val="C00000"/>
                  </a:solidFill>
                </a:rPr>
                <a:t>Port-A (J9D2)</a:t>
              </a:r>
            </a:p>
          </p:txBody>
        </p:sp>
        <p:cxnSp>
          <p:nvCxnSpPr>
            <p:cNvPr id="178" name="Straight Arrow Connector 177">
              <a:extLst>
                <a:ext uri="{FF2B5EF4-FFF2-40B4-BE49-F238E27FC236}">
                  <a16:creationId xmlns:a16="http://schemas.microsoft.com/office/drawing/2014/main" id="{C43D5022-7A05-2BE4-76FF-5E17567C6724}"/>
                </a:ext>
              </a:extLst>
            </p:cNvPr>
            <p:cNvCxnSpPr>
              <a:cxnSpLocks/>
            </p:cNvCxnSpPr>
            <p:nvPr/>
          </p:nvCxnSpPr>
          <p:spPr>
            <a:xfrm>
              <a:off x="1470917" y="2915266"/>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9" name="Rounded Rectangle 258">
              <a:extLst>
                <a:ext uri="{FF2B5EF4-FFF2-40B4-BE49-F238E27FC236}">
                  <a16:creationId xmlns:a16="http://schemas.microsoft.com/office/drawing/2014/main" id="{D8E119AF-5878-BD91-59DE-B8C285DFD3BF}"/>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80" name="Group 179">
            <a:extLst>
              <a:ext uri="{FF2B5EF4-FFF2-40B4-BE49-F238E27FC236}">
                <a16:creationId xmlns:a16="http://schemas.microsoft.com/office/drawing/2014/main" id="{6DD9A1F4-19F5-4B11-5E49-B87610E37D74}"/>
              </a:ext>
            </a:extLst>
          </p:cNvPr>
          <p:cNvGrpSpPr/>
          <p:nvPr/>
        </p:nvGrpSpPr>
        <p:grpSpPr>
          <a:xfrm>
            <a:off x="374987" y="3540174"/>
            <a:ext cx="1904302" cy="375028"/>
            <a:chOff x="358679" y="2747964"/>
            <a:chExt cx="1904302" cy="375028"/>
          </a:xfrm>
        </p:grpSpPr>
        <p:sp>
          <p:nvSpPr>
            <p:cNvPr id="181" name="Rectangle 180">
              <a:extLst>
                <a:ext uri="{FF2B5EF4-FFF2-40B4-BE49-F238E27FC236}">
                  <a16:creationId xmlns:a16="http://schemas.microsoft.com/office/drawing/2014/main" id="{91C5C91C-4638-0391-B61B-2E9ED46CF6D3}"/>
                </a:ext>
              </a:extLst>
            </p:cNvPr>
            <p:cNvSpPr/>
            <p:nvPr/>
          </p:nvSpPr>
          <p:spPr>
            <a:xfrm>
              <a:off x="358679" y="2777833"/>
              <a:ext cx="1166684" cy="345159"/>
            </a:xfrm>
            <a:prstGeom prst="rect">
              <a:avLst/>
            </a:prstGeom>
            <a:noFill/>
          </p:spPr>
          <p:txBody>
            <a:bodyPr wrap="square" lIns="121920" tIns="60960" rIns="121920" bIns="60960">
              <a:spAutoFit/>
            </a:bodyPr>
            <a:lstStyle/>
            <a:p>
              <a:pPr algn="ctr"/>
              <a:r>
                <a:rPr lang="en-US" sz="800" b="1">
                  <a:ln w="0"/>
                  <a:solidFill>
                    <a:srgbClr val="C00000"/>
                  </a:solidFill>
                </a:rPr>
                <a:t>80G dTBT Port 1 (J9E2)</a:t>
              </a:r>
            </a:p>
          </p:txBody>
        </p:sp>
        <p:cxnSp>
          <p:nvCxnSpPr>
            <p:cNvPr id="182" name="Straight Arrow Connector 181">
              <a:extLst>
                <a:ext uri="{FF2B5EF4-FFF2-40B4-BE49-F238E27FC236}">
                  <a16:creationId xmlns:a16="http://schemas.microsoft.com/office/drawing/2014/main" id="{F3026A01-EA6C-5411-6BE4-F6084CFB6B2A}"/>
                </a:ext>
              </a:extLst>
            </p:cNvPr>
            <p:cNvCxnSpPr>
              <a:cxnSpLocks/>
            </p:cNvCxnSpPr>
            <p:nvPr/>
          </p:nvCxnSpPr>
          <p:spPr>
            <a:xfrm>
              <a:off x="1487381" y="2895013"/>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3" name="Rounded Rectangle 258">
              <a:extLst>
                <a:ext uri="{FF2B5EF4-FFF2-40B4-BE49-F238E27FC236}">
                  <a16:creationId xmlns:a16="http://schemas.microsoft.com/office/drawing/2014/main" id="{83629081-4112-1AE4-7AA3-F10C4510D4B9}"/>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91" name="Group 190">
            <a:extLst>
              <a:ext uri="{FF2B5EF4-FFF2-40B4-BE49-F238E27FC236}">
                <a16:creationId xmlns:a16="http://schemas.microsoft.com/office/drawing/2014/main" id="{52193B6C-465E-9C4C-472C-FB262A618643}"/>
              </a:ext>
            </a:extLst>
          </p:cNvPr>
          <p:cNvGrpSpPr/>
          <p:nvPr/>
        </p:nvGrpSpPr>
        <p:grpSpPr>
          <a:xfrm>
            <a:off x="501990" y="1800652"/>
            <a:ext cx="1815778" cy="271330"/>
            <a:chOff x="308831" y="4169022"/>
            <a:chExt cx="1815778" cy="271330"/>
          </a:xfrm>
        </p:grpSpPr>
        <p:sp>
          <p:nvSpPr>
            <p:cNvPr id="192" name="Rectangle 191">
              <a:extLst>
                <a:ext uri="{FF2B5EF4-FFF2-40B4-BE49-F238E27FC236}">
                  <a16:creationId xmlns:a16="http://schemas.microsoft.com/office/drawing/2014/main" id="{3C92E87D-E380-B0F1-ECBC-83C72B74B802}"/>
                </a:ext>
              </a:extLst>
            </p:cNvPr>
            <p:cNvSpPr/>
            <p:nvPr/>
          </p:nvSpPr>
          <p:spPr>
            <a:xfrm>
              <a:off x="308831" y="4169992"/>
              <a:ext cx="1356042" cy="234360"/>
            </a:xfrm>
            <a:prstGeom prst="rect">
              <a:avLst/>
            </a:prstGeom>
            <a:noFill/>
          </p:spPr>
          <p:txBody>
            <a:bodyPr wrap="square" lIns="121920" tIns="60960" rIns="121920" bIns="60960">
              <a:spAutoFit/>
            </a:bodyPr>
            <a:lstStyle/>
            <a:p>
              <a:pPr algn="ctr"/>
              <a:r>
                <a:rPr lang="en-US" sz="800" b="1">
                  <a:ln w="0"/>
                  <a:solidFill>
                    <a:srgbClr val="C00000"/>
                  </a:solidFill>
                </a:rPr>
                <a:t>Touch pad (J9H1)</a:t>
              </a:r>
            </a:p>
          </p:txBody>
        </p:sp>
        <p:cxnSp>
          <p:nvCxnSpPr>
            <p:cNvPr id="195" name="Straight Arrow Connector 194">
              <a:extLst>
                <a:ext uri="{FF2B5EF4-FFF2-40B4-BE49-F238E27FC236}">
                  <a16:creationId xmlns:a16="http://schemas.microsoft.com/office/drawing/2014/main" id="{F0DA885F-78C4-BAB2-8DD6-BB378CC96831}"/>
                </a:ext>
              </a:extLst>
            </p:cNvPr>
            <p:cNvCxnSpPr>
              <a:cxnSpLocks/>
            </p:cNvCxnSpPr>
            <p:nvPr/>
          </p:nvCxnSpPr>
          <p:spPr>
            <a:xfrm>
              <a:off x="1458584" y="4304135"/>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6" name="Rounded Rectangle 258">
              <a:extLst>
                <a:ext uri="{FF2B5EF4-FFF2-40B4-BE49-F238E27FC236}">
                  <a16:creationId xmlns:a16="http://schemas.microsoft.com/office/drawing/2014/main" id="{79B0134E-A53B-B3E2-6732-741B829A0B0F}"/>
                </a:ext>
              </a:extLst>
            </p:cNvPr>
            <p:cNvSpPr/>
            <p:nvPr/>
          </p:nvSpPr>
          <p:spPr>
            <a:xfrm>
              <a:off x="1943595" y="4169022"/>
              <a:ext cx="181014" cy="27133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97" name="Group 196">
            <a:extLst>
              <a:ext uri="{FF2B5EF4-FFF2-40B4-BE49-F238E27FC236}">
                <a16:creationId xmlns:a16="http://schemas.microsoft.com/office/drawing/2014/main" id="{58164245-841A-83C6-4909-F2E7AC5CC19B}"/>
              </a:ext>
            </a:extLst>
          </p:cNvPr>
          <p:cNvGrpSpPr/>
          <p:nvPr/>
        </p:nvGrpSpPr>
        <p:grpSpPr>
          <a:xfrm>
            <a:off x="2136567" y="6046843"/>
            <a:ext cx="1629732" cy="809918"/>
            <a:chOff x="800854" y="4132574"/>
            <a:chExt cx="1629732" cy="809918"/>
          </a:xfrm>
        </p:grpSpPr>
        <p:sp>
          <p:nvSpPr>
            <p:cNvPr id="198" name="Rectangle 197">
              <a:extLst>
                <a:ext uri="{FF2B5EF4-FFF2-40B4-BE49-F238E27FC236}">
                  <a16:creationId xmlns:a16="http://schemas.microsoft.com/office/drawing/2014/main" id="{6265BF72-E9F4-4630-86CC-A74A2BBFBCDB}"/>
                </a:ext>
              </a:extLst>
            </p:cNvPr>
            <p:cNvSpPr/>
            <p:nvPr/>
          </p:nvSpPr>
          <p:spPr>
            <a:xfrm>
              <a:off x="800854" y="4708132"/>
              <a:ext cx="1356042" cy="234360"/>
            </a:xfrm>
            <a:prstGeom prst="rect">
              <a:avLst/>
            </a:prstGeom>
            <a:noFill/>
          </p:spPr>
          <p:txBody>
            <a:bodyPr wrap="square" lIns="121920" tIns="60960" rIns="121920" bIns="60960">
              <a:spAutoFit/>
            </a:bodyPr>
            <a:lstStyle/>
            <a:p>
              <a:pPr algn="ctr"/>
              <a:r>
                <a:rPr lang="en-US" sz="800" b="1">
                  <a:ln w="0"/>
                  <a:solidFill>
                    <a:srgbClr val="C00000"/>
                  </a:solidFill>
                </a:rPr>
                <a:t>RJ 45 LAN conn(J7J3)</a:t>
              </a:r>
            </a:p>
          </p:txBody>
        </p:sp>
        <p:sp>
          <p:nvSpPr>
            <p:cNvPr id="200" name="Rounded Rectangle 258">
              <a:extLst>
                <a:ext uri="{FF2B5EF4-FFF2-40B4-BE49-F238E27FC236}">
                  <a16:creationId xmlns:a16="http://schemas.microsoft.com/office/drawing/2014/main" id="{DD7288C2-E747-A0C2-D214-BEB95B8A48B4}"/>
                </a:ext>
              </a:extLst>
            </p:cNvPr>
            <p:cNvSpPr/>
            <p:nvPr/>
          </p:nvSpPr>
          <p:spPr>
            <a:xfrm rot="16200000">
              <a:off x="1872962" y="4228927"/>
              <a:ext cx="653978" cy="46127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201" name="Rectangle 200">
            <a:extLst>
              <a:ext uri="{FF2B5EF4-FFF2-40B4-BE49-F238E27FC236}">
                <a16:creationId xmlns:a16="http://schemas.microsoft.com/office/drawing/2014/main" id="{31E2B271-6FFA-70F6-024C-4F18F0B65269}"/>
              </a:ext>
            </a:extLst>
          </p:cNvPr>
          <p:cNvSpPr/>
          <p:nvPr/>
        </p:nvSpPr>
        <p:spPr>
          <a:xfrm>
            <a:off x="549560" y="6130287"/>
            <a:ext cx="1356042" cy="345159"/>
          </a:xfrm>
          <a:prstGeom prst="rect">
            <a:avLst/>
          </a:prstGeom>
          <a:noFill/>
        </p:spPr>
        <p:txBody>
          <a:bodyPr wrap="square" lIns="121920" tIns="60960" rIns="121920" bIns="60960">
            <a:spAutoFit/>
          </a:bodyPr>
          <a:lstStyle/>
          <a:p>
            <a:pPr algn="ctr"/>
            <a:r>
              <a:rPr lang="en-US" sz="800" b="1">
                <a:ln w="0"/>
                <a:solidFill>
                  <a:srgbClr val="C00000"/>
                </a:solidFill>
              </a:rPr>
              <a:t>PM sideband header (J8J5)</a:t>
            </a:r>
          </a:p>
        </p:txBody>
      </p:sp>
      <p:cxnSp>
        <p:nvCxnSpPr>
          <p:cNvPr id="202" name="Straight Arrow Connector 201">
            <a:extLst>
              <a:ext uri="{FF2B5EF4-FFF2-40B4-BE49-F238E27FC236}">
                <a16:creationId xmlns:a16="http://schemas.microsoft.com/office/drawing/2014/main" id="{EF59501E-4CC5-7517-911A-862F8C5A5EAE}"/>
              </a:ext>
            </a:extLst>
          </p:cNvPr>
          <p:cNvCxnSpPr>
            <a:cxnSpLocks/>
            <a:endCxn id="203" idx="1"/>
          </p:cNvCxnSpPr>
          <p:nvPr/>
        </p:nvCxnSpPr>
        <p:spPr>
          <a:xfrm>
            <a:off x="1524000" y="6437019"/>
            <a:ext cx="630162"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58">
            <a:extLst>
              <a:ext uri="{FF2B5EF4-FFF2-40B4-BE49-F238E27FC236}">
                <a16:creationId xmlns:a16="http://schemas.microsoft.com/office/drawing/2014/main" id="{BD0E8052-0596-96A2-C979-42687FEA7108}"/>
              </a:ext>
            </a:extLst>
          </p:cNvPr>
          <p:cNvSpPr/>
          <p:nvPr/>
        </p:nvSpPr>
        <p:spPr>
          <a:xfrm>
            <a:off x="2154162" y="6325944"/>
            <a:ext cx="1125035" cy="22215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1" name="Rectangle 230">
            <a:extLst>
              <a:ext uri="{FF2B5EF4-FFF2-40B4-BE49-F238E27FC236}">
                <a16:creationId xmlns:a16="http://schemas.microsoft.com/office/drawing/2014/main" id="{6B608880-7E05-A09F-CCCF-F0CF871C640C}"/>
              </a:ext>
            </a:extLst>
          </p:cNvPr>
          <p:cNvSpPr/>
          <p:nvPr/>
        </p:nvSpPr>
        <p:spPr>
          <a:xfrm>
            <a:off x="4504744" y="6579807"/>
            <a:ext cx="1035929" cy="345159"/>
          </a:xfrm>
          <a:prstGeom prst="rect">
            <a:avLst/>
          </a:prstGeom>
          <a:noFill/>
        </p:spPr>
        <p:txBody>
          <a:bodyPr wrap="square" lIns="121920" tIns="60960" rIns="121920" bIns="60960">
            <a:spAutoFit/>
          </a:bodyPr>
          <a:lstStyle/>
          <a:p>
            <a:pPr algn="ctr"/>
            <a:r>
              <a:rPr lang="en-US" sz="800" b="1">
                <a:ln w="0"/>
                <a:solidFill>
                  <a:srgbClr val="C00000"/>
                </a:solidFill>
              </a:rPr>
              <a:t>3.5mm AUDIO JACK (J6J1)</a:t>
            </a:r>
          </a:p>
        </p:txBody>
      </p:sp>
      <p:sp>
        <p:nvSpPr>
          <p:cNvPr id="236" name="Rounded Rectangle 258">
            <a:extLst>
              <a:ext uri="{FF2B5EF4-FFF2-40B4-BE49-F238E27FC236}">
                <a16:creationId xmlns:a16="http://schemas.microsoft.com/office/drawing/2014/main" id="{38E09451-3F5B-3A5D-D557-8948FEFA968B}"/>
              </a:ext>
            </a:extLst>
          </p:cNvPr>
          <p:cNvSpPr/>
          <p:nvPr/>
        </p:nvSpPr>
        <p:spPr>
          <a:xfrm>
            <a:off x="4603020" y="6274152"/>
            <a:ext cx="296696" cy="3803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6" name="Rectangle 245">
            <a:extLst>
              <a:ext uri="{FF2B5EF4-FFF2-40B4-BE49-F238E27FC236}">
                <a16:creationId xmlns:a16="http://schemas.microsoft.com/office/drawing/2014/main" id="{44EDF1B3-11F2-A7A8-E896-F38D1BD5D8F2}"/>
              </a:ext>
            </a:extLst>
          </p:cNvPr>
          <p:cNvSpPr/>
          <p:nvPr/>
        </p:nvSpPr>
        <p:spPr>
          <a:xfrm>
            <a:off x="6523787" y="318909"/>
            <a:ext cx="788035"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Battery</a:t>
            </a:r>
          </a:p>
          <a:p>
            <a:pPr algn="ctr">
              <a:spcBef>
                <a:spcPts val="0"/>
              </a:spcBef>
            </a:pPr>
            <a:r>
              <a:rPr lang="en-US" sz="800" b="1">
                <a:ln w="0"/>
                <a:solidFill>
                  <a:srgbClr val="C00000"/>
                </a:solidFill>
              </a:rPr>
              <a:t> Connector </a:t>
            </a:r>
          </a:p>
          <a:p>
            <a:pPr algn="ctr">
              <a:spcBef>
                <a:spcPts val="0"/>
              </a:spcBef>
            </a:pPr>
            <a:r>
              <a:rPr lang="en-US" sz="800" b="1">
                <a:ln w="0"/>
                <a:solidFill>
                  <a:srgbClr val="C00000"/>
                </a:solidFill>
              </a:rPr>
              <a:t>(J3A1)</a:t>
            </a:r>
          </a:p>
        </p:txBody>
      </p:sp>
      <p:sp>
        <p:nvSpPr>
          <p:cNvPr id="250" name="Rounded Rectangle 258">
            <a:extLst>
              <a:ext uri="{FF2B5EF4-FFF2-40B4-BE49-F238E27FC236}">
                <a16:creationId xmlns:a16="http://schemas.microsoft.com/office/drawing/2014/main" id="{D176C8EA-94CA-080E-E46A-8CE026885736}"/>
              </a:ext>
            </a:extLst>
          </p:cNvPr>
          <p:cNvSpPr/>
          <p:nvPr/>
        </p:nvSpPr>
        <p:spPr>
          <a:xfrm>
            <a:off x="6637331" y="733377"/>
            <a:ext cx="560678" cy="3092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ounded Rectangle 258">
            <a:extLst>
              <a:ext uri="{FF2B5EF4-FFF2-40B4-BE49-F238E27FC236}">
                <a16:creationId xmlns:a16="http://schemas.microsoft.com/office/drawing/2014/main" id="{7E9F0DC7-32A6-1A3A-2F07-58B91707B024}"/>
              </a:ext>
            </a:extLst>
          </p:cNvPr>
          <p:cNvSpPr/>
          <p:nvPr/>
        </p:nvSpPr>
        <p:spPr>
          <a:xfrm rot="16200000">
            <a:off x="2347351" y="4734019"/>
            <a:ext cx="1019984" cy="20433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26" name="Group 25">
            <a:extLst>
              <a:ext uri="{FF2B5EF4-FFF2-40B4-BE49-F238E27FC236}">
                <a16:creationId xmlns:a16="http://schemas.microsoft.com/office/drawing/2014/main" id="{B130CA14-8079-56B2-566F-DE3F63440AE0}"/>
              </a:ext>
            </a:extLst>
          </p:cNvPr>
          <p:cNvGrpSpPr/>
          <p:nvPr/>
        </p:nvGrpSpPr>
        <p:grpSpPr>
          <a:xfrm>
            <a:off x="8477670" y="4370755"/>
            <a:ext cx="2354911" cy="492199"/>
            <a:chOff x="8773365" y="5011791"/>
            <a:chExt cx="2354911" cy="492199"/>
          </a:xfrm>
        </p:grpSpPr>
        <p:sp>
          <p:nvSpPr>
            <p:cNvPr id="267" name="Rounded Rectangle 258">
              <a:extLst>
                <a:ext uri="{FF2B5EF4-FFF2-40B4-BE49-F238E27FC236}">
                  <a16:creationId xmlns:a16="http://schemas.microsoft.com/office/drawing/2014/main" id="{8B4125B8-56A7-14CE-9A83-DFB633B31F9C}"/>
                </a:ext>
              </a:extLst>
            </p:cNvPr>
            <p:cNvSpPr/>
            <p:nvPr/>
          </p:nvSpPr>
          <p:spPr>
            <a:xfrm>
              <a:off x="8773365" y="5011791"/>
              <a:ext cx="534232"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8" name="Rectangle 267">
              <a:extLst>
                <a:ext uri="{FF2B5EF4-FFF2-40B4-BE49-F238E27FC236}">
                  <a16:creationId xmlns:a16="http://schemas.microsoft.com/office/drawing/2014/main" id="{C4710475-21EB-4E5A-A8FB-2B5952166B09}"/>
                </a:ext>
              </a:extLst>
            </p:cNvPr>
            <p:cNvSpPr/>
            <p:nvPr/>
          </p:nvSpPr>
          <p:spPr>
            <a:xfrm>
              <a:off x="9761947" y="5048031"/>
              <a:ext cx="1366329" cy="45595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Type</a:t>
              </a:r>
              <a:r>
                <a:rPr lang="es-ES" sz="800" b="1">
                  <a:ln w="0"/>
                  <a:solidFill>
                    <a:srgbClr val="C00000"/>
                  </a:solidFill>
                </a:rPr>
                <a:t>-A Con USB 3.2 Gen2 x1 10G </a:t>
              </a:r>
              <a:r>
                <a:rPr lang="es-ES" sz="800" b="1" err="1">
                  <a:ln w="0"/>
                  <a:solidFill>
                    <a:srgbClr val="C00000"/>
                  </a:solidFill>
                </a:rPr>
                <a:t>with</a:t>
              </a:r>
              <a:r>
                <a:rPr lang="es-ES" sz="800" b="1">
                  <a:ln w="0"/>
                  <a:solidFill>
                    <a:srgbClr val="C00000"/>
                  </a:solidFill>
                </a:rPr>
                <a:t> </a:t>
              </a:r>
              <a:r>
                <a:rPr lang="es-ES" sz="800" b="1" err="1">
                  <a:ln w="0"/>
                  <a:solidFill>
                    <a:srgbClr val="C00000"/>
                  </a:solidFill>
                </a:rPr>
                <a:t>redriver</a:t>
              </a:r>
              <a:r>
                <a:rPr lang="es-ES" sz="800" b="1">
                  <a:ln w="0"/>
                  <a:solidFill>
                    <a:srgbClr val="C00000"/>
                  </a:solidFill>
                </a:rPr>
                <a:t> (J1G1)</a:t>
              </a:r>
              <a:endParaRPr lang="en-US" sz="800" b="1">
                <a:ln w="0"/>
                <a:solidFill>
                  <a:srgbClr val="C00000"/>
                </a:solidFill>
              </a:endParaRPr>
            </a:p>
          </p:txBody>
        </p:sp>
        <p:cxnSp>
          <p:nvCxnSpPr>
            <p:cNvPr id="273" name="Straight Arrow Connector 272">
              <a:extLst>
                <a:ext uri="{FF2B5EF4-FFF2-40B4-BE49-F238E27FC236}">
                  <a16:creationId xmlns:a16="http://schemas.microsoft.com/office/drawing/2014/main" id="{DC1D5A61-13D0-DE9F-A70C-7FADA04D1390}"/>
                </a:ext>
              </a:extLst>
            </p:cNvPr>
            <p:cNvCxnSpPr>
              <a:cxnSpLocks/>
            </p:cNvCxnSpPr>
            <p:nvPr/>
          </p:nvCxnSpPr>
          <p:spPr>
            <a:xfrm flipH="1">
              <a:off x="9306946" y="5218706"/>
              <a:ext cx="51975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74" name="Group 273">
            <a:extLst>
              <a:ext uri="{FF2B5EF4-FFF2-40B4-BE49-F238E27FC236}">
                <a16:creationId xmlns:a16="http://schemas.microsoft.com/office/drawing/2014/main" id="{42949D38-0616-2586-C254-4D571328E820}"/>
              </a:ext>
            </a:extLst>
          </p:cNvPr>
          <p:cNvGrpSpPr/>
          <p:nvPr/>
        </p:nvGrpSpPr>
        <p:grpSpPr>
          <a:xfrm>
            <a:off x="7833115" y="2064818"/>
            <a:ext cx="2692804" cy="552734"/>
            <a:chOff x="8699909" y="4915591"/>
            <a:chExt cx="2397203" cy="552734"/>
          </a:xfrm>
        </p:grpSpPr>
        <p:sp>
          <p:nvSpPr>
            <p:cNvPr id="282" name="Rounded Rectangle 258">
              <a:extLst>
                <a:ext uri="{FF2B5EF4-FFF2-40B4-BE49-F238E27FC236}">
                  <a16:creationId xmlns:a16="http://schemas.microsoft.com/office/drawing/2014/main" id="{989DCBC0-9C00-DB1E-D616-3A0C648B995D}"/>
                </a:ext>
              </a:extLst>
            </p:cNvPr>
            <p:cNvSpPr/>
            <p:nvPr/>
          </p:nvSpPr>
          <p:spPr>
            <a:xfrm>
              <a:off x="8699909" y="4915591"/>
              <a:ext cx="356861" cy="317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3" name="Rectangle 282">
              <a:extLst>
                <a:ext uri="{FF2B5EF4-FFF2-40B4-BE49-F238E27FC236}">
                  <a16:creationId xmlns:a16="http://schemas.microsoft.com/office/drawing/2014/main" id="{5CB3B219-A7DC-F113-7789-122FD5CC263D}"/>
                </a:ext>
              </a:extLst>
            </p:cNvPr>
            <p:cNvSpPr/>
            <p:nvPr/>
          </p:nvSpPr>
          <p:spPr>
            <a:xfrm>
              <a:off x="9730783" y="5123166"/>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USB 3.2 Gen2 x1  Vertical  </a:t>
              </a:r>
              <a:r>
                <a:rPr lang="es-ES" sz="800" b="1" err="1">
                  <a:ln w="0"/>
                  <a:solidFill>
                    <a:srgbClr val="C00000"/>
                  </a:solidFill>
                </a:rPr>
                <a:t>Type</a:t>
              </a:r>
              <a:r>
                <a:rPr lang="es-ES" sz="800" b="1">
                  <a:ln w="0"/>
                  <a:solidFill>
                    <a:srgbClr val="C00000"/>
                  </a:solidFill>
                </a:rPr>
                <a:t>-A Con - # 1 (J2C3)</a:t>
              </a:r>
              <a:endParaRPr lang="en-US" sz="800" b="1">
                <a:ln w="0"/>
                <a:solidFill>
                  <a:srgbClr val="C00000"/>
                </a:solidFill>
              </a:endParaRPr>
            </a:p>
          </p:txBody>
        </p:sp>
        <p:cxnSp>
          <p:nvCxnSpPr>
            <p:cNvPr id="288" name="Straight Arrow Connector 287">
              <a:extLst>
                <a:ext uri="{FF2B5EF4-FFF2-40B4-BE49-F238E27FC236}">
                  <a16:creationId xmlns:a16="http://schemas.microsoft.com/office/drawing/2014/main" id="{2B416264-B393-EB91-6B58-A821E4A75D07}"/>
                </a:ext>
              </a:extLst>
            </p:cNvPr>
            <p:cNvCxnSpPr>
              <a:cxnSpLocks/>
              <a:stCxn id="283" idx="1"/>
            </p:cNvCxnSpPr>
            <p:nvPr/>
          </p:nvCxnSpPr>
          <p:spPr>
            <a:xfrm flipH="1" flipV="1">
              <a:off x="9084033" y="5192686"/>
              <a:ext cx="646750" cy="103060"/>
            </a:xfrm>
            <a:prstGeom prst="straightConnector1">
              <a:avLst/>
            </a:prstGeom>
            <a:ln w="381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86BBB831-FFC4-F9CA-80D0-44ABB4AB616C}"/>
              </a:ext>
            </a:extLst>
          </p:cNvPr>
          <p:cNvGrpSpPr/>
          <p:nvPr/>
        </p:nvGrpSpPr>
        <p:grpSpPr>
          <a:xfrm>
            <a:off x="2336456" y="3072843"/>
            <a:ext cx="317395" cy="1216025"/>
            <a:chOff x="2646745" y="3684425"/>
            <a:chExt cx="317395" cy="1216025"/>
          </a:xfrm>
        </p:grpSpPr>
        <p:sp>
          <p:nvSpPr>
            <p:cNvPr id="299" name="Rectangle 298">
              <a:extLst>
                <a:ext uri="{FF2B5EF4-FFF2-40B4-BE49-F238E27FC236}">
                  <a16:creationId xmlns:a16="http://schemas.microsoft.com/office/drawing/2014/main" id="{D09D33D2-12C0-1B60-4F61-9D50E379C903}"/>
                </a:ext>
              </a:extLst>
            </p:cNvPr>
            <p:cNvSpPr/>
            <p:nvPr/>
          </p:nvSpPr>
          <p:spPr>
            <a:xfrm rot="16200000">
              <a:off x="2197430" y="4133740"/>
              <a:ext cx="1216025" cy="317395"/>
            </a:xfrm>
            <a:prstGeom prst="rect">
              <a:avLst/>
            </a:prstGeom>
            <a:noFill/>
          </p:spPr>
          <p:txBody>
            <a:bodyPr wrap="square" lIns="121920" tIns="60960" rIns="121920" bIns="60960">
              <a:spAutoFit/>
            </a:bodyPr>
            <a:lstStyle/>
            <a:p>
              <a:pPr algn="ctr"/>
              <a:r>
                <a:rPr lang="en-US" sz="700" b="1">
                  <a:ln w="0"/>
                  <a:solidFill>
                    <a:srgbClr val="FFC000"/>
                  </a:solidFill>
                </a:rPr>
                <a:t>Type C PD AIC conn (J9G1)</a:t>
              </a:r>
            </a:p>
          </p:txBody>
        </p:sp>
        <p:sp>
          <p:nvSpPr>
            <p:cNvPr id="300" name="Rounded Rectangle 258">
              <a:extLst>
                <a:ext uri="{FF2B5EF4-FFF2-40B4-BE49-F238E27FC236}">
                  <a16:creationId xmlns:a16="http://schemas.microsoft.com/office/drawing/2014/main" id="{526FA26D-1F57-C934-D9C6-8E7B0E9E79F3}"/>
                </a:ext>
              </a:extLst>
            </p:cNvPr>
            <p:cNvSpPr/>
            <p:nvPr/>
          </p:nvSpPr>
          <p:spPr>
            <a:xfrm>
              <a:off x="2685337" y="3746775"/>
              <a:ext cx="245672" cy="10736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306" name="Rectangle 305">
            <a:extLst>
              <a:ext uri="{FF2B5EF4-FFF2-40B4-BE49-F238E27FC236}">
                <a16:creationId xmlns:a16="http://schemas.microsoft.com/office/drawing/2014/main" id="{F2A075E5-9B1B-03B4-132F-1915BCCF7B0E}"/>
              </a:ext>
            </a:extLst>
          </p:cNvPr>
          <p:cNvSpPr/>
          <p:nvPr/>
        </p:nvSpPr>
        <p:spPr>
          <a:xfrm>
            <a:off x="4893294" y="693220"/>
            <a:ext cx="1118390" cy="220445"/>
          </a:xfrm>
          <a:prstGeom prst="rect">
            <a:avLst/>
          </a:prstGeom>
          <a:noFill/>
        </p:spPr>
        <p:txBody>
          <a:bodyPr wrap="square" lIns="121920" tIns="60960" rIns="121920" bIns="60960">
            <a:spAutoFit/>
          </a:bodyPr>
          <a:lstStyle/>
          <a:p>
            <a:pPr algn="ctr"/>
            <a:r>
              <a:rPr lang="en-US" sz="700" b="1">
                <a:ln w="0"/>
                <a:solidFill>
                  <a:srgbClr val="FFC000"/>
                </a:solidFill>
              </a:rPr>
              <a:t>eDP  conn (J5A1)</a:t>
            </a:r>
          </a:p>
        </p:txBody>
      </p:sp>
      <p:sp>
        <p:nvSpPr>
          <p:cNvPr id="307" name="Rounded Rectangle 258">
            <a:extLst>
              <a:ext uri="{FF2B5EF4-FFF2-40B4-BE49-F238E27FC236}">
                <a16:creationId xmlns:a16="http://schemas.microsoft.com/office/drawing/2014/main" id="{3132E895-BFCD-06B4-2F9F-6D6A84A97667}"/>
              </a:ext>
            </a:extLst>
          </p:cNvPr>
          <p:cNvSpPr/>
          <p:nvPr/>
        </p:nvSpPr>
        <p:spPr>
          <a:xfrm rot="5400000">
            <a:off x="5387112" y="561359"/>
            <a:ext cx="183529" cy="7978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8" name="Rectangle 307">
            <a:extLst>
              <a:ext uri="{FF2B5EF4-FFF2-40B4-BE49-F238E27FC236}">
                <a16:creationId xmlns:a16="http://schemas.microsoft.com/office/drawing/2014/main" id="{6A9A6171-3B5D-0075-4EBC-6706EB6AF3F2}"/>
              </a:ext>
            </a:extLst>
          </p:cNvPr>
          <p:cNvSpPr/>
          <p:nvPr/>
        </p:nvSpPr>
        <p:spPr>
          <a:xfrm>
            <a:off x="6017203" y="3580189"/>
            <a:ext cx="1052176" cy="220445"/>
          </a:xfrm>
          <a:prstGeom prst="rect">
            <a:avLst/>
          </a:prstGeom>
          <a:noFill/>
        </p:spPr>
        <p:txBody>
          <a:bodyPr wrap="square" lIns="121920" tIns="60960" rIns="121920" bIns="60960">
            <a:spAutoFit/>
          </a:bodyPr>
          <a:lstStyle/>
          <a:p>
            <a:pPr algn="ctr"/>
            <a:r>
              <a:rPr lang="en-US" sz="700" b="1">
                <a:ln w="0"/>
                <a:solidFill>
                  <a:srgbClr val="FFC000"/>
                </a:solidFill>
              </a:rPr>
              <a:t>PTL-UH SOC</a:t>
            </a:r>
          </a:p>
        </p:txBody>
      </p:sp>
      <p:sp>
        <p:nvSpPr>
          <p:cNvPr id="310" name="Rounded Rectangle 217">
            <a:extLst>
              <a:ext uri="{FF2B5EF4-FFF2-40B4-BE49-F238E27FC236}">
                <a16:creationId xmlns:a16="http://schemas.microsoft.com/office/drawing/2014/main" id="{CF95458E-5D6B-C84B-8818-5CA69435600A}"/>
              </a:ext>
            </a:extLst>
          </p:cNvPr>
          <p:cNvSpPr/>
          <p:nvPr/>
        </p:nvSpPr>
        <p:spPr>
          <a:xfrm>
            <a:off x="5845704" y="3428999"/>
            <a:ext cx="1353700" cy="66728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18" name="Group 317">
            <a:extLst>
              <a:ext uri="{FF2B5EF4-FFF2-40B4-BE49-F238E27FC236}">
                <a16:creationId xmlns:a16="http://schemas.microsoft.com/office/drawing/2014/main" id="{2DAB608A-693E-9E13-6E6B-3C11C0F905AB}"/>
              </a:ext>
            </a:extLst>
          </p:cNvPr>
          <p:cNvGrpSpPr/>
          <p:nvPr/>
        </p:nvGrpSpPr>
        <p:grpSpPr>
          <a:xfrm>
            <a:off x="8087587" y="5206699"/>
            <a:ext cx="2648815" cy="546823"/>
            <a:chOff x="8675045" y="4748188"/>
            <a:chExt cx="2281858" cy="540465"/>
          </a:xfrm>
        </p:grpSpPr>
        <p:sp>
          <p:nvSpPr>
            <p:cNvPr id="319" name="Rounded Rectangle 258">
              <a:extLst>
                <a:ext uri="{FF2B5EF4-FFF2-40B4-BE49-F238E27FC236}">
                  <a16:creationId xmlns:a16="http://schemas.microsoft.com/office/drawing/2014/main" id="{24245CD5-EFB4-E6CB-6381-C3C3F595756A}"/>
                </a:ext>
              </a:extLst>
            </p:cNvPr>
            <p:cNvSpPr/>
            <p:nvPr/>
          </p:nvSpPr>
          <p:spPr>
            <a:xfrm>
              <a:off x="8675045" y="4874143"/>
              <a:ext cx="215160"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0" name="Rectangle 319">
              <a:extLst>
                <a:ext uri="{FF2B5EF4-FFF2-40B4-BE49-F238E27FC236}">
                  <a16:creationId xmlns:a16="http://schemas.microsoft.com/office/drawing/2014/main" id="{1232FFDD-FE16-9C0D-FFC0-7996519DC47A}"/>
                </a:ext>
              </a:extLst>
            </p:cNvPr>
            <p:cNvSpPr/>
            <p:nvPr/>
          </p:nvSpPr>
          <p:spPr>
            <a:xfrm>
              <a:off x="9850132" y="4748188"/>
              <a:ext cx="1106771" cy="345159"/>
            </a:xfrm>
            <a:prstGeom prst="rect">
              <a:avLst/>
            </a:prstGeom>
            <a:noFill/>
          </p:spPr>
          <p:txBody>
            <a:bodyPr wrap="square" lIns="121920" tIns="60960" rIns="121920" bIns="60960">
              <a:spAutoFit/>
            </a:bodyPr>
            <a:lstStyle/>
            <a:p>
              <a:pPr>
                <a:spcBef>
                  <a:spcPts val="0"/>
                </a:spcBef>
              </a:pPr>
              <a:r>
                <a:rPr lang="es-ES" sz="800" b="1" err="1">
                  <a:ln w="0"/>
                  <a:solidFill>
                    <a:srgbClr val="C00000"/>
                  </a:solidFill>
                </a:rPr>
                <a:t>DediProg</a:t>
              </a:r>
              <a:endParaRPr lang="es-ES" sz="800" b="1">
                <a:ln w="0"/>
                <a:solidFill>
                  <a:srgbClr val="C00000"/>
                </a:solidFill>
              </a:endParaRPr>
            </a:p>
            <a:p>
              <a:pPr>
                <a:spcBef>
                  <a:spcPts val="0"/>
                </a:spcBef>
              </a:pPr>
              <a:r>
                <a:rPr lang="es-ES" sz="800" b="1" err="1">
                  <a:ln w="0"/>
                  <a:solidFill>
                    <a:srgbClr val="C00000"/>
                  </a:solidFill>
                </a:rPr>
                <a:t>Conn</a:t>
              </a:r>
              <a:r>
                <a:rPr lang="es-ES" sz="800" b="1">
                  <a:ln w="0"/>
                  <a:solidFill>
                    <a:srgbClr val="C00000"/>
                  </a:solidFill>
                </a:rPr>
                <a:t> (SF600) (J1H1)</a:t>
              </a:r>
              <a:endParaRPr lang="en-US" sz="800" b="1">
                <a:ln w="0"/>
                <a:solidFill>
                  <a:srgbClr val="C00000"/>
                </a:solidFill>
              </a:endParaRPr>
            </a:p>
          </p:txBody>
        </p:sp>
        <p:cxnSp>
          <p:nvCxnSpPr>
            <p:cNvPr id="321" name="Straight Arrow Connector 320">
              <a:extLst>
                <a:ext uri="{FF2B5EF4-FFF2-40B4-BE49-F238E27FC236}">
                  <a16:creationId xmlns:a16="http://schemas.microsoft.com/office/drawing/2014/main" id="{6EB7FB9F-0CBB-F124-CF5C-8150E6749815}"/>
                </a:ext>
              </a:extLst>
            </p:cNvPr>
            <p:cNvCxnSpPr>
              <a:cxnSpLocks/>
              <a:endCxn id="319" idx="0"/>
            </p:cNvCxnSpPr>
            <p:nvPr/>
          </p:nvCxnSpPr>
          <p:spPr>
            <a:xfrm flipH="1">
              <a:off x="8782626" y="4870398"/>
              <a:ext cx="1114147" cy="374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22" name="Group 321">
            <a:extLst>
              <a:ext uri="{FF2B5EF4-FFF2-40B4-BE49-F238E27FC236}">
                <a16:creationId xmlns:a16="http://schemas.microsoft.com/office/drawing/2014/main" id="{C4F5BB84-9487-6CF1-A5BF-AC84F3ECEDB0}"/>
              </a:ext>
            </a:extLst>
          </p:cNvPr>
          <p:cNvGrpSpPr/>
          <p:nvPr/>
        </p:nvGrpSpPr>
        <p:grpSpPr>
          <a:xfrm>
            <a:off x="8447362" y="5347693"/>
            <a:ext cx="2360905" cy="949189"/>
            <a:chOff x="8675046" y="4874142"/>
            <a:chExt cx="2360905" cy="949189"/>
          </a:xfrm>
        </p:grpSpPr>
        <p:sp>
          <p:nvSpPr>
            <p:cNvPr id="323" name="Rounded Rectangle 258">
              <a:extLst>
                <a:ext uri="{FF2B5EF4-FFF2-40B4-BE49-F238E27FC236}">
                  <a16:creationId xmlns:a16="http://schemas.microsoft.com/office/drawing/2014/main" id="{B9159B86-0DAC-2775-1FE3-A713BA7FC9BD}"/>
                </a:ext>
              </a:extLst>
            </p:cNvPr>
            <p:cNvSpPr/>
            <p:nvPr/>
          </p:nvSpPr>
          <p:spPr>
            <a:xfrm>
              <a:off x="8675046" y="4874142"/>
              <a:ext cx="190428" cy="94918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4" name="Rectangle 323">
              <a:extLst>
                <a:ext uri="{FF2B5EF4-FFF2-40B4-BE49-F238E27FC236}">
                  <a16:creationId xmlns:a16="http://schemas.microsoft.com/office/drawing/2014/main" id="{D944FAE7-CB07-FBED-4335-D96784ABC9DD}"/>
                </a:ext>
              </a:extLst>
            </p:cNvPr>
            <p:cNvSpPr/>
            <p:nvPr/>
          </p:nvSpPr>
          <p:spPr>
            <a:xfrm>
              <a:off x="9669622" y="5424956"/>
              <a:ext cx="1366329" cy="234360"/>
            </a:xfrm>
            <a:prstGeom prst="rect">
              <a:avLst/>
            </a:prstGeom>
            <a:noFill/>
          </p:spPr>
          <p:txBody>
            <a:bodyPr wrap="square" lIns="121920" tIns="60960" rIns="121920" bIns="60960">
              <a:spAutoFit/>
            </a:bodyPr>
            <a:lstStyle/>
            <a:p>
              <a:pPr>
                <a:spcBef>
                  <a:spcPts val="0"/>
                </a:spcBef>
              </a:pPr>
              <a:r>
                <a:rPr lang="es-ES" sz="800" b="1">
                  <a:ln w="0"/>
                  <a:solidFill>
                    <a:srgbClr val="C00000"/>
                  </a:solidFill>
                </a:rPr>
                <a:t>TTK3 </a:t>
              </a:r>
              <a:r>
                <a:rPr lang="es-ES" sz="800" b="1" err="1">
                  <a:ln w="0"/>
                  <a:solidFill>
                    <a:srgbClr val="C00000"/>
                  </a:solidFill>
                </a:rPr>
                <a:t>Conn</a:t>
              </a:r>
              <a:r>
                <a:rPr lang="es-ES" sz="800" b="1">
                  <a:ln w="0"/>
                  <a:solidFill>
                    <a:srgbClr val="C00000"/>
                  </a:solidFill>
                </a:rPr>
                <a:t> (J1H2)</a:t>
              </a:r>
              <a:endParaRPr lang="en-US" sz="800" b="1">
                <a:ln w="0"/>
                <a:solidFill>
                  <a:srgbClr val="C00000"/>
                </a:solidFill>
              </a:endParaRPr>
            </a:p>
          </p:txBody>
        </p:sp>
        <p:cxnSp>
          <p:nvCxnSpPr>
            <p:cNvPr id="325" name="Straight Arrow Connector 324">
              <a:extLst>
                <a:ext uri="{FF2B5EF4-FFF2-40B4-BE49-F238E27FC236}">
                  <a16:creationId xmlns:a16="http://schemas.microsoft.com/office/drawing/2014/main" id="{442BD828-722E-97F9-5BDB-26D7E882591E}"/>
                </a:ext>
              </a:extLst>
            </p:cNvPr>
            <p:cNvCxnSpPr>
              <a:cxnSpLocks/>
            </p:cNvCxnSpPr>
            <p:nvPr/>
          </p:nvCxnSpPr>
          <p:spPr>
            <a:xfrm flipH="1">
              <a:off x="8876689" y="5524129"/>
              <a:ext cx="840822"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43" name="Group 342">
            <a:extLst>
              <a:ext uri="{FF2B5EF4-FFF2-40B4-BE49-F238E27FC236}">
                <a16:creationId xmlns:a16="http://schemas.microsoft.com/office/drawing/2014/main" id="{DE994757-FE8F-E4ED-B69B-2BFA25E9AE04}"/>
              </a:ext>
            </a:extLst>
          </p:cNvPr>
          <p:cNvGrpSpPr/>
          <p:nvPr/>
        </p:nvGrpSpPr>
        <p:grpSpPr>
          <a:xfrm>
            <a:off x="3860361" y="6236482"/>
            <a:ext cx="505502" cy="352062"/>
            <a:chOff x="3660816" y="1546835"/>
            <a:chExt cx="842833" cy="639076"/>
          </a:xfrm>
        </p:grpSpPr>
        <p:sp>
          <p:nvSpPr>
            <p:cNvPr id="344" name="Rounded Rectangle 217">
              <a:extLst>
                <a:ext uri="{FF2B5EF4-FFF2-40B4-BE49-F238E27FC236}">
                  <a16:creationId xmlns:a16="http://schemas.microsoft.com/office/drawing/2014/main" id="{40136998-FA9F-8503-F308-39316B90A527}"/>
                </a:ext>
              </a:extLst>
            </p:cNvPr>
            <p:cNvSpPr/>
            <p:nvPr/>
          </p:nvSpPr>
          <p:spPr>
            <a:xfrm>
              <a:off x="3844481" y="1546835"/>
              <a:ext cx="432558" cy="19181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5" name="Rectangle 344">
              <a:extLst>
                <a:ext uri="{FF2B5EF4-FFF2-40B4-BE49-F238E27FC236}">
                  <a16:creationId xmlns:a16="http://schemas.microsoft.com/office/drawing/2014/main" id="{20697944-0489-50EC-BB0F-9ED84D38B424}"/>
                </a:ext>
              </a:extLst>
            </p:cNvPr>
            <p:cNvSpPr/>
            <p:nvPr/>
          </p:nvSpPr>
          <p:spPr>
            <a:xfrm>
              <a:off x="3660816" y="1609764"/>
              <a:ext cx="842833" cy="576147"/>
            </a:xfrm>
            <a:prstGeom prst="rect">
              <a:avLst/>
            </a:prstGeom>
            <a:noFill/>
          </p:spPr>
          <p:txBody>
            <a:bodyPr wrap="square" lIns="121920" tIns="60960" rIns="121920" bIns="60960">
              <a:spAutoFit/>
            </a:bodyPr>
            <a:lstStyle/>
            <a:p>
              <a:pPr algn="ctr"/>
              <a:r>
                <a:rPr lang="en-US" sz="700" b="1">
                  <a:ln w="0"/>
                  <a:solidFill>
                    <a:srgbClr val="FFC000"/>
                  </a:solidFill>
                </a:rPr>
                <a:t>FPS</a:t>
              </a:r>
            </a:p>
            <a:p>
              <a:pPr algn="ctr">
                <a:spcBef>
                  <a:spcPts val="0"/>
                </a:spcBef>
              </a:pPr>
              <a:r>
                <a:rPr lang="en-US" sz="700" b="1">
                  <a:ln w="0"/>
                  <a:solidFill>
                    <a:srgbClr val="FFC000"/>
                  </a:solidFill>
                </a:rPr>
                <a:t>(J7J4)</a:t>
              </a:r>
            </a:p>
          </p:txBody>
        </p:sp>
      </p:grpSp>
      <p:sp>
        <p:nvSpPr>
          <p:cNvPr id="348" name="Rectangle 347">
            <a:extLst>
              <a:ext uri="{FF2B5EF4-FFF2-40B4-BE49-F238E27FC236}">
                <a16:creationId xmlns:a16="http://schemas.microsoft.com/office/drawing/2014/main" id="{9A9ED56F-4427-6062-DD09-B877B3135C75}"/>
              </a:ext>
            </a:extLst>
          </p:cNvPr>
          <p:cNvSpPr/>
          <p:nvPr/>
        </p:nvSpPr>
        <p:spPr>
          <a:xfrm>
            <a:off x="8934246" y="1968398"/>
            <a:ext cx="842605" cy="317395"/>
          </a:xfrm>
          <a:prstGeom prst="rect">
            <a:avLst/>
          </a:prstGeom>
          <a:noFill/>
        </p:spPr>
        <p:txBody>
          <a:bodyPr wrap="square" lIns="121920" tIns="60960" rIns="121920" bIns="60960">
            <a:spAutoFit/>
          </a:bodyPr>
          <a:lstStyle/>
          <a:p>
            <a:pPr algn="ctr">
              <a:spcBef>
                <a:spcPts val="0"/>
              </a:spcBef>
            </a:pPr>
            <a:r>
              <a:rPr lang="en-US" sz="700" b="1">
                <a:ln w="0"/>
                <a:solidFill>
                  <a:srgbClr val="C00000"/>
                </a:solidFill>
              </a:rPr>
              <a:t>RTC Coin Cell</a:t>
            </a:r>
          </a:p>
          <a:p>
            <a:pPr algn="ctr">
              <a:spcBef>
                <a:spcPts val="0"/>
              </a:spcBef>
            </a:pPr>
            <a:r>
              <a:rPr lang="en-US" sz="700" b="1">
                <a:ln w="0"/>
                <a:solidFill>
                  <a:srgbClr val="C00000"/>
                </a:solidFill>
              </a:rPr>
              <a:t>XJ2B2</a:t>
            </a:r>
          </a:p>
        </p:txBody>
      </p:sp>
      <p:sp>
        <p:nvSpPr>
          <p:cNvPr id="350" name="Rounded Rectangle 217">
            <a:extLst>
              <a:ext uri="{FF2B5EF4-FFF2-40B4-BE49-F238E27FC236}">
                <a16:creationId xmlns:a16="http://schemas.microsoft.com/office/drawing/2014/main" id="{4363A65D-3188-C585-9428-F1D135E00EEF}"/>
              </a:ext>
            </a:extLst>
          </p:cNvPr>
          <p:cNvSpPr/>
          <p:nvPr/>
        </p:nvSpPr>
        <p:spPr>
          <a:xfrm rot="16200000">
            <a:off x="4588282" y="823813"/>
            <a:ext cx="223203" cy="24740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1" name="Rectangle 350">
            <a:extLst>
              <a:ext uri="{FF2B5EF4-FFF2-40B4-BE49-F238E27FC236}">
                <a16:creationId xmlns:a16="http://schemas.microsoft.com/office/drawing/2014/main" id="{A53906AB-A70E-A613-7728-2F8B630E06B5}"/>
              </a:ext>
            </a:extLst>
          </p:cNvPr>
          <p:cNvSpPr/>
          <p:nvPr/>
        </p:nvSpPr>
        <p:spPr>
          <a:xfrm>
            <a:off x="4341415" y="809201"/>
            <a:ext cx="773510" cy="317395"/>
          </a:xfrm>
          <a:prstGeom prst="rect">
            <a:avLst/>
          </a:prstGeom>
          <a:noFill/>
        </p:spPr>
        <p:txBody>
          <a:bodyPr wrap="square" lIns="121920" tIns="60960" rIns="121920" bIns="60960">
            <a:spAutoFit/>
          </a:bodyPr>
          <a:lstStyle/>
          <a:p>
            <a:pPr algn="ctr">
              <a:spcBef>
                <a:spcPts val="0"/>
              </a:spcBef>
            </a:pPr>
            <a:r>
              <a:rPr lang="en-US" sz="700" b="1" err="1">
                <a:ln w="0"/>
                <a:solidFill>
                  <a:srgbClr val="FFC000"/>
                </a:solidFill>
              </a:rPr>
              <a:t>Mlink</a:t>
            </a:r>
            <a:r>
              <a:rPr lang="en-US" sz="700" b="1">
                <a:ln w="0"/>
                <a:solidFill>
                  <a:srgbClr val="FFC000"/>
                </a:solidFill>
              </a:rPr>
              <a:t> </a:t>
            </a:r>
          </a:p>
          <a:p>
            <a:pPr algn="ctr">
              <a:spcBef>
                <a:spcPts val="0"/>
              </a:spcBef>
            </a:pPr>
            <a:r>
              <a:rPr lang="en-US" sz="700" b="1">
                <a:ln w="0"/>
                <a:solidFill>
                  <a:srgbClr val="FFC000"/>
                </a:solidFill>
              </a:rPr>
              <a:t>HDR</a:t>
            </a:r>
          </a:p>
        </p:txBody>
      </p:sp>
      <p:grpSp>
        <p:nvGrpSpPr>
          <p:cNvPr id="352" name="Group 351">
            <a:extLst>
              <a:ext uri="{FF2B5EF4-FFF2-40B4-BE49-F238E27FC236}">
                <a16:creationId xmlns:a16="http://schemas.microsoft.com/office/drawing/2014/main" id="{1F99D3E1-9A71-2B89-361D-4D9E9458AABD}"/>
              </a:ext>
            </a:extLst>
          </p:cNvPr>
          <p:cNvGrpSpPr/>
          <p:nvPr/>
        </p:nvGrpSpPr>
        <p:grpSpPr>
          <a:xfrm>
            <a:off x="8681785" y="1069686"/>
            <a:ext cx="2064193" cy="345159"/>
            <a:chOff x="8675838" y="4871669"/>
            <a:chExt cx="2064193" cy="345159"/>
          </a:xfrm>
        </p:grpSpPr>
        <p:sp>
          <p:nvSpPr>
            <p:cNvPr id="353" name="Rounded Rectangle 258">
              <a:extLst>
                <a:ext uri="{FF2B5EF4-FFF2-40B4-BE49-F238E27FC236}">
                  <a16:creationId xmlns:a16="http://schemas.microsoft.com/office/drawing/2014/main" id="{9DC40710-6B18-552F-7AC3-DA554B72F027}"/>
                </a:ext>
              </a:extLst>
            </p:cNvPr>
            <p:cNvSpPr/>
            <p:nvPr/>
          </p:nvSpPr>
          <p:spPr>
            <a:xfrm>
              <a:off x="8675838" y="4876525"/>
              <a:ext cx="168395" cy="329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4" name="Rectangle 353">
              <a:extLst>
                <a:ext uri="{FF2B5EF4-FFF2-40B4-BE49-F238E27FC236}">
                  <a16:creationId xmlns:a16="http://schemas.microsoft.com/office/drawing/2014/main" id="{D08D2DEC-9B62-BDD0-87E1-BAA42FDD5469}"/>
                </a:ext>
              </a:extLst>
            </p:cNvPr>
            <p:cNvSpPr/>
            <p:nvPr/>
          </p:nvSpPr>
          <p:spPr>
            <a:xfrm>
              <a:off x="9373702" y="4871669"/>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a:t>
              </a:r>
              <a:r>
                <a:rPr lang="es-ES" sz="800" b="1" err="1">
                  <a:ln w="0"/>
                  <a:solidFill>
                    <a:srgbClr val="C00000"/>
                  </a:solidFill>
                </a:rPr>
                <a:t>Always</a:t>
              </a:r>
              <a:r>
                <a:rPr lang="es-ES" sz="800" b="1">
                  <a:ln w="0"/>
                  <a:solidFill>
                    <a:srgbClr val="C00000"/>
                  </a:solidFill>
                </a:rPr>
                <a:t> ON)-J1A2</a:t>
              </a:r>
              <a:endParaRPr lang="en-US" sz="800" b="1">
                <a:ln w="0"/>
                <a:solidFill>
                  <a:srgbClr val="C00000"/>
                </a:solidFill>
              </a:endParaRPr>
            </a:p>
          </p:txBody>
        </p:sp>
        <p:cxnSp>
          <p:nvCxnSpPr>
            <p:cNvPr id="355" name="Straight Arrow Connector 354">
              <a:extLst>
                <a:ext uri="{FF2B5EF4-FFF2-40B4-BE49-F238E27FC236}">
                  <a16:creationId xmlns:a16="http://schemas.microsoft.com/office/drawing/2014/main" id="{0EF12B0B-5D95-7060-57EA-AB082261E7C3}"/>
                </a:ext>
              </a:extLst>
            </p:cNvPr>
            <p:cNvCxnSpPr>
              <a:cxnSpLocks/>
            </p:cNvCxnSpPr>
            <p:nvPr/>
          </p:nvCxnSpPr>
          <p:spPr>
            <a:xfrm flipH="1">
              <a:off x="8930939" y="5041249"/>
              <a:ext cx="528400" cy="109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56" name="Group 355">
            <a:extLst>
              <a:ext uri="{FF2B5EF4-FFF2-40B4-BE49-F238E27FC236}">
                <a16:creationId xmlns:a16="http://schemas.microsoft.com/office/drawing/2014/main" id="{4180651F-E08A-EFBA-3A57-5CC3B52F6157}"/>
              </a:ext>
            </a:extLst>
          </p:cNvPr>
          <p:cNvGrpSpPr/>
          <p:nvPr/>
        </p:nvGrpSpPr>
        <p:grpSpPr>
          <a:xfrm>
            <a:off x="8656585" y="715419"/>
            <a:ext cx="2250448" cy="345159"/>
            <a:chOff x="8560034" y="4871669"/>
            <a:chExt cx="1996378" cy="345159"/>
          </a:xfrm>
        </p:grpSpPr>
        <p:sp>
          <p:nvSpPr>
            <p:cNvPr id="357" name="Rounded Rectangle 258">
              <a:extLst>
                <a:ext uri="{FF2B5EF4-FFF2-40B4-BE49-F238E27FC236}">
                  <a16:creationId xmlns:a16="http://schemas.microsoft.com/office/drawing/2014/main" id="{FD0AAAF2-85B1-E335-EB9A-AABAB7C16D8F}"/>
                </a:ext>
              </a:extLst>
            </p:cNvPr>
            <p:cNvSpPr/>
            <p:nvPr/>
          </p:nvSpPr>
          <p:spPr>
            <a:xfrm rot="5400000">
              <a:off x="8479179" y="4969532"/>
              <a:ext cx="317472" cy="15576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8" name="Rectangle 357">
              <a:extLst>
                <a:ext uri="{FF2B5EF4-FFF2-40B4-BE49-F238E27FC236}">
                  <a16:creationId xmlns:a16="http://schemas.microsoft.com/office/drawing/2014/main" id="{146EBCB7-D910-943C-654C-05EA013D9F95}"/>
                </a:ext>
              </a:extLst>
            </p:cNvPr>
            <p:cNvSpPr/>
            <p:nvPr/>
          </p:nvSpPr>
          <p:spPr>
            <a:xfrm>
              <a:off x="9190083" y="4871669"/>
              <a:ext cx="1366329" cy="345159"/>
            </a:xfrm>
            <a:prstGeom prst="rect">
              <a:avLst/>
            </a:prstGeom>
            <a:noFill/>
          </p:spPr>
          <p:txBody>
            <a:bodyPr wrap="square" lIns="121920" tIns="60960" rIns="121920" bIns="60960">
              <a:spAutoFit/>
            </a:bodyPr>
            <a:lstStyle/>
            <a:p>
              <a:pPr>
                <a:spcBef>
                  <a:spcPts val="0"/>
                </a:spcBef>
              </a:pPr>
              <a:r>
                <a:rPr lang="es-ES" sz="800" b="1">
                  <a:ln w="0"/>
                  <a:solidFill>
                    <a:srgbClr val="C00000"/>
                  </a:solidFill>
                </a:rPr>
                <a:t>FAN HDR (PWM control)-J1A1</a:t>
              </a:r>
              <a:endParaRPr lang="en-US" sz="800" b="1">
                <a:ln w="0"/>
                <a:solidFill>
                  <a:srgbClr val="C00000"/>
                </a:solidFill>
              </a:endParaRPr>
            </a:p>
          </p:txBody>
        </p:sp>
        <p:cxnSp>
          <p:nvCxnSpPr>
            <p:cNvPr id="359" name="Straight Arrow Connector 358">
              <a:extLst>
                <a:ext uri="{FF2B5EF4-FFF2-40B4-BE49-F238E27FC236}">
                  <a16:creationId xmlns:a16="http://schemas.microsoft.com/office/drawing/2014/main" id="{418780FF-0677-246E-666E-78CEB22DA710}"/>
                </a:ext>
              </a:extLst>
            </p:cNvPr>
            <p:cNvCxnSpPr>
              <a:cxnSpLocks/>
            </p:cNvCxnSpPr>
            <p:nvPr/>
          </p:nvCxnSpPr>
          <p:spPr>
            <a:xfrm flipH="1">
              <a:off x="8788446" y="5042344"/>
              <a:ext cx="470580" cy="21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Rounded Rectangle 258">
            <a:extLst>
              <a:ext uri="{FF2B5EF4-FFF2-40B4-BE49-F238E27FC236}">
                <a16:creationId xmlns:a16="http://schemas.microsoft.com/office/drawing/2014/main" id="{0D44272B-D0DA-B524-92D1-07F78B107742}"/>
              </a:ext>
            </a:extLst>
          </p:cNvPr>
          <p:cNvSpPr/>
          <p:nvPr/>
        </p:nvSpPr>
        <p:spPr>
          <a:xfrm>
            <a:off x="7432250" y="719967"/>
            <a:ext cx="400866" cy="317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 name="Rectangle 30">
            <a:extLst>
              <a:ext uri="{FF2B5EF4-FFF2-40B4-BE49-F238E27FC236}">
                <a16:creationId xmlns:a16="http://schemas.microsoft.com/office/drawing/2014/main" id="{1526EE50-2FEF-DF3C-1A81-52E7ECBA2432}"/>
              </a:ext>
            </a:extLst>
          </p:cNvPr>
          <p:cNvSpPr/>
          <p:nvPr/>
        </p:nvSpPr>
        <p:spPr>
          <a:xfrm>
            <a:off x="5652917" y="337621"/>
            <a:ext cx="1128222"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AC BRICK- </a:t>
            </a:r>
          </a:p>
          <a:p>
            <a:pPr algn="ctr">
              <a:spcBef>
                <a:spcPts val="0"/>
              </a:spcBef>
            </a:pPr>
            <a:r>
              <a:rPr lang="en-US" sz="800" b="1">
                <a:ln w="0"/>
                <a:solidFill>
                  <a:srgbClr val="C00000"/>
                </a:solidFill>
              </a:rPr>
              <a:t>Power Adapter</a:t>
            </a:r>
          </a:p>
          <a:p>
            <a:pPr algn="ctr">
              <a:spcBef>
                <a:spcPts val="0"/>
              </a:spcBef>
            </a:pPr>
            <a:r>
              <a:rPr lang="en-US" sz="800" b="1">
                <a:ln w="0"/>
                <a:solidFill>
                  <a:srgbClr val="C00000"/>
                </a:solidFill>
              </a:rPr>
              <a:t>(Secondary)-J4A1</a:t>
            </a:r>
          </a:p>
        </p:txBody>
      </p:sp>
      <p:sp>
        <p:nvSpPr>
          <p:cNvPr id="34" name="Rounded Rectangle 258">
            <a:extLst>
              <a:ext uri="{FF2B5EF4-FFF2-40B4-BE49-F238E27FC236}">
                <a16:creationId xmlns:a16="http://schemas.microsoft.com/office/drawing/2014/main" id="{27A7F402-8CE6-030C-A371-84DBEBB49A96}"/>
              </a:ext>
            </a:extLst>
          </p:cNvPr>
          <p:cNvSpPr/>
          <p:nvPr/>
        </p:nvSpPr>
        <p:spPr>
          <a:xfrm>
            <a:off x="6019579" y="714597"/>
            <a:ext cx="411588" cy="317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 name="Rectangle 34">
            <a:extLst>
              <a:ext uri="{FF2B5EF4-FFF2-40B4-BE49-F238E27FC236}">
                <a16:creationId xmlns:a16="http://schemas.microsoft.com/office/drawing/2014/main" id="{2D100B05-AA37-A185-546A-C50DA59807C4}"/>
              </a:ext>
            </a:extLst>
          </p:cNvPr>
          <p:cNvSpPr/>
          <p:nvPr/>
        </p:nvSpPr>
        <p:spPr>
          <a:xfrm>
            <a:off x="7127121" y="341416"/>
            <a:ext cx="1137485" cy="455959"/>
          </a:xfrm>
          <a:prstGeom prst="rect">
            <a:avLst/>
          </a:prstGeom>
          <a:noFill/>
        </p:spPr>
        <p:txBody>
          <a:bodyPr wrap="square" lIns="121920" tIns="60960" rIns="121920" bIns="60960">
            <a:spAutoFit/>
          </a:bodyPr>
          <a:lstStyle/>
          <a:p>
            <a:pPr>
              <a:spcBef>
                <a:spcPts val="0"/>
              </a:spcBef>
            </a:pPr>
            <a:r>
              <a:rPr lang="en-US" sz="800" b="1">
                <a:ln w="0"/>
                <a:solidFill>
                  <a:srgbClr val="C00000"/>
                </a:solidFill>
              </a:rPr>
              <a:t>Main AC BRICK- </a:t>
            </a:r>
          </a:p>
          <a:p>
            <a:pPr>
              <a:spcBef>
                <a:spcPts val="0"/>
              </a:spcBef>
            </a:pPr>
            <a:r>
              <a:rPr lang="en-US" sz="800" b="1">
                <a:ln w="0"/>
                <a:solidFill>
                  <a:srgbClr val="C00000"/>
                </a:solidFill>
              </a:rPr>
              <a:t>Power Adapter</a:t>
            </a:r>
          </a:p>
          <a:p>
            <a:pPr>
              <a:spcBef>
                <a:spcPts val="0"/>
              </a:spcBef>
            </a:pPr>
            <a:r>
              <a:rPr lang="en-US" sz="800" b="1">
                <a:ln w="0"/>
                <a:solidFill>
                  <a:srgbClr val="C00000"/>
                </a:solidFill>
              </a:rPr>
              <a:t>(Primary)-J2A1</a:t>
            </a:r>
          </a:p>
        </p:txBody>
      </p:sp>
      <p:sp>
        <p:nvSpPr>
          <p:cNvPr id="36" name="Rounded Rectangle 258">
            <a:extLst>
              <a:ext uri="{FF2B5EF4-FFF2-40B4-BE49-F238E27FC236}">
                <a16:creationId xmlns:a16="http://schemas.microsoft.com/office/drawing/2014/main" id="{8F37EAAE-A8C9-CDAD-2E11-550C6B258E2C}"/>
              </a:ext>
            </a:extLst>
          </p:cNvPr>
          <p:cNvSpPr/>
          <p:nvPr/>
        </p:nvSpPr>
        <p:spPr>
          <a:xfrm>
            <a:off x="7858316" y="743904"/>
            <a:ext cx="798269" cy="78705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 name="Rectangle 36">
            <a:extLst>
              <a:ext uri="{FF2B5EF4-FFF2-40B4-BE49-F238E27FC236}">
                <a16:creationId xmlns:a16="http://schemas.microsoft.com/office/drawing/2014/main" id="{139D308B-6F0D-2016-2C88-0171089A887E}"/>
              </a:ext>
            </a:extLst>
          </p:cNvPr>
          <p:cNvSpPr/>
          <p:nvPr/>
        </p:nvSpPr>
        <p:spPr>
          <a:xfrm>
            <a:off x="7959987" y="327110"/>
            <a:ext cx="650602" cy="4559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WLAN module- J1B1</a:t>
            </a:r>
          </a:p>
        </p:txBody>
      </p:sp>
      <p:sp>
        <p:nvSpPr>
          <p:cNvPr id="47" name="Rounded Rectangle 258">
            <a:extLst>
              <a:ext uri="{FF2B5EF4-FFF2-40B4-BE49-F238E27FC236}">
                <a16:creationId xmlns:a16="http://schemas.microsoft.com/office/drawing/2014/main" id="{77641906-6DA9-8511-65BA-733321DD32CA}"/>
              </a:ext>
            </a:extLst>
          </p:cNvPr>
          <p:cNvSpPr/>
          <p:nvPr/>
        </p:nvSpPr>
        <p:spPr>
          <a:xfrm>
            <a:off x="7915137" y="2497742"/>
            <a:ext cx="948173" cy="72772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 name="Rectangle 1">
            <a:extLst>
              <a:ext uri="{FF2B5EF4-FFF2-40B4-BE49-F238E27FC236}">
                <a16:creationId xmlns:a16="http://schemas.microsoft.com/office/drawing/2014/main" id="{0F04FEB5-1A58-3F8A-3913-2B19531677BF}"/>
              </a:ext>
            </a:extLst>
          </p:cNvPr>
          <p:cNvSpPr/>
          <p:nvPr/>
        </p:nvSpPr>
        <p:spPr>
          <a:xfrm>
            <a:off x="8092691" y="2627259"/>
            <a:ext cx="784023" cy="592406"/>
          </a:xfrm>
          <a:prstGeom prst="rect">
            <a:avLst/>
          </a:prstGeom>
          <a:noFill/>
        </p:spPr>
        <p:txBody>
          <a:bodyPr wrap="square" lIns="121920" tIns="60960" rIns="121920" bIns="60960">
            <a:spAutoFit/>
          </a:bodyPr>
          <a:lstStyle/>
          <a:p>
            <a:pPr algn="ctr">
              <a:spcBef>
                <a:spcPts val="200"/>
              </a:spcBef>
            </a:pPr>
            <a:r>
              <a:rPr lang="en-US" sz="800" b="1">
                <a:ln w="0"/>
                <a:solidFill>
                  <a:srgbClr val="FFC000"/>
                </a:solidFill>
              </a:rPr>
              <a:t>Modular TCSS AIC 1 (J2D1)</a:t>
            </a:r>
          </a:p>
          <a:p>
            <a:pPr algn="ctr">
              <a:spcBef>
                <a:spcPts val="200"/>
              </a:spcBef>
            </a:pPr>
            <a:r>
              <a:rPr lang="en-US" sz="800" b="1">
                <a:ln w="0"/>
                <a:solidFill>
                  <a:srgbClr val="FFC000"/>
                </a:solidFill>
              </a:rPr>
              <a:t>TCP0 port</a:t>
            </a:r>
          </a:p>
        </p:txBody>
      </p:sp>
      <p:sp>
        <p:nvSpPr>
          <p:cNvPr id="5" name="Rectangle 4">
            <a:extLst>
              <a:ext uri="{FF2B5EF4-FFF2-40B4-BE49-F238E27FC236}">
                <a16:creationId xmlns:a16="http://schemas.microsoft.com/office/drawing/2014/main" id="{279C8CCC-D789-4EF9-2303-3AD388B0926E}"/>
              </a:ext>
            </a:extLst>
          </p:cNvPr>
          <p:cNvSpPr/>
          <p:nvPr/>
        </p:nvSpPr>
        <p:spPr>
          <a:xfrm>
            <a:off x="6904170" y="6567734"/>
            <a:ext cx="1326522" cy="345159"/>
          </a:xfrm>
          <a:prstGeom prst="rect">
            <a:avLst/>
          </a:prstGeom>
          <a:noFill/>
        </p:spPr>
        <p:txBody>
          <a:bodyPr wrap="square" lIns="121920" tIns="60960" rIns="121920" bIns="60960">
            <a:spAutoFit/>
          </a:bodyPr>
          <a:lstStyle/>
          <a:p>
            <a:pPr algn="ctr"/>
            <a:r>
              <a:rPr lang="en-US" sz="800" b="1">
                <a:ln w="0"/>
                <a:solidFill>
                  <a:srgbClr val="C00000"/>
                </a:solidFill>
              </a:rPr>
              <a:t>Reset (SW8F1) and power button (SW8F2)</a:t>
            </a:r>
          </a:p>
        </p:txBody>
      </p:sp>
      <p:cxnSp>
        <p:nvCxnSpPr>
          <p:cNvPr id="6" name="Straight Arrow Connector 5">
            <a:extLst>
              <a:ext uri="{FF2B5EF4-FFF2-40B4-BE49-F238E27FC236}">
                <a16:creationId xmlns:a16="http://schemas.microsoft.com/office/drawing/2014/main" id="{6C8B77E7-5492-E14D-BF6E-2C37A5843290}"/>
              </a:ext>
            </a:extLst>
          </p:cNvPr>
          <p:cNvCxnSpPr>
            <a:cxnSpLocks/>
          </p:cNvCxnSpPr>
          <p:nvPr/>
        </p:nvCxnSpPr>
        <p:spPr>
          <a:xfrm>
            <a:off x="1351016" y="5012429"/>
            <a:ext cx="1404160"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5E508552-7735-3A35-215F-F7D85C81C300}"/>
              </a:ext>
            </a:extLst>
          </p:cNvPr>
          <p:cNvGrpSpPr/>
          <p:nvPr/>
        </p:nvGrpSpPr>
        <p:grpSpPr>
          <a:xfrm>
            <a:off x="5426002" y="4548310"/>
            <a:ext cx="1885820" cy="455958"/>
            <a:chOff x="3715375" y="1218880"/>
            <a:chExt cx="1583792" cy="510965"/>
          </a:xfrm>
        </p:grpSpPr>
        <p:sp>
          <p:nvSpPr>
            <p:cNvPr id="11" name="Rounded Rectangle 217">
              <a:extLst>
                <a:ext uri="{FF2B5EF4-FFF2-40B4-BE49-F238E27FC236}">
                  <a16:creationId xmlns:a16="http://schemas.microsoft.com/office/drawing/2014/main" id="{7D1CC829-F174-366C-CD62-930DFCF7E9CD}"/>
                </a:ext>
              </a:extLst>
            </p:cNvPr>
            <p:cNvSpPr/>
            <p:nvPr/>
          </p:nvSpPr>
          <p:spPr>
            <a:xfrm>
              <a:off x="3715375" y="1218880"/>
              <a:ext cx="1583792" cy="51096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 name="Rectangle 12">
              <a:extLst>
                <a:ext uri="{FF2B5EF4-FFF2-40B4-BE49-F238E27FC236}">
                  <a16:creationId xmlns:a16="http://schemas.microsoft.com/office/drawing/2014/main" id="{908E78E7-3F72-E2AB-3665-72129A9C786B}"/>
                </a:ext>
              </a:extLst>
            </p:cNvPr>
            <p:cNvSpPr/>
            <p:nvPr/>
          </p:nvSpPr>
          <p:spPr>
            <a:xfrm>
              <a:off x="3960803" y="1237898"/>
              <a:ext cx="1165980" cy="247040"/>
            </a:xfrm>
            <a:prstGeom prst="rect">
              <a:avLst/>
            </a:prstGeom>
            <a:noFill/>
          </p:spPr>
          <p:txBody>
            <a:bodyPr wrap="square" lIns="121920" tIns="60960" rIns="121920" bIns="60960">
              <a:spAutoFit/>
            </a:bodyPr>
            <a:lstStyle/>
            <a:p>
              <a:pPr algn="ctr">
                <a:spcBef>
                  <a:spcPts val="0"/>
                </a:spcBef>
              </a:pPr>
              <a:r>
                <a:rPr lang="en-US" sz="700" b="1">
                  <a:ln w="0"/>
                  <a:solidFill>
                    <a:srgbClr val="C00000"/>
                  </a:solidFill>
                </a:rPr>
                <a:t>LP5 CAMM Module (J4G1)</a:t>
              </a:r>
            </a:p>
          </p:txBody>
        </p:sp>
      </p:grpSp>
      <p:cxnSp>
        <p:nvCxnSpPr>
          <p:cNvPr id="16" name="Straight Connector 15">
            <a:extLst>
              <a:ext uri="{FF2B5EF4-FFF2-40B4-BE49-F238E27FC236}">
                <a16:creationId xmlns:a16="http://schemas.microsoft.com/office/drawing/2014/main" id="{BF4A9DFF-1BFB-F8FA-D5AC-F79AAD59029E}"/>
              </a:ext>
            </a:extLst>
          </p:cNvPr>
          <p:cNvCxnSpPr>
            <a:cxnSpLocks/>
          </p:cNvCxnSpPr>
          <p:nvPr/>
        </p:nvCxnSpPr>
        <p:spPr>
          <a:xfrm>
            <a:off x="4812017" y="6416745"/>
            <a:ext cx="0" cy="80662"/>
          </a:xfrm>
          <a:prstGeom prst="line">
            <a:avLst/>
          </a:prstGeom>
          <a:ln w="12700">
            <a:solidFill>
              <a:srgbClr val="C00000"/>
            </a:solidFill>
            <a:tailEnd type="none"/>
          </a:ln>
          <a:effectLst/>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5BC9B186-E465-8FD3-B0B7-6D8FDA05DED3}"/>
              </a:ext>
            </a:extLst>
          </p:cNvPr>
          <p:cNvGrpSpPr/>
          <p:nvPr/>
        </p:nvGrpSpPr>
        <p:grpSpPr>
          <a:xfrm>
            <a:off x="374987" y="4258563"/>
            <a:ext cx="1904302" cy="375028"/>
            <a:chOff x="358679" y="2747964"/>
            <a:chExt cx="1904302" cy="375028"/>
          </a:xfrm>
        </p:grpSpPr>
        <p:sp>
          <p:nvSpPr>
            <p:cNvPr id="20" name="Rectangle 19">
              <a:extLst>
                <a:ext uri="{FF2B5EF4-FFF2-40B4-BE49-F238E27FC236}">
                  <a16:creationId xmlns:a16="http://schemas.microsoft.com/office/drawing/2014/main" id="{46A9C1A8-07FE-2FF8-F14C-B41298CCF3E3}"/>
                </a:ext>
              </a:extLst>
            </p:cNvPr>
            <p:cNvSpPr/>
            <p:nvPr/>
          </p:nvSpPr>
          <p:spPr>
            <a:xfrm>
              <a:off x="358679" y="2777833"/>
              <a:ext cx="1166684" cy="345159"/>
            </a:xfrm>
            <a:prstGeom prst="rect">
              <a:avLst/>
            </a:prstGeom>
            <a:noFill/>
          </p:spPr>
          <p:txBody>
            <a:bodyPr wrap="square" lIns="121920" tIns="60960" rIns="121920" bIns="60960">
              <a:spAutoFit/>
            </a:bodyPr>
            <a:lstStyle/>
            <a:p>
              <a:pPr algn="ctr"/>
              <a:r>
                <a:rPr lang="en-US" sz="800" b="1">
                  <a:ln w="0"/>
                  <a:solidFill>
                    <a:srgbClr val="C00000"/>
                  </a:solidFill>
                </a:rPr>
                <a:t>80G dTBT Port 2 (J9F4)</a:t>
              </a:r>
            </a:p>
          </p:txBody>
        </p:sp>
        <p:cxnSp>
          <p:nvCxnSpPr>
            <p:cNvPr id="21" name="Straight Arrow Connector 20">
              <a:extLst>
                <a:ext uri="{FF2B5EF4-FFF2-40B4-BE49-F238E27FC236}">
                  <a16:creationId xmlns:a16="http://schemas.microsoft.com/office/drawing/2014/main" id="{D35DE281-E969-65D1-563D-C22D38487648}"/>
                </a:ext>
              </a:extLst>
            </p:cNvPr>
            <p:cNvCxnSpPr>
              <a:cxnSpLocks/>
            </p:cNvCxnSpPr>
            <p:nvPr/>
          </p:nvCxnSpPr>
          <p:spPr>
            <a:xfrm>
              <a:off x="1487381" y="2895013"/>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58">
              <a:extLst>
                <a:ext uri="{FF2B5EF4-FFF2-40B4-BE49-F238E27FC236}">
                  <a16:creationId xmlns:a16="http://schemas.microsoft.com/office/drawing/2014/main" id="{88842FC5-3390-3ABD-04E6-336AD567DA86}"/>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23" name="Group 22">
            <a:extLst>
              <a:ext uri="{FF2B5EF4-FFF2-40B4-BE49-F238E27FC236}">
                <a16:creationId xmlns:a16="http://schemas.microsoft.com/office/drawing/2014/main" id="{6CE5A0C9-B566-4146-A018-CAC5A77A5B06}"/>
              </a:ext>
            </a:extLst>
          </p:cNvPr>
          <p:cNvGrpSpPr/>
          <p:nvPr/>
        </p:nvGrpSpPr>
        <p:grpSpPr>
          <a:xfrm>
            <a:off x="268041" y="5201005"/>
            <a:ext cx="1917061" cy="397827"/>
            <a:chOff x="345920" y="2747964"/>
            <a:chExt cx="1917061" cy="397827"/>
          </a:xfrm>
        </p:grpSpPr>
        <p:sp>
          <p:nvSpPr>
            <p:cNvPr id="24" name="Rectangle 23">
              <a:extLst>
                <a:ext uri="{FF2B5EF4-FFF2-40B4-BE49-F238E27FC236}">
                  <a16:creationId xmlns:a16="http://schemas.microsoft.com/office/drawing/2014/main" id="{2B97BA6C-7479-2826-EA14-543D237CA1B7}"/>
                </a:ext>
              </a:extLst>
            </p:cNvPr>
            <p:cNvSpPr/>
            <p:nvPr/>
          </p:nvSpPr>
          <p:spPr>
            <a:xfrm>
              <a:off x="345920" y="2776459"/>
              <a:ext cx="1372305" cy="369332"/>
            </a:xfrm>
            <a:prstGeom prst="rect">
              <a:avLst/>
            </a:prstGeom>
            <a:noFill/>
          </p:spPr>
          <p:txBody>
            <a:bodyPr wrap="square" lIns="121920" tIns="60960" rIns="121920" bIns="60960">
              <a:spAutoFit/>
            </a:bodyPr>
            <a:lstStyle/>
            <a:p>
              <a:pPr algn="ctr">
                <a:lnSpc>
                  <a:spcPct val="100000"/>
                </a:lnSpc>
                <a:spcBef>
                  <a:spcPts val="0"/>
                </a:spcBef>
              </a:pPr>
              <a:r>
                <a:rPr lang="en-US" sz="800" b="1">
                  <a:ln w="0"/>
                  <a:solidFill>
                    <a:srgbClr val="C00000"/>
                  </a:solidFill>
                </a:rPr>
                <a:t>mDP2.1 </a:t>
              </a:r>
              <a:r>
                <a:rPr lang="en-US" sz="800" b="1" err="1">
                  <a:ln w="0"/>
                  <a:solidFill>
                    <a:srgbClr val="C00000"/>
                  </a:solidFill>
                </a:rPr>
                <a:t>ext</a:t>
              </a:r>
              <a:r>
                <a:rPr lang="en-US" sz="800" b="1">
                  <a:ln w="0"/>
                  <a:solidFill>
                    <a:srgbClr val="C00000"/>
                  </a:solidFill>
                </a:rPr>
                <a:t> DP In </a:t>
              </a:r>
            </a:p>
            <a:p>
              <a:pPr algn="ctr">
                <a:lnSpc>
                  <a:spcPct val="100000"/>
                </a:lnSpc>
                <a:spcBef>
                  <a:spcPts val="0"/>
                </a:spcBef>
              </a:pPr>
              <a:r>
                <a:rPr lang="en-US" sz="800" b="1">
                  <a:ln w="0"/>
                  <a:solidFill>
                    <a:srgbClr val="C00000"/>
                  </a:solidFill>
                </a:rPr>
                <a:t>Port-B (J9H1)</a:t>
              </a:r>
            </a:p>
          </p:txBody>
        </p:sp>
        <p:cxnSp>
          <p:nvCxnSpPr>
            <p:cNvPr id="25" name="Straight Arrow Connector 24">
              <a:extLst>
                <a:ext uri="{FF2B5EF4-FFF2-40B4-BE49-F238E27FC236}">
                  <a16:creationId xmlns:a16="http://schemas.microsoft.com/office/drawing/2014/main" id="{ABB972F5-A4B0-5ED8-53B6-E216685F3E49}"/>
                </a:ext>
              </a:extLst>
            </p:cNvPr>
            <p:cNvCxnSpPr>
              <a:cxnSpLocks/>
            </p:cNvCxnSpPr>
            <p:nvPr/>
          </p:nvCxnSpPr>
          <p:spPr>
            <a:xfrm>
              <a:off x="1470917" y="2915266"/>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ounded Rectangle 258">
              <a:extLst>
                <a:ext uri="{FF2B5EF4-FFF2-40B4-BE49-F238E27FC236}">
                  <a16:creationId xmlns:a16="http://schemas.microsoft.com/office/drawing/2014/main" id="{3AA39226-5100-511C-8DA4-091E25D92F40}"/>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29" name="Rounded Rectangle 217">
            <a:extLst>
              <a:ext uri="{FF2B5EF4-FFF2-40B4-BE49-F238E27FC236}">
                <a16:creationId xmlns:a16="http://schemas.microsoft.com/office/drawing/2014/main" id="{775BC90B-F04F-C9EC-A736-A94E363C98A5}"/>
              </a:ext>
            </a:extLst>
          </p:cNvPr>
          <p:cNvSpPr/>
          <p:nvPr/>
        </p:nvSpPr>
        <p:spPr>
          <a:xfrm rot="16200000">
            <a:off x="5902760" y="5925868"/>
            <a:ext cx="323957" cy="84145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9" name="Rectangle 38">
            <a:extLst>
              <a:ext uri="{FF2B5EF4-FFF2-40B4-BE49-F238E27FC236}">
                <a16:creationId xmlns:a16="http://schemas.microsoft.com/office/drawing/2014/main" id="{FE821E40-11D3-EB91-F3A8-D8F11EF84642}"/>
              </a:ext>
            </a:extLst>
          </p:cNvPr>
          <p:cNvSpPr/>
          <p:nvPr/>
        </p:nvSpPr>
        <p:spPr>
          <a:xfrm>
            <a:off x="5569911" y="6209750"/>
            <a:ext cx="1052177" cy="345159"/>
          </a:xfrm>
          <a:prstGeom prst="rect">
            <a:avLst/>
          </a:prstGeom>
          <a:noFill/>
        </p:spPr>
        <p:txBody>
          <a:bodyPr wrap="square" lIns="121920" tIns="60960" rIns="121920" bIns="60960">
            <a:spAutoFit/>
          </a:bodyPr>
          <a:lstStyle/>
          <a:p>
            <a:pPr algn="ctr"/>
            <a:r>
              <a:rPr lang="en-US" sz="800" b="1">
                <a:ln w="0"/>
                <a:solidFill>
                  <a:srgbClr val="FFFF00"/>
                </a:solidFill>
              </a:rPr>
              <a:t>SINAI2/NEVO Conn(J4J1)</a:t>
            </a:r>
          </a:p>
        </p:txBody>
      </p:sp>
      <p:grpSp>
        <p:nvGrpSpPr>
          <p:cNvPr id="50" name="Group 49">
            <a:extLst>
              <a:ext uri="{FF2B5EF4-FFF2-40B4-BE49-F238E27FC236}">
                <a16:creationId xmlns:a16="http://schemas.microsoft.com/office/drawing/2014/main" id="{4368F2A2-59B0-BAD0-AB8B-6CA3310CB034}"/>
              </a:ext>
            </a:extLst>
          </p:cNvPr>
          <p:cNvGrpSpPr/>
          <p:nvPr/>
        </p:nvGrpSpPr>
        <p:grpSpPr>
          <a:xfrm>
            <a:off x="246183" y="5714634"/>
            <a:ext cx="1917061" cy="397827"/>
            <a:chOff x="345920" y="2747964"/>
            <a:chExt cx="1917061" cy="397827"/>
          </a:xfrm>
        </p:grpSpPr>
        <p:sp>
          <p:nvSpPr>
            <p:cNvPr id="51" name="Rectangle 50">
              <a:extLst>
                <a:ext uri="{FF2B5EF4-FFF2-40B4-BE49-F238E27FC236}">
                  <a16:creationId xmlns:a16="http://schemas.microsoft.com/office/drawing/2014/main" id="{70569585-EADD-5F57-F0E9-24CFFE1041CE}"/>
                </a:ext>
              </a:extLst>
            </p:cNvPr>
            <p:cNvSpPr/>
            <p:nvPr/>
          </p:nvSpPr>
          <p:spPr>
            <a:xfrm>
              <a:off x="345920" y="2776459"/>
              <a:ext cx="1372305" cy="369332"/>
            </a:xfrm>
            <a:prstGeom prst="rect">
              <a:avLst/>
            </a:prstGeom>
            <a:noFill/>
          </p:spPr>
          <p:txBody>
            <a:bodyPr wrap="square" lIns="121920" tIns="60960" rIns="121920" bIns="60960">
              <a:spAutoFit/>
            </a:bodyPr>
            <a:lstStyle/>
            <a:p>
              <a:pPr algn="ctr">
                <a:lnSpc>
                  <a:spcPct val="100000"/>
                </a:lnSpc>
                <a:spcBef>
                  <a:spcPts val="0"/>
                </a:spcBef>
              </a:pPr>
              <a:r>
                <a:rPr lang="en-US" sz="800" b="1">
                  <a:ln w="0"/>
                  <a:solidFill>
                    <a:srgbClr val="C00000"/>
                  </a:solidFill>
                </a:rPr>
                <a:t>mDP2.1 </a:t>
              </a:r>
              <a:r>
                <a:rPr lang="en-US" sz="800" b="1" err="1">
                  <a:ln w="0"/>
                  <a:solidFill>
                    <a:srgbClr val="C00000"/>
                  </a:solidFill>
                </a:rPr>
                <a:t>ext</a:t>
              </a:r>
              <a:r>
                <a:rPr lang="en-US" sz="800" b="1">
                  <a:ln w="0"/>
                  <a:solidFill>
                    <a:srgbClr val="C00000"/>
                  </a:solidFill>
                </a:rPr>
                <a:t> DP In </a:t>
              </a:r>
            </a:p>
            <a:p>
              <a:pPr algn="ctr">
                <a:lnSpc>
                  <a:spcPct val="100000"/>
                </a:lnSpc>
                <a:spcBef>
                  <a:spcPts val="0"/>
                </a:spcBef>
              </a:pPr>
              <a:r>
                <a:rPr lang="en-US" sz="800" b="1">
                  <a:ln w="0"/>
                  <a:solidFill>
                    <a:srgbClr val="C00000"/>
                  </a:solidFill>
                </a:rPr>
                <a:t>Port-C (J9J1)</a:t>
              </a:r>
            </a:p>
          </p:txBody>
        </p:sp>
        <p:cxnSp>
          <p:nvCxnSpPr>
            <p:cNvPr id="52" name="Straight Arrow Connector 51">
              <a:extLst>
                <a:ext uri="{FF2B5EF4-FFF2-40B4-BE49-F238E27FC236}">
                  <a16:creationId xmlns:a16="http://schemas.microsoft.com/office/drawing/2014/main" id="{0F228B5E-81D3-8190-B3B8-BED63AA9735F}"/>
                </a:ext>
              </a:extLst>
            </p:cNvPr>
            <p:cNvCxnSpPr>
              <a:cxnSpLocks/>
            </p:cNvCxnSpPr>
            <p:nvPr/>
          </p:nvCxnSpPr>
          <p:spPr>
            <a:xfrm>
              <a:off x="1470917" y="2915266"/>
              <a:ext cx="4619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ounded Rectangle 258">
              <a:extLst>
                <a:ext uri="{FF2B5EF4-FFF2-40B4-BE49-F238E27FC236}">
                  <a16:creationId xmlns:a16="http://schemas.microsoft.com/office/drawing/2014/main" id="{1F6FFC72-F038-59AD-4C5A-A7BA959523DE}"/>
                </a:ext>
              </a:extLst>
            </p:cNvPr>
            <p:cNvSpPr/>
            <p:nvPr/>
          </p:nvSpPr>
          <p:spPr>
            <a:xfrm>
              <a:off x="1970077" y="2747964"/>
              <a:ext cx="292904" cy="3004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55" name="Rectangle 54">
            <a:extLst>
              <a:ext uri="{FF2B5EF4-FFF2-40B4-BE49-F238E27FC236}">
                <a16:creationId xmlns:a16="http://schemas.microsoft.com/office/drawing/2014/main" id="{82D8ED14-66D7-9B84-0D64-063EA7BEF846}"/>
              </a:ext>
            </a:extLst>
          </p:cNvPr>
          <p:cNvSpPr/>
          <p:nvPr/>
        </p:nvSpPr>
        <p:spPr>
          <a:xfrm>
            <a:off x="4534418" y="1366730"/>
            <a:ext cx="1311286" cy="220445"/>
          </a:xfrm>
          <a:prstGeom prst="rect">
            <a:avLst/>
          </a:prstGeom>
          <a:noFill/>
        </p:spPr>
        <p:txBody>
          <a:bodyPr wrap="square" lIns="121920" tIns="60960" rIns="121920" bIns="60960">
            <a:spAutoFit/>
          </a:bodyPr>
          <a:lstStyle/>
          <a:p>
            <a:pPr algn="ctr"/>
            <a:r>
              <a:rPr lang="en-US" sz="700" b="1" err="1">
                <a:ln w="0"/>
                <a:solidFill>
                  <a:srgbClr val="FFC000"/>
                </a:solidFill>
              </a:rPr>
              <a:t>eGfx</a:t>
            </a:r>
            <a:r>
              <a:rPr lang="en-US" sz="700" b="1">
                <a:ln w="0"/>
                <a:solidFill>
                  <a:srgbClr val="FFC000"/>
                </a:solidFill>
              </a:rPr>
              <a:t> eDP  conn (J5A2)</a:t>
            </a:r>
          </a:p>
        </p:txBody>
      </p:sp>
      <p:sp>
        <p:nvSpPr>
          <p:cNvPr id="56" name="Rounded Rectangle 258">
            <a:extLst>
              <a:ext uri="{FF2B5EF4-FFF2-40B4-BE49-F238E27FC236}">
                <a16:creationId xmlns:a16="http://schemas.microsoft.com/office/drawing/2014/main" id="{7EFE7D8D-D813-CB54-1F3D-8FFCE76FA398}"/>
              </a:ext>
            </a:extLst>
          </p:cNvPr>
          <p:cNvSpPr/>
          <p:nvPr/>
        </p:nvSpPr>
        <p:spPr>
          <a:xfrm rot="5400000">
            <a:off x="5028236" y="1234869"/>
            <a:ext cx="183529" cy="7978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Tree>
    <p:extLst>
      <p:ext uri="{BB962C8B-B14F-4D97-AF65-F5344CB8AC3E}">
        <p14:creationId xmlns:p14="http://schemas.microsoft.com/office/powerpoint/2010/main" val="586283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CA95-54A6-FF53-9D44-709BBD79F297}"/>
            </a:ext>
          </a:extLst>
        </p:cNvPr>
        <p:cNvGrpSpPr/>
        <p:nvPr/>
      </p:nvGrpSpPr>
      <p:grpSpPr>
        <a:xfrm>
          <a:off x="0" y="0"/>
          <a:ext cx="0" cy="0"/>
          <a:chOff x="0" y="0"/>
          <a:chExt cx="0" cy="0"/>
        </a:xfrm>
      </p:grpSpPr>
      <p:pic>
        <p:nvPicPr>
          <p:cNvPr id="3" name="Picture 2" descr="A green circuit board on a wood surface&#10;&#10;Description automatically generated">
            <a:extLst>
              <a:ext uri="{FF2B5EF4-FFF2-40B4-BE49-F238E27FC236}">
                <a16:creationId xmlns:a16="http://schemas.microsoft.com/office/drawing/2014/main" id="{03AB162E-E242-4CC8-47F7-15D0946A6EE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l="16056" t="19698" r="10145" b="4568"/>
          <a:stretch/>
        </p:blipFill>
        <p:spPr>
          <a:xfrm rot="10800000">
            <a:off x="2278392" y="500831"/>
            <a:ext cx="7635216" cy="5899536"/>
          </a:xfrm>
          <a:prstGeom prst="rect">
            <a:avLst/>
          </a:prstGeom>
        </p:spPr>
      </p:pic>
      <p:sp>
        <p:nvSpPr>
          <p:cNvPr id="114" name="Rounded Rectangle 112">
            <a:extLst>
              <a:ext uri="{FF2B5EF4-FFF2-40B4-BE49-F238E27FC236}">
                <a16:creationId xmlns:a16="http://schemas.microsoft.com/office/drawing/2014/main" id="{244E9B8D-7306-EB83-5371-BF83ACDA3FE6}"/>
              </a:ext>
            </a:extLst>
          </p:cNvPr>
          <p:cNvSpPr/>
          <p:nvPr/>
        </p:nvSpPr>
        <p:spPr>
          <a:xfrm>
            <a:off x="9339901" y="1609363"/>
            <a:ext cx="317395" cy="79361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0000"/>
              </a:solidFill>
            </a:endParaRPr>
          </a:p>
        </p:txBody>
      </p:sp>
      <p:grpSp>
        <p:nvGrpSpPr>
          <p:cNvPr id="121" name="Group 120">
            <a:extLst>
              <a:ext uri="{FF2B5EF4-FFF2-40B4-BE49-F238E27FC236}">
                <a16:creationId xmlns:a16="http://schemas.microsoft.com/office/drawing/2014/main" id="{3E374E46-53F7-74E0-DF32-4DB19F9418DF}"/>
              </a:ext>
            </a:extLst>
          </p:cNvPr>
          <p:cNvGrpSpPr/>
          <p:nvPr/>
        </p:nvGrpSpPr>
        <p:grpSpPr>
          <a:xfrm>
            <a:off x="3072184" y="3332360"/>
            <a:ext cx="317395" cy="842833"/>
            <a:chOff x="2795395" y="1421420"/>
            <a:chExt cx="317395" cy="842833"/>
          </a:xfrm>
        </p:grpSpPr>
        <p:sp>
          <p:nvSpPr>
            <p:cNvPr id="134" name="Rounded Rectangle 258">
              <a:extLst>
                <a:ext uri="{FF2B5EF4-FFF2-40B4-BE49-F238E27FC236}">
                  <a16:creationId xmlns:a16="http://schemas.microsoft.com/office/drawing/2014/main" id="{4EE823E3-2C81-3834-EE24-153AF15126C8}"/>
                </a:ext>
              </a:extLst>
            </p:cNvPr>
            <p:cNvSpPr/>
            <p:nvPr/>
          </p:nvSpPr>
          <p:spPr>
            <a:xfrm>
              <a:off x="2798315" y="1472826"/>
              <a:ext cx="301387" cy="70544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6" name="Rectangle 135">
              <a:extLst>
                <a:ext uri="{FF2B5EF4-FFF2-40B4-BE49-F238E27FC236}">
                  <a16:creationId xmlns:a16="http://schemas.microsoft.com/office/drawing/2014/main" id="{49D79435-19F9-F04A-32F6-0133E0B757D2}"/>
                </a:ext>
              </a:extLst>
            </p:cNvPr>
            <p:cNvSpPr/>
            <p:nvPr/>
          </p:nvSpPr>
          <p:spPr>
            <a:xfrm rot="16200000">
              <a:off x="2532676" y="1684139"/>
              <a:ext cx="842833" cy="317395"/>
            </a:xfrm>
            <a:prstGeom prst="rect">
              <a:avLst/>
            </a:prstGeom>
            <a:noFill/>
          </p:spPr>
          <p:txBody>
            <a:bodyPr wrap="square" lIns="121920" tIns="60960" rIns="121920" bIns="60960">
              <a:spAutoFit/>
            </a:bodyPr>
            <a:lstStyle/>
            <a:p>
              <a:pPr algn="ctr"/>
              <a:r>
                <a:rPr lang="en-US" sz="700" b="1">
                  <a:ln w="0"/>
                  <a:solidFill>
                    <a:srgbClr val="FFC000"/>
                  </a:solidFill>
                </a:rPr>
                <a:t>MIPI 60 Conn (J1T1)</a:t>
              </a:r>
            </a:p>
          </p:txBody>
        </p:sp>
      </p:grpSp>
      <p:sp>
        <p:nvSpPr>
          <p:cNvPr id="144" name="Rounded Rectangle 217">
            <a:extLst>
              <a:ext uri="{FF2B5EF4-FFF2-40B4-BE49-F238E27FC236}">
                <a16:creationId xmlns:a16="http://schemas.microsoft.com/office/drawing/2014/main" id="{7C52CB08-61B6-F281-B6FA-CCDB2EC1DEF4}"/>
              </a:ext>
            </a:extLst>
          </p:cNvPr>
          <p:cNvSpPr/>
          <p:nvPr/>
        </p:nvSpPr>
        <p:spPr>
          <a:xfrm>
            <a:off x="2834275" y="6266150"/>
            <a:ext cx="479907" cy="1181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3" name="Rectangle 162">
            <a:extLst>
              <a:ext uri="{FF2B5EF4-FFF2-40B4-BE49-F238E27FC236}">
                <a16:creationId xmlns:a16="http://schemas.microsoft.com/office/drawing/2014/main" id="{DB69EBD8-261D-6ABE-005A-63F55BC241F0}"/>
              </a:ext>
            </a:extLst>
          </p:cNvPr>
          <p:cNvSpPr/>
          <p:nvPr/>
        </p:nvSpPr>
        <p:spPr>
          <a:xfrm>
            <a:off x="508000" y="6199534"/>
            <a:ext cx="1372305" cy="345159"/>
          </a:xfrm>
          <a:prstGeom prst="rect">
            <a:avLst/>
          </a:prstGeom>
          <a:noFill/>
        </p:spPr>
        <p:txBody>
          <a:bodyPr wrap="square" lIns="121920" tIns="60960" rIns="121920" bIns="60960">
            <a:spAutoFit/>
          </a:bodyPr>
          <a:lstStyle/>
          <a:p>
            <a:pPr algn="r"/>
            <a:r>
              <a:rPr lang="en-US" sz="800" b="1">
                <a:ln w="0"/>
                <a:solidFill>
                  <a:srgbClr val="C00000"/>
                </a:solidFill>
              </a:rPr>
              <a:t>Scan Matrix Conn (J1W2)</a:t>
            </a:r>
          </a:p>
        </p:txBody>
      </p:sp>
      <p:cxnSp>
        <p:nvCxnSpPr>
          <p:cNvPr id="164" name="Straight Arrow Connector 163">
            <a:extLst>
              <a:ext uri="{FF2B5EF4-FFF2-40B4-BE49-F238E27FC236}">
                <a16:creationId xmlns:a16="http://schemas.microsoft.com/office/drawing/2014/main" id="{FC5D389F-F3FA-97A7-E478-F3559B58132D}"/>
              </a:ext>
            </a:extLst>
          </p:cNvPr>
          <p:cNvCxnSpPr>
            <a:cxnSpLocks/>
            <a:stCxn id="163" idx="3"/>
          </p:cNvCxnSpPr>
          <p:nvPr/>
        </p:nvCxnSpPr>
        <p:spPr>
          <a:xfrm flipV="1">
            <a:off x="1880305" y="6324148"/>
            <a:ext cx="1032682" cy="47966"/>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BFD92564-AE1A-F108-5BEC-7BBA2D87105A}"/>
              </a:ext>
            </a:extLst>
          </p:cNvPr>
          <p:cNvGrpSpPr/>
          <p:nvPr/>
        </p:nvGrpSpPr>
        <p:grpSpPr>
          <a:xfrm>
            <a:off x="6930034" y="5921365"/>
            <a:ext cx="842833" cy="317395"/>
            <a:chOff x="3613145" y="1305517"/>
            <a:chExt cx="842833" cy="317395"/>
          </a:xfrm>
        </p:grpSpPr>
        <p:sp>
          <p:nvSpPr>
            <p:cNvPr id="172" name="Rounded Rectangle 217">
              <a:extLst>
                <a:ext uri="{FF2B5EF4-FFF2-40B4-BE49-F238E27FC236}">
                  <a16:creationId xmlns:a16="http://schemas.microsoft.com/office/drawing/2014/main" id="{1BC9DE4C-4D25-B509-0513-C832FBB3FCFA}"/>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3" name="Rectangle 172">
              <a:extLst>
                <a:ext uri="{FF2B5EF4-FFF2-40B4-BE49-F238E27FC236}">
                  <a16:creationId xmlns:a16="http://schemas.microsoft.com/office/drawing/2014/main" id="{C320E9B2-9933-B41D-9E05-F90C3F42F0FB}"/>
                </a:ext>
              </a:extLst>
            </p:cNvPr>
            <p:cNvSpPr/>
            <p:nvPr/>
          </p:nvSpPr>
          <p:spPr>
            <a:xfrm>
              <a:off x="3613145" y="1305517"/>
              <a:ext cx="842833" cy="317395"/>
            </a:xfrm>
            <a:prstGeom prst="rect">
              <a:avLst/>
            </a:prstGeom>
            <a:noFill/>
          </p:spPr>
          <p:txBody>
            <a:bodyPr wrap="square" lIns="121920" tIns="60960" rIns="121920" bIns="60960">
              <a:spAutoFit/>
            </a:bodyPr>
            <a:lstStyle/>
            <a:p>
              <a:pPr algn="ctr"/>
              <a:r>
                <a:rPr lang="en-US" sz="700" b="1">
                  <a:ln w="0"/>
                  <a:solidFill>
                    <a:srgbClr val="FFC000"/>
                  </a:solidFill>
                </a:rPr>
                <a:t>Sensor HDR (J7W1)</a:t>
              </a:r>
            </a:p>
          </p:txBody>
        </p:sp>
      </p:grpSp>
      <p:grpSp>
        <p:nvGrpSpPr>
          <p:cNvPr id="180" name="Group 179">
            <a:extLst>
              <a:ext uri="{FF2B5EF4-FFF2-40B4-BE49-F238E27FC236}">
                <a16:creationId xmlns:a16="http://schemas.microsoft.com/office/drawing/2014/main" id="{BAD762AD-2FA7-F9A5-3647-3E45281AB7A9}"/>
              </a:ext>
            </a:extLst>
          </p:cNvPr>
          <p:cNvGrpSpPr/>
          <p:nvPr/>
        </p:nvGrpSpPr>
        <p:grpSpPr>
          <a:xfrm>
            <a:off x="5976086" y="3410017"/>
            <a:ext cx="842833" cy="325488"/>
            <a:chOff x="3659444" y="1316695"/>
            <a:chExt cx="842833" cy="325488"/>
          </a:xfrm>
        </p:grpSpPr>
        <p:sp>
          <p:nvSpPr>
            <p:cNvPr id="181" name="Rounded Rectangle 217">
              <a:extLst>
                <a:ext uri="{FF2B5EF4-FFF2-40B4-BE49-F238E27FC236}">
                  <a16:creationId xmlns:a16="http://schemas.microsoft.com/office/drawing/2014/main" id="{CC1BE616-A7EF-BE8A-834F-28F4550E9E0F}"/>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2" name="Rectangle 181">
              <a:extLst>
                <a:ext uri="{FF2B5EF4-FFF2-40B4-BE49-F238E27FC236}">
                  <a16:creationId xmlns:a16="http://schemas.microsoft.com/office/drawing/2014/main" id="{91B4D27F-3BF8-2E06-7217-C5C031288BB4}"/>
                </a:ext>
              </a:extLst>
            </p:cNvPr>
            <p:cNvSpPr/>
            <p:nvPr/>
          </p:nvSpPr>
          <p:spPr>
            <a:xfrm>
              <a:off x="3659444" y="1324788"/>
              <a:ext cx="842833" cy="317395"/>
            </a:xfrm>
            <a:prstGeom prst="rect">
              <a:avLst/>
            </a:prstGeom>
            <a:noFill/>
          </p:spPr>
          <p:txBody>
            <a:bodyPr wrap="square" lIns="121920" tIns="60960" rIns="121920" bIns="60960">
              <a:spAutoFit/>
            </a:bodyPr>
            <a:lstStyle/>
            <a:p>
              <a:pPr algn="ctr"/>
              <a:r>
                <a:rPr lang="en-US" sz="700" b="1">
                  <a:ln w="0"/>
                  <a:solidFill>
                    <a:srgbClr val="FFC000"/>
                  </a:solidFill>
                </a:rPr>
                <a:t>M.2 SSD Gen5 Conn (J5T1)</a:t>
              </a:r>
            </a:p>
          </p:txBody>
        </p:sp>
      </p:grpSp>
      <p:grpSp>
        <p:nvGrpSpPr>
          <p:cNvPr id="192" name="Group 191">
            <a:extLst>
              <a:ext uri="{FF2B5EF4-FFF2-40B4-BE49-F238E27FC236}">
                <a16:creationId xmlns:a16="http://schemas.microsoft.com/office/drawing/2014/main" id="{4428D092-D7D5-23E3-C3C8-CA724CA1155F}"/>
              </a:ext>
            </a:extLst>
          </p:cNvPr>
          <p:cNvGrpSpPr/>
          <p:nvPr/>
        </p:nvGrpSpPr>
        <p:grpSpPr>
          <a:xfrm>
            <a:off x="8464011" y="5175124"/>
            <a:ext cx="556713" cy="414344"/>
            <a:chOff x="3604746" y="1183069"/>
            <a:chExt cx="556713" cy="414344"/>
          </a:xfrm>
        </p:grpSpPr>
        <p:sp>
          <p:nvSpPr>
            <p:cNvPr id="195" name="Rounded Rectangle 217">
              <a:extLst>
                <a:ext uri="{FF2B5EF4-FFF2-40B4-BE49-F238E27FC236}">
                  <a16:creationId xmlns:a16="http://schemas.microsoft.com/office/drawing/2014/main" id="{E6689A3E-DE30-0C75-0C98-59FC9EAE98C3}"/>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96" name="Rectangle 195">
              <a:extLst>
                <a:ext uri="{FF2B5EF4-FFF2-40B4-BE49-F238E27FC236}">
                  <a16:creationId xmlns:a16="http://schemas.microsoft.com/office/drawing/2014/main" id="{54798BF5-5736-5309-E027-8E41C2CD5032}"/>
                </a:ext>
              </a:extLst>
            </p:cNvPr>
            <p:cNvSpPr/>
            <p:nvPr/>
          </p:nvSpPr>
          <p:spPr>
            <a:xfrm>
              <a:off x="3604746" y="1183069"/>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(J8V2)</a:t>
              </a:r>
            </a:p>
          </p:txBody>
        </p:sp>
      </p:grpSp>
      <p:grpSp>
        <p:nvGrpSpPr>
          <p:cNvPr id="203" name="Group 202">
            <a:extLst>
              <a:ext uri="{FF2B5EF4-FFF2-40B4-BE49-F238E27FC236}">
                <a16:creationId xmlns:a16="http://schemas.microsoft.com/office/drawing/2014/main" id="{FA615A29-721F-36CD-61A2-E3A58757DAA5}"/>
              </a:ext>
            </a:extLst>
          </p:cNvPr>
          <p:cNvGrpSpPr/>
          <p:nvPr/>
        </p:nvGrpSpPr>
        <p:grpSpPr>
          <a:xfrm>
            <a:off x="7890716" y="5031193"/>
            <a:ext cx="556713" cy="414344"/>
            <a:chOff x="3643133" y="1165296"/>
            <a:chExt cx="556713" cy="414344"/>
          </a:xfrm>
        </p:grpSpPr>
        <p:sp>
          <p:nvSpPr>
            <p:cNvPr id="204" name="Rounded Rectangle 217">
              <a:extLst>
                <a:ext uri="{FF2B5EF4-FFF2-40B4-BE49-F238E27FC236}">
                  <a16:creationId xmlns:a16="http://schemas.microsoft.com/office/drawing/2014/main" id="{648E4940-5123-FF3B-DFEB-1D997C5CF381}"/>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5" name="Rectangle 204">
              <a:extLst>
                <a:ext uri="{FF2B5EF4-FFF2-40B4-BE49-F238E27FC236}">
                  <a16:creationId xmlns:a16="http://schemas.microsoft.com/office/drawing/2014/main" id="{8828CFF5-4D06-6DDD-1E66-CD246B38212F}"/>
                </a:ext>
              </a:extLst>
            </p:cNvPr>
            <p:cNvSpPr/>
            <p:nvPr/>
          </p:nvSpPr>
          <p:spPr>
            <a:xfrm>
              <a:off x="3643133" y="1165296"/>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(J8V1)</a:t>
              </a:r>
            </a:p>
          </p:txBody>
        </p:sp>
      </p:grpSp>
      <p:grpSp>
        <p:nvGrpSpPr>
          <p:cNvPr id="206" name="Group 205">
            <a:extLst>
              <a:ext uri="{FF2B5EF4-FFF2-40B4-BE49-F238E27FC236}">
                <a16:creationId xmlns:a16="http://schemas.microsoft.com/office/drawing/2014/main" id="{2CA2AFE8-0CC8-774A-DAB4-EE70A79FB26B}"/>
              </a:ext>
            </a:extLst>
          </p:cNvPr>
          <p:cNvGrpSpPr/>
          <p:nvPr/>
        </p:nvGrpSpPr>
        <p:grpSpPr>
          <a:xfrm>
            <a:off x="7447948" y="2627768"/>
            <a:ext cx="750162" cy="317395"/>
            <a:chOff x="2422869" y="375352"/>
            <a:chExt cx="556713" cy="291951"/>
          </a:xfrm>
        </p:grpSpPr>
        <p:sp>
          <p:nvSpPr>
            <p:cNvPr id="207" name="Rounded Rectangle 217">
              <a:extLst>
                <a:ext uri="{FF2B5EF4-FFF2-40B4-BE49-F238E27FC236}">
                  <a16:creationId xmlns:a16="http://schemas.microsoft.com/office/drawing/2014/main" id="{F752B54D-BFFD-6B8C-C57B-0F455478D57D}"/>
                </a:ext>
              </a:extLst>
            </p:cNvPr>
            <p:cNvSpPr/>
            <p:nvPr/>
          </p:nvSpPr>
          <p:spPr>
            <a:xfrm>
              <a:off x="2473842" y="375662"/>
              <a:ext cx="423255" cy="28989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8" name="Rectangle 207">
              <a:extLst>
                <a:ext uri="{FF2B5EF4-FFF2-40B4-BE49-F238E27FC236}">
                  <a16:creationId xmlns:a16="http://schemas.microsoft.com/office/drawing/2014/main" id="{394BC84A-22BE-8070-D60B-6FCA93B82AAE}"/>
                </a:ext>
              </a:extLst>
            </p:cNvPr>
            <p:cNvSpPr/>
            <p:nvPr/>
          </p:nvSpPr>
          <p:spPr>
            <a:xfrm>
              <a:off x="2422869" y="375352"/>
              <a:ext cx="556713" cy="291951"/>
            </a:xfrm>
            <a:prstGeom prst="rect">
              <a:avLst/>
            </a:prstGeom>
            <a:noFill/>
          </p:spPr>
          <p:txBody>
            <a:bodyPr wrap="square" lIns="121920" tIns="60960" rIns="121920" bIns="60960">
              <a:spAutoFit/>
            </a:bodyPr>
            <a:lstStyle/>
            <a:p>
              <a:pPr algn="ctr"/>
              <a:r>
                <a:rPr lang="en-US" sz="700" b="1">
                  <a:ln w="0"/>
                  <a:solidFill>
                    <a:srgbClr val="FFC000"/>
                  </a:solidFill>
                </a:rPr>
                <a:t>PnP HDR (J7P1/2)</a:t>
              </a:r>
            </a:p>
          </p:txBody>
        </p:sp>
      </p:grpSp>
      <p:grpSp>
        <p:nvGrpSpPr>
          <p:cNvPr id="245" name="Group 244">
            <a:extLst>
              <a:ext uri="{FF2B5EF4-FFF2-40B4-BE49-F238E27FC236}">
                <a16:creationId xmlns:a16="http://schemas.microsoft.com/office/drawing/2014/main" id="{E1A03788-31EB-472C-9285-A630A480B196}"/>
              </a:ext>
            </a:extLst>
          </p:cNvPr>
          <p:cNvGrpSpPr/>
          <p:nvPr/>
        </p:nvGrpSpPr>
        <p:grpSpPr>
          <a:xfrm rot="16200000">
            <a:off x="6592127" y="818397"/>
            <a:ext cx="556713" cy="441002"/>
            <a:chOff x="3624649" y="1084749"/>
            <a:chExt cx="556713" cy="441002"/>
          </a:xfrm>
        </p:grpSpPr>
        <p:sp>
          <p:nvSpPr>
            <p:cNvPr id="246" name="Rounded Rectangle 217">
              <a:extLst>
                <a:ext uri="{FF2B5EF4-FFF2-40B4-BE49-F238E27FC236}">
                  <a16:creationId xmlns:a16="http://schemas.microsoft.com/office/drawing/2014/main" id="{5F5E19A5-A9D4-E8DB-65B1-562DB672E294}"/>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7" name="Rectangle 246">
              <a:extLst>
                <a:ext uri="{FF2B5EF4-FFF2-40B4-BE49-F238E27FC236}">
                  <a16:creationId xmlns:a16="http://schemas.microsoft.com/office/drawing/2014/main" id="{4D280878-8491-512F-D1CC-750644FB6D61}"/>
                </a:ext>
              </a:extLst>
            </p:cNvPr>
            <p:cNvSpPr/>
            <p:nvPr/>
          </p:nvSpPr>
          <p:spPr>
            <a:xfrm>
              <a:off x="3624649" y="1084749"/>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(J6L2)</a:t>
              </a:r>
            </a:p>
          </p:txBody>
        </p:sp>
      </p:grpSp>
      <p:grpSp>
        <p:nvGrpSpPr>
          <p:cNvPr id="250" name="Group 249">
            <a:extLst>
              <a:ext uri="{FF2B5EF4-FFF2-40B4-BE49-F238E27FC236}">
                <a16:creationId xmlns:a16="http://schemas.microsoft.com/office/drawing/2014/main" id="{0B70D6E8-C6E1-CB3F-492B-D26670EB9F48}"/>
              </a:ext>
            </a:extLst>
          </p:cNvPr>
          <p:cNvGrpSpPr/>
          <p:nvPr/>
        </p:nvGrpSpPr>
        <p:grpSpPr>
          <a:xfrm rot="16200000">
            <a:off x="8030470" y="5302415"/>
            <a:ext cx="556713" cy="443727"/>
            <a:chOff x="3627178" y="1111988"/>
            <a:chExt cx="556713" cy="343008"/>
          </a:xfrm>
        </p:grpSpPr>
        <p:sp>
          <p:nvSpPr>
            <p:cNvPr id="253" name="Rounded Rectangle 217">
              <a:extLst>
                <a:ext uri="{FF2B5EF4-FFF2-40B4-BE49-F238E27FC236}">
                  <a16:creationId xmlns:a16="http://schemas.microsoft.com/office/drawing/2014/main" id="{78DD7287-9427-082C-81FD-90C65038FDE1}"/>
                </a:ext>
              </a:extLst>
            </p:cNvPr>
            <p:cNvSpPr/>
            <p:nvPr/>
          </p:nvSpPr>
          <p:spPr>
            <a:xfrm>
              <a:off x="3715374" y="1288878"/>
              <a:ext cx="380315" cy="16611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4" name="Rectangle 253">
              <a:extLst>
                <a:ext uri="{FF2B5EF4-FFF2-40B4-BE49-F238E27FC236}">
                  <a16:creationId xmlns:a16="http://schemas.microsoft.com/office/drawing/2014/main" id="{B469605E-6B8D-F840-2177-1B6FB7B43149}"/>
                </a:ext>
              </a:extLst>
            </p:cNvPr>
            <p:cNvSpPr/>
            <p:nvPr/>
          </p:nvSpPr>
          <p:spPr>
            <a:xfrm>
              <a:off x="3627178" y="1111988"/>
              <a:ext cx="556713" cy="320290"/>
            </a:xfrm>
            <a:prstGeom prst="rect">
              <a:avLst/>
            </a:prstGeom>
            <a:noFill/>
          </p:spPr>
          <p:txBody>
            <a:bodyPr wrap="square" lIns="121920" tIns="60960" rIns="121920" bIns="60960">
              <a:spAutoFit/>
            </a:bodyPr>
            <a:lstStyle/>
            <a:p>
              <a:pPr algn="ctr"/>
              <a:r>
                <a:rPr lang="en-US" sz="700" b="1">
                  <a:ln w="0"/>
                  <a:solidFill>
                    <a:srgbClr val="FFC000"/>
                  </a:solidFill>
                </a:rPr>
                <a:t>PnP HDR (J8V3)</a:t>
              </a:r>
            </a:p>
          </p:txBody>
        </p:sp>
      </p:grpSp>
      <p:grpSp>
        <p:nvGrpSpPr>
          <p:cNvPr id="255" name="Group 254">
            <a:extLst>
              <a:ext uri="{FF2B5EF4-FFF2-40B4-BE49-F238E27FC236}">
                <a16:creationId xmlns:a16="http://schemas.microsoft.com/office/drawing/2014/main" id="{0D8ED132-38BE-CEA5-6863-2533413BC2CA}"/>
              </a:ext>
            </a:extLst>
          </p:cNvPr>
          <p:cNvGrpSpPr/>
          <p:nvPr/>
        </p:nvGrpSpPr>
        <p:grpSpPr>
          <a:xfrm>
            <a:off x="4695969" y="1536611"/>
            <a:ext cx="556713" cy="414344"/>
            <a:chOff x="3615750" y="1173625"/>
            <a:chExt cx="556713" cy="414344"/>
          </a:xfrm>
        </p:grpSpPr>
        <p:sp>
          <p:nvSpPr>
            <p:cNvPr id="256" name="Rounded Rectangle 217">
              <a:extLst>
                <a:ext uri="{FF2B5EF4-FFF2-40B4-BE49-F238E27FC236}">
                  <a16:creationId xmlns:a16="http://schemas.microsoft.com/office/drawing/2014/main" id="{4BB581D8-997E-6FAA-3CAA-360B3EEA7D5C}"/>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7" name="Rectangle 256">
              <a:extLst>
                <a:ext uri="{FF2B5EF4-FFF2-40B4-BE49-F238E27FC236}">
                  <a16:creationId xmlns:a16="http://schemas.microsoft.com/office/drawing/2014/main" id="{88207D35-04A1-152B-79D0-05272CD66C3C}"/>
                </a:ext>
              </a:extLst>
            </p:cNvPr>
            <p:cNvSpPr/>
            <p:nvPr/>
          </p:nvSpPr>
          <p:spPr>
            <a:xfrm>
              <a:off x="3615750" y="117362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(J4M1)</a:t>
              </a:r>
            </a:p>
          </p:txBody>
        </p:sp>
      </p:grpSp>
      <p:grpSp>
        <p:nvGrpSpPr>
          <p:cNvPr id="258" name="Group 257">
            <a:extLst>
              <a:ext uri="{FF2B5EF4-FFF2-40B4-BE49-F238E27FC236}">
                <a16:creationId xmlns:a16="http://schemas.microsoft.com/office/drawing/2014/main" id="{1EE123C8-4596-18B7-A140-CB67D04AFAD6}"/>
              </a:ext>
            </a:extLst>
          </p:cNvPr>
          <p:cNvGrpSpPr/>
          <p:nvPr/>
        </p:nvGrpSpPr>
        <p:grpSpPr>
          <a:xfrm>
            <a:off x="4441301" y="5986360"/>
            <a:ext cx="556713" cy="414344"/>
            <a:chOff x="3669039" y="1150851"/>
            <a:chExt cx="556713" cy="414344"/>
          </a:xfrm>
        </p:grpSpPr>
        <p:sp>
          <p:nvSpPr>
            <p:cNvPr id="261" name="Rounded Rectangle 217">
              <a:extLst>
                <a:ext uri="{FF2B5EF4-FFF2-40B4-BE49-F238E27FC236}">
                  <a16:creationId xmlns:a16="http://schemas.microsoft.com/office/drawing/2014/main" id="{37C0D064-45BA-9307-DC4F-20DBB9325D33}"/>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5" name="Rectangle 264">
              <a:extLst>
                <a:ext uri="{FF2B5EF4-FFF2-40B4-BE49-F238E27FC236}">
                  <a16:creationId xmlns:a16="http://schemas.microsoft.com/office/drawing/2014/main" id="{77F8538B-1DE1-15E6-F733-54E4F4E1B1A8}"/>
                </a:ext>
              </a:extLst>
            </p:cNvPr>
            <p:cNvSpPr/>
            <p:nvPr/>
          </p:nvSpPr>
          <p:spPr>
            <a:xfrm>
              <a:off x="3669039" y="1150851"/>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(J3W1)</a:t>
              </a:r>
            </a:p>
          </p:txBody>
        </p:sp>
      </p:grpSp>
      <p:grpSp>
        <p:nvGrpSpPr>
          <p:cNvPr id="266" name="Group 265">
            <a:extLst>
              <a:ext uri="{FF2B5EF4-FFF2-40B4-BE49-F238E27FC236}">
                <a16:creationId xmlns:a16="http://schemas.microsoft.com/office/drawing/2014/main" id="{CB492645-7370-1EE0-7638-59362367BBFD}"/>
              </a:ext>
            </a:extLst>
          </p:cNvPr>
          <p:cNvGrpSpPr/>
          <p:nvPr/>
        </p:nvGrpSpPr>
        <p:grpSpPr>
          <a:xfrm>
            <a:off x="5853966" y="6013899"/>
            <a:ext cx="556713" cy="414344"/>
            <a:chOff x="3644414" y="1172528"/>
            <a:chExt cx="556713" cy="414344"/>
          </a:xfrm>
        </p:grpSpPr>
        <p:sp>
          <p:nvSpPr>
            <p:cNvPr id="267" name="Rounded Rectangle 217">
              <a:extLst>
                <a:ext uri="{FF2B5EF4-FFF2-40B4-BE49-F238E27FC236}">
                  <a16:creationId xmlns:a16="http://schemas.microsoft.com/office/drawing/2014/main" id="{9DACC035-7274-1460-7A77-9BF5B3A0F66C}"/>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8" name="Rectangle 267">
              <a:extLst>
                <a:ext uri="{FF2B5EF4-FFF2-40B4-BE49-F238E27FC236}">
                  <a16:creationId xmlns:a16="http://schemas.microsoft.com/office/drawing/2014/main" id="{ADEE9908-17B5-6C12-D5B5-2423CC3ADECC}"/>
                </a:ext>
              </a:extLst>
            </p:cNvPr>
            <p:cNvSpPr/>
            <p:nvPr/>
          </p:nvSpPr>
          <p:spPr>
            <a:xfrm>
              <a:off x="3644414" y="1172528"/>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(J5W1)</a:t>
              </a:r>
            </a:p>
          </p:txBody>
        </p:sp>
      </p:grpSp>
      <p:grpSp>
        <p:nvGrpSpPr>
          <p:cNvPr id="273" name="Group 272">
            <a:extLst>
              <a:ext uri="{FF2B5EF4-FFF2-40B4-BE49-F238E27FC236}">
                <a16:creationId xmlns:a16="http://schemas.microsoft.com/office/drawing/2014/main" id="{0D281B9D-8381-49C2-8704-A2CDFC051D8B}"/>
              </a:ext>
            </a:extLst>
          </p:cNvPr>
          <p:cNvGrpSpPr/>
          <p:nvPr/>
        </p:nvGrpSpPr>
        <p:grpSpPr>
          <a:xfrm rot="16200000">
            <a:off x="2260005" y="3795658"/>
            <a:ext cx="556713" cy="414344"/>
            <a:chOff x="3644312" y="1136361"/>
            <a:chExt cx="556713" cy="414344"/>
          </a:xfrm>
        </p:grpSpPr>
        <p:sp>
          <p:nvSpPr>
            <p:cNvPr id="274" name="Rounded Rectangle 217">
              <a:extLst>
                <a:ext uri="{FF2B5EF4-FFF2-40B4-BE49-F238E27FC236}">
                  <a16:creationId xmlns:a16="http://schemas.microsoft.com/office/drawing/2014/main" id="{CBE09D2F-3A57-7C8D-8B5A-B9646DCE505B}"/>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2" name="Rectangle 281">
              <a:extLst>
                <a:ext uri="{FF2B5EF4-FFF2-40B4-BE49-F238E27FC236}">
                  <a16:creationId xmlns:a16="http://schemas.microsoft.com/office/drawing/2014/main" id="{FAA44AAF-1A1B-E246-4B64-74CDEC74BABE}"/>
                </a:ext>
              </a:extLst>
            </p:cNvPr>
            <p:cNvSpPr/>
            <p:nvPr/>
          </p:nvSpPr>
          <p:spPr>
            <a:xfrm>
              <a:off x="3644312" y="1136361"/>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(J1T2) </a:t>
              </a:r>
            </a:p>
          </p:txBody>
        </p:sp>
      </p:grpSp>
      <p:grpSp>
        <p:nvGrpSpPr>
          <p:cNvPr id="283" name="Group 282">
            <a:extLst>
              <a:ext uri="{FF2B5EF4-FFF2-40B4-BE49-F238E27FC236}">
                <a16:creationId xmlns:a16="http://schemas.microsoft.com/office/drawing/2014/main" id="{CCE2EB55-1853-21A2-9243-191E41C1AB04}"/>
              </a:ext>
            </a:extLst>
          </p:cNvPr>
          <p:cNvGrpSpPr/>
          <p:nvPr/>
        </p:nvGrpSpPr>
        <p:grpSpPr>
          <a:xfrm>
            <a:off x="3343678" y="2038862"/>
            <a:ext cx="605355" cy="436581"/>
            <a:chOff x="3626002" y="1316695"/>
            <a:chExt cx="556713" cy="250662"/>
          </a:xfrm>
        </p:grpSpPr>
        <p:sp>
          <p:nvSpPr>
            <p:cNvPr id="288" name="Rounded Rectangle 217">
              <a:extLst>
                <a:ext uri="{FF2B5EF4-FFF2-40B4-BE49-F238E27FC236}">
                  <a16:creationId xmlns:a16="http://schemas.microsoft.com/office/drawing/2014/main" id="{E9E61C3D-936D-DCB6-2A4F-E1D3795CB1E5}"/>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9" name="Rectangle 288">
              <a:extLst>
                <a:ext uri="{FF2B5EF4-FFF2-40B4-BE49-F238E27FC236}">
                  <a16:creationId xmlns:a16="http://schemas.microsoft.com/office/drawing/2014/main" id="{9E99E00A-D0E2-1DEF-EF36-EE31EF863162}"/>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C000"/>
                  </a:solidFill>
                </a:rPr>
                <a:t>PnP HDR (J2N1)</a:t>
              </a:r>
            </a:p>
          </p:txBody>
        </p:sp>
      </p:grpSp>
      <p:grpSp>
        <p:nvGrpSpPr>
          <p:cNvPr id="291" name="Group 290">
            <a:extLst>
              <a:ext uri="{FF2B5EF4-FFF2-40B4-BE49-F238E27FC236}">
                <a16:creationId xmlns:a16="http://schemas.microsoft.com/office/drawing/2014/main" id="{9C8E773D-DA5E-AE4C-BF2B-5EE2C9A544B6}"/>
              </a:ext>
            </a:extLst>
          </p:cNvPr>
          <p:cNvGrpSpPr/>
          <p:nvPr/>
        </p:nvGrpSpPr>
        <p:grpSpPr>
          <a:xfrm>
            <a:off x="8070390" y="766809"/>
            <a:ext cx="750767" cy="317395"/>
            <a:chOff x="3538398" y="1262525"/>
            <a:chExt cx="750767" cy="317395"/>
          </a:xfrm>
        </p:grpSpPr>
        <p:sp>
          <p:nvSpPr>
            <p:cNvPr id="292" name="Rounded Rectangle 217">
              <a:extLst>
                <a:ext uri="{FF2B5EF4-FFF2-40B4-BE49-F238E27FC236}">
                  <a16:creationId xmlns:a16="http://schemas.microsoft.com/office/drawing/2014/main" id="{AB953E63-BF85-D2B3-FE87-827202F5E4D4}"/>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3" name="Rectangle 292">
              <a:extLst>
                <a:ext uri="{FF2B5EF4-FFF2-40B4-BE49-F238E27FC236}">
                  <a16:creationId xmlns:a16="http://schemas.microsoft.com/office/drawing/2014/main" id="{84539C1E-4BA2-C522-2F37-A923018EFA8A}"/>
                </a:ext>
              </a:extLst>
            </p:cNvPr>
            <p:cNvSpPr/>
            <p:nvPr/>
          </p:nvSpPr>
          <p:spPr>
            <a:xfrm>
              <a:off x="3538398" y="1262525"/>
              <a:ext cx="750767" cy="317395"/>
            </a:xfrm>
            <a:prstGeom prst="rect">
              <a:avLst/>
            </a:prstGeom>
            <a:noFill/>
          </p:spPr>
          <p:txBody>
            <a:bodyPr wrap="square" lIns="121920" tIns="60960" rIns="121920" bIns="60960">
              <a:spAutoFit/>
            </a:bodyPr>
            <a:lstStyle/>
            <a:p>
              <a:pPr algn="ctr"/>
              <a:r>
                <a:rPr lang="en-US" sz="700" b="1">
                  <a:ln w="0"/>
                  <a:solidFill>
                    <a:srgbClr val="FFC000"/>
                  </a:solidFill>
                </a:rPr>
                <a:t>PnP HDR (J8L1)</a:t>
              </a:r>
            </a:p>
          </p:txBody>
        </p:sp>
      </p:grpSp>
      <p:grpSp>
        <p:nvGrpSpPr>
          <p:cNvPr id="294" name="Group 293">
            <a:extLst>
              <a:ext uri="{FF2B5EF4-FFF2-40B4-BE49-F238E27FC236}">
                <a16:creationId xmlns:a16="http://schemas.microsoft.com/office/drawing/2014/main" id="{FA73C957-D4F2-9D6A-12EA-A41DF682B99D}"/>
              </a:ext>
            </a:extLst>
          </p:cNvPr>
          <p:cNvGrpSpPr/>
          <p:nvPr/>
        </p:nvGrpSpPr>
        <p:grpSpPr>
          <a:xfrm>
            <a:off x="4011475" y="1277042"/>
            <a:ext cx="556713" cy="414344"/>
            <a:chOff x="3638628" y="1283025"/>
            <a:chExt cx="556713" cy="414344"/>
          </a:xfrm>
        </p:grpSpPr>
        <p:sp>
          <p:nvSpPr>
            <p:cNvPr id="297" name="Rounded Rectangle 217">
              <a:extLst>
                <a:ext uri="{FF2B5EF4-FFF2-40B4-BE49-F238E27FC236}">
                  <a16:creationId xmlns:a16="http://schemas.microsoft.com/office/drawing/2014/main" id="{6A067E7C-6D04-614F-FEB7-E149B2198A57}"/>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8" name="Rectangle 297">
              <a:extLst>
                <a:ext uri="{FF2B5EF4-FFF2-40B4-BE49-F238E27FC236}">
                  <a16:creationId xmlns:a16="http://schemas.microsoft.com/office/drawing/2014/main" id="{0CA5AC73-DCA4-F832-74AC-8CACDA7F7D00}"/>
                </a:ext>
              </a:extLst>
            </p:cNvPr>
            <p:cNvSpPr/>
            <p:nvPr/>
          </p:nvSpPr>
          <p:spPr>
            <a:xfrm>
              <a:off x="3638628" y="128302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(J3M1)</a:t>
              </a:r>
            </a:p>
          </p:txBody>
        </p:sp>
      </p:grpSp>
      <p:grpSp>
        <p:nvGrpSpPr>
          <p:cNvPr id="299" name="Group 298">
            <a:extLst>
              <a:ext uri="{FF2B5EF4-FFF2-40B4-BE49-F238E27FC236}">
                <a16:creationId xmlns:a16="http://schemas.microsoft.com/office/drawing/2014/main" id="{B4C44A18-7BEC-275B-D705-EA4749526700}"/>
              </a:ext>
            </a:extLst>
          </p:cNvPr>
          <p:cNvGrpSpPr/>
          <p:nvPr/>
        </p:nvGrpSpPr>
        <p:grpSpPr>
          <a:xfrm>
            <a:off x="2544581" y="1747417"/>
            <a:ext cx="556713" cy="414344"/>
            <a:chOff x="3615837" y="1132207"/>
            <a:chExt cx="556713" cy="414344"/>
          </a:xfrm>
        </p:grpSpPr>
        <p:sp>
          <p:nvSpPr>
            <p:cNvPr id="300" name="Rounded Rectangle 217">
              <a:extLst>
                <a:ext uri="{FF2B5EF4-FFF2-40B4-BE49-F238E27FC236}">
                  <a16:creationId xmlns:a16="http://schemas.microsoft.com/office/drawing/2014/main" id="{F95CBEDB-53CD-B1E2-F0A4-8DA67F6FF6F8}"/>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1" name="Rectangle 300">
              <a:extLst>
                <a:ext uri="{FF2B5EF4-FFF2-40B4-BE49-F238E27FC236}">
                  <a16:creationId xmlns:a16="http://schemas.microsoft.com/office/drawing/2014/main" id="{6958E7E1-BF0D-9AC7-6F37-F1A774C25E80}"/>
                </a:ext>
              </a:extLst>
            </p:cNvPr>
            <p:cNvSpPr/>
            <p:nvPr/>
          </p:nvSpPr>
          <p:spPr>
            <a:xfrm>
              <a:off x="3615837" y="1132207"/>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(J1N1)</a:t>
              </a:r>
            </a:p>
          </p:txBody>
        </p:sp>
      </p:grpSp>
      <p:sp>
        <p:nvSpPr>
          <p:cNvPr id="98" name="Title 2">
            <a:extLst>
              <a:ext uri="{FF2B5EF4-FFF2-40B4-BE49-F238E27FC236}">
                <a16:creationId xmlns:a16="http://schemas.microsoft.com/office/drawing/2014/main" id="{337E197A-2575-FFF0-AE53-86D3F52F1699}"/>
              </a:ext>
            </a:extLst>
          </p:cNvPr>
          <p:cNvSpPr txBox="1">
            <a:spLocks/>
          </p:cNvSpPr>
          <p:nvPr/>
        </p:nvSpPr>
        <p:spPr>
          <a:xfrm>
            <a:off x="9236" y="-8375"/>
            <a:ext cx="12293600"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4000"/>
              <a:t>PTL UH LP5 CAMM T3 RVP-Board Layout</a:t>
            </a:r>
            <a:r>
              <a:rPr lang="en-US"/>
              <a:t>–</a:t>
            </a:r>
            <a:r>
              <a:rPr lang="en-US" sz="4000" b="1"/>
              <a:t>BOTTOM (Flipped)</a:t>
            </a:r>
            <a:endParaRPr lang="en-US"/>
          </a:p>
        </p:txBody>
      </p:sp>
      <p:grpSp>
        <p:nvGrpSpPr>
          <p:cNvPr id="6" name="Group 5">
            <a:extLst>
              <a:ext uri="{FF2B5EF4-FFF2-40B4-BE49-F238E27FC236}">
                <a16:creationId xmlns:a16="http://schemas.microsoft.com/office/drawing/2014/main" id="{1E34A76D-0189-89A6-3B03-2B15F1575B37}"/>
              </a:ext>
            </a:extLst>
          </p:cNvPr>
          <p:cNvGrpSpPr/>
          <p:nvPr/>
        </p:nvGrpSpPr>
        <p:grpSpPr>
          <a:xfrm>
            <a:off x="3354558" y="2405669"/>
            <a:ext cx="605355" cy="436581"/>
            <a:chOff x="3626002" y="1316695"/>
            <a:chExt cx="556713" cy="250662"/>
          </a:xfrm>
        </p:grpSpPr>
        <p:sp>
          <p:nvSpPr>
            <p:cNvPr id="7" name="Rounded Rectangle 217">
              <a:extLst>
                <a:ext uri="{FF2B5EF4-FFF2-40B4-BE49-F238E27FC236}">
                  <a16:creationId xmlns:a16="http://schemas.microsoft.com/office/drawing/2014/main" id="{AFD5F782-064F-7A5D-764B-E01D2A28FF3A}"/>
                </a:ext>
              </a:extLst>
            </p:cNvPr>
            <p:cNvSpPr/>
            <p:nvPr/>
          </p:nvSpPr>
          <p:spPr>
            <a:xfrm>
              <a:off x="3767363" y="1316695"/>
              <a:ext cx="299288"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ectangle 7">
              <a:extLst>
                <a:ext uri="{FF2B5EF4-FFF2-40B4-BE49-F238E27FC236}">
                  <a16:creationId xmlns:a16="http://schemas.microsoft.com/office/drawing/2014/main" id="{1B26C63C-3D8D-ADA3-569D-2AF2163C437E}"/>
                </a:ext>
              </a:extLst>
            </p:cNvPr>
            <p:cNvSpPr/>
            <p:nvPr/>
          </p:nvSpPr>
          <p:spPr>
            <a:xfrm>
              <a:off x="3626002" y="1329462"/>
              <a:ext cx="556713" cy="237895"/>
            </a:xfrm>
            <a:prstGeom prst="rect">
              <a:avLst/>
            </a:prstGeom>
            <a:noFill/>
          </p:spPr>
          <p:txBody>
            <a:bodyPr wrap="square" lIns="121920" tIns="60960" rIns="121920" bIns="60960">
              <a:spAutoFit/>
            </a:bodyPr>
            <a:lstStyle/>
            <a:p>
              <a:pPr algn="ctr"/>
              <a:r>
                <a:rPr lang="en-US" sz="700" b="1">
                  <a:ln w="0"/>
                  <a:solidFill>
                    <a:srgbClr val="FFC000"/>
                  </a:solidFill>
                </a:rPr>
                <a:t>PnP HDR (J2P1)</a:t>
              </a:r>
            </a:p>
          </p:txBody>
        </p:sp>
      </p:grpSp>
      <p:grpSp>
        <p:nvGrpSpPr>
          <p:cNvPr id="10" name="Group 9">
            <a:extLst>
              <a:ext uri="{FF2B5EF4-FFF2-40B4-BE49-F238E27FC236}">
                <a16:creationId xmlns:a16="http://schemas.microsoft.com/office/drawing/2014/main" id="{8D8133E7-EED4-70EA-333F-480952C6737E}"/>
              </a:ext>
            </a:extLst>
          </p:cNvPr>
          <p:cNvGrpSpPr/>
          <p:nvPr/>
        </p:nvGrpSpPr>
        <p:grpSpPr>
          <a:xfrm>
            <a:off x="6881928" y="462667"/>
            <a:ext cx="556713" cy="414344"/>
            <a:chOff x="3638628" y="1190950"/>
            <a:chExt cx="556713" cy="414344"/>
          </a:xfrm>
        </p:grpSpPr>
        <p:sp>
          <p:nvSpPr>
            <p:cNvPr id="11" name="Rounded Rectangle 217">
              <a:extLst>
                <a:ext uri="{FF2B5EF4-FFF2-40B4-BE49-F238E27FC236}">
                  <a16:creationId xmlns:a16="http://schemas.microsoft.com/office/drawing/2014/main" id="{CE94A495-C019-D713-8D5A-32C68C6ABC0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 name="Rectangle 11">
              <a:extLst>
                <a:ext uri="{FF2B5EF4-FFF2-40B4-BE49-F238E27FC236}">
                  <a16:creationId xmlns:a16="http://schemas.microsoft.com/office/drawing/2014/main" id="{C5D6CF4C-E7E1-3A1E-7AA9-48DB0FC641D6}"/>
                </a:ext>
              </a:extLst>
            </p:cNvPr>
            <p:cNvSpPr/>
            <p:nvPr/>
          </p:nvSpPr>
          <p:spPr>
            <a:xfrm>
              <a:off x="3638628" y="1190950"/>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(J6L1)</a:t>
              </a:r>
            </a:p>
          </p:txBody>
        </p:sp>
      </p:grpSp>
      <p:grpSp>
        <p:nvGrpSpPr>
          <p:cNvPr id="13" name="Group 12">
            <a:extLst>
              <a:ext uri="{FF2B5EF4-FFF2-40B4-BE49-F238E27FC236}">
                <a16:creationId xmlns:a16="http://schemas.microsoft.com/office/drawing/2014/main" id="{253A1F09-E4BE-78AA-0FEB-6DAF6489A779}"/>
              </a:ext>
            </a:extLst>
          </p:cNvPr>
          <p:cNvGrpSpPr/>
          <p:nvPr/>
        </p:nvGrpSpPr>
        <p:grpSpPr>
          <a:xfrm>
            <a:off x="6143776" y="1470259"/>
            <a:ext cx="556713" cy="414344"/>
            <a:chOff x="3638628" y="1111575"/>
            <a:chExt cx="556713" cy="414344"/>
          </a:xfrm>
        </p:grpSpPr>
        <p:sp>
          <p:nvSpPr>
            <p:cNvPr id="14" name="Rounded Rectangle 217">
              <a:extLst>
                <a:ext uri="{FF2B5EF4-FFF2-40B4-BE49-F238E27FC236}">
                  <a16:creationId xmlns:a16="http://schemas.microsoft.com/office/drawing/2014/main" id="{D48F3973-B468-D8D1-A050-ABF17E02FCD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 name="Rectangle 14">
              <a:extLst>
                <a:ext uri="{FF2B5EF4-FFF2-40B4-BE49-F238E27FC236}">
                  <a16:creationId xmlns:a16="http://schemas.microsoft.com/office/drawing/2014/main" id="{938EC0D5-E443-299E-F183-69E60812BD94}"/>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(J5M1)</a:t>
              </a:r>
            </a:p>
          </p:txBody>
        </p:sp>
      </p:grpSp>
      <p:grpSp>
        <p:nvGrpSpPr>
          <p:cNvPr id="16" name="Group 15">
            <a:extLst>
              <a:ext uri="{FF2B5EF4-FFF2-40B4-BE49-F238E27FC236}">
                <a16:creationId xmlns:a16="http://schemas.microsoft.com/office/drawing/2014/main" id="{4764B13E-47A4-EBC3-0365-E2A0AE7B744D}"/>
              </a:ext>
            </a:extLst>
          </p:cNvPr>
          <p:cNvGrpSpPr/>
          <p:nvPr/>
        </p:nvGrpSpPr>
        <p:grpSpPr>
          <a:xfrm>
            <a:off x="5727724" y="1478499"/>
            <a:ext cx="556713" cy="414344"/>
            <a:chOff x="3638628" y="1111575"/>
            <a:chExt cx="556713" cy="414344"/>
          </a:xfrm>
        </p:grpSpPr>
        <p:sp>
          <p:nvSpPr>
            <p:cNvPr id="17" name="Rounded Rectangle 217">
              <a:extLst>
                <a:ext uri="{FF2B5EF4-FFF2-40B4-BE49-F238E27FC236}">
                  <a16:creationId xmlns:a16="http://schemas.microsoft.com/office/drawing/2014/main" id="{DEE67BA0-D294-0D04-CF8F-41A83C38ADA9}"/>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 name="Rectangle 17">
              <a:extLst>
                <a:ext uri="{FF2B5EF4-FFF2-40B4-BE49-F238E27FC236}">
                  <a16:creationId xmlns:a16="http://schemas.microsoft.com/office/drawing/2014/main" id="{3CB18254-D1D1-FA3C-4A16-FAA00FD5135A}"/>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(J5M2)</a:t>
              </a:r>
            </a:p>
          </p:txBody>
        </p:sp>
      </p:grpSp>
      <p:grpSp>
        <p:nvGrpSpPr>
          <p:cNvPr id="19" name="Group 18">
            <a:extLst>
              <a:ext uri="{FF2B5EF4-FFF2-40B4-BE49-F238E27FC236}">
                <a16:creationId xmlns:a16="http://schemas.microsoft.com/office/drawing/2014/main" id="{4F691157-B2F6-51EF-D7E2-D43F23904B46}"/>
              </a:ext>
            </a:extLst>
          </p:cNvPr>
          <p:cNvGrpSpPr/>
          <p:nvPr/>
        </p:nvGrpSpPr>
        <p:grpSpPr>
          <a:xfrm>
            <a:off x="7046061" y="789877"/>
            <a:ext cx="556713" cy="414344"/>
            <a:chOff x="3638628" y="1111575"/>
            <a:chExt cx="556713" cy="414344"/>
          </a:xfrm>
        </p:grpSpPr>
        <p:sp>
          <p:nvSpPr>
            <p:cNvPr id="20" name="Rounded Rectangle 217">
              <a:extLst>
                <a:ext uri="{FF2B5EF4-FFF2-40B4-BE49-F238E27FC236}">
                  <a16:creationId xmlns:a16="http://schemas.microsoft.com/office/drawing/2014/main" id="{74498797-F2A7-EE35-2A09-B97B30FE0E2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 name="Rectangle 20">
              <a:extLst>
                <a:ext uri="{FF2B5EF4-FFF2-40B4-BE49-F238E27FC236}">
                  <a16:creationId xmlns:a16="http://schemas.microsoft.com/office/drawing/2014/main" id="{4D1D0290-D106-B7BC-253C-87F58A48643C}"/>
                </a:ext>
              </a:extLst>
            </p:cNvPr>
            <p:cNvSpPr/>
            <p:nvPr/>
          </p:nvSpPr>
          <p:spPr>
            <a:xfrm>
              <a:off x="3638628" y="11115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(J7L1)</a:t>
              </a:r>
            </a:p>
          </p:txBody>
        </p:sp>
      </p:grpSp>
      <p:grpSp>
        <p:nvGrpSpPr>
          <p:cNvPr id="23" name="Group 22">
            <a:extLst>
              <a:ext uri="{FF2B5EF4-FFF2-40B4-BE49-F238E27FC236}">
                <a16:creationId xmlns:a16="http://schemas.microsoft.com/office/drawing/2014/main" id="{AD455FF2-4EEA-6A45-998B-CF1B9534D735}"/>
              </a:ext>
            </a:extLst>
          </p:cNvPr>
          <p:cNvGrpSpPr/>
          <p:nvPr/>
        </p:nvGrpSpPr>
        <p:grpSpPr>
          <a:xfrm>
            <a:off x="6898629" y="1229232"/>
            <a:ext cx="556713" cy="414344"/>
            <a:chOff x="3638628" y="1289375"/>
            <a:chExt cx="556713" cy="414344"/>
          </a:xfrm>
        </p:grpSpPr>
        <p:sp>
          <p:nvSpPr>
            <p:cNvPr id="24" name="Rounded Rectangle 217">
              <a:extLst>
                <a:ext uri="{FF2B5EF4-FFF2-40B4-BE49-F238E27FC236}">
                  <a16:creationId xmlns:a16="http://schemas.microsoft.com/office/drawing/2014/main" id="{22C325D4-EF2D-7A3F-CCE5-4A9FB29B4D59}"/>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 name="Rectangle 24">
              <a:extLst>
                <a:ext uri="{FF2B5EF4-FFF2-40B4-BE49-F238E27FC236}">
                  <a16:creationId xmlns:a16="http://schemas.microsoft.com/office/drawing/2014/main" id="{AA985A99-6889-F4D0-02A0-4589900CE777}"/>
                </a:ext>
              </a:extLst>
            </p:cNvPr>
            <p:cNvSpPr/>
            <p:nvPr/>
          </p:nvSpPr>
          <p:spPr>
            <a:xfrm>
              <a:off x="3638628" y="128937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(J6M1)</a:t>
              </a:r>
            </a:p>
          </p:txBody>
        </p:sp>
      </p:grpSp>
      <p:sp>
        <p:nvSpPr>
          <p:cNvPr id="29" name="Rectangle 28">
            <a:extLst>
              <a:ext uri="{FF2B5EF4-FFF2-40B4-BE49-F238E27FC236}">
                <a16:creationId xmlns:a16="http://schemas.microsoft.com/office/drawing/2014/main" id="{BC656504-D320-4EF1-821D-916CDEF7C6C2}"/>
              </a:ext>
            </a:extLst>
          </p:cNvPr>
          <p:cNvSpPr/>
          <p:nvPr/>
        </p:nvSpPr>
        <p:spPr>
          <a:xfrm>
            <a:off x="9504610" y="1857033"/>
            <a:ext cx="1372305" cy="345159"/>
          </a:xfrm>
          <a:prstGeom prst="rect">
            <a:avLst/>
          </a:prstGeom>
          <a:noFill/>
        </p:spPr>
        <p:txBody>
          <a:bodyPr wrap="square" lIns="121920" tIns="60960" rIns="121920" bIns="60960">
            <a:spAutoFit/>
          </a:bodyPr>
          <a:lstStyle/>
          <a:p>
            <a:pPr algn="r"/>
            <a:r>
              <a:rPr lang="en-US" sz="800" b="1">
                <a:ln w="0"/>
                <a:solidFill>
                  <a:srgbClr val="C00000"/>
                </a:solidFill>
              </a:rPr>
              <a:t>PD validation header (J9N1)</a:t>
            </a:r>
          </a:p>
        </p:txBody>
      </p:sp>
      <p:grpSp>
        <p:nvGrpSpPr>
          <p:cNvPr id="36" name="Group 35">
            <a:extLst>
              <a:ext uri="{FF2B5EF4-FFF2-40B4-BE49-F238E27FC236}">
                <a16:creationId xmlns:a16="http://schemas.microsoft.com/office/drawing/2014/main" id="{44EA9DCD-901F-7F89-75C1-37302BC5F23C}"/>
              </a:ext>
            </a:extLst>
          </p:cNvPr>
          <p:cNvGrpSpPr/>
          <p:nvPr/>
        </p:nvGrpSpPr>
        <p:grpSpPr>
          <a:xfrm rot="16200000">
            <a:off x="2565314" y="5600489"/>
            <a:ext cx="556713" cy="431428"/>
            <a:chOff x="3619014" y="1158619"/>
            <a:chExt cx="556713" cy="431428"/>
          </a:xfrm>
        </p:grpSpPr>
        <p:sp>
          <p:nvSpPr>
            <p:cNvPr id="37" name="Rounded Rectangle 217">
              <a:extLst>
                <a:ext uri="{FF2B5EF4-FFF2-40B4-BE49-F238E27FC236}">
                  <a16:creationId xmlns:a16="http://schemas.microsoft.com/office/drawing/2014/main" id="{8123445E-DE5F-CDC7-F9D8-546EEE263EF2}"/>
                </a:ext>
              </a:extLst>
            </p:cNvPr>
            <p:cNvSpPr/>
            <p:nvPr/>
          </p:nvSpPr>
          <p:spPr>
            <a:xfrm>
              <a:off x="3773513" y="1158619"/>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8" name="Rectangle 37">
              <a:extLst>
                <a:ext uri="{FF2B5EF4-FFF2-40B4-BE49-F238E27FC236}">
                  <a16:creationId xmlns:a16="http://schemas.microsoft.com/office/drawing/2014/main" id="{F647DAF2-5E0C-3BC7-566B-831E4DF20336}"/>
                </a:ext>
              </a:extLst>
            </p:cNvPr>
            <p:cNvSpPr/>
            <p:nvPr/>
          </p:nvSpPr>
          <p:spPr>
            <a:xfrm>
              <a:off x="3619014" y="1175703"/>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(J1W1)</a:t>
              </a:r>
            </a:p>
          </p:txBody>
        </p:sp>
      </p:grpSp>
      <p:grpSp>
        <p:nvGrpSpPr>
          <p:cNvPr id="45" name="Group 44">
            <a:extLst>
              <a:ext uri="{FF2B5EF4-FFF2-40B4-BE49-F238E27FC236}">
                <a16:creationId xmlns:a16="http://schemas.microsoft.com/office/drawing/2014/main" id="{B29D8BEF-6A29-2838-4DA7-C7F4615FF17F}"/>
              </a:ext>
            </a:extLst>
          </p:cNvPr>
          <p:cNvGrpSpPr/>
          <p:nvPr/>
        </p:nvGrpSpPr>
        <p:grpSpPr>
          <a:xfrm rot="16200000">
            <a:off x="4034725" y="901934"/>
            <a:ext cx="556713" cy="414344"/>
            <a:chOff x="3637288" y="1150852"/>
            <a:chExt cx="556713" cy="414344"/>
          </a:xfrm>
        </p:grpSpPr>
        <p:sp>
          <p:nvSpPr>
            <p:cNvPr id="46" name="Rounded Rectangle 217">
              <a:extLst>
                <a:ext uri="{FF2B5EF4-FFF2-40B4-BE49-F238E27FC236}">
                  <a16:creationId xmlns:a16="http://schemas.microsoft.com/office/drawing/2014/main" id="{55D76020-0385-1831-978C-EEACDAA28EBF}"/>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 name="Rectangle 46">
              <a:extLst>
                <a:ext uri="{FF2B5EF4-FFF2-40B4-BE49-F238E27FC236}">
                  <a16:creationId xmlns:a16="http://schemas.microsoft.com/office/drawing/2014/main" id="{2498523A-2EAE-27C5-14A3-BE84C0F478E4}"/>
                </a:ext>
              </a:extLst>
            </p:cNvPr>
            <p:cNvSpPr/>
            <p:nvPr/>
          </p:nvSpPr>
          <p:spPr>
            <a:xfrm>
              <a:off x="3637288" y="1150852"/>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(J3L1)</a:t>
              </a:r>
            </a:p>
          </p:txBody>
        </p:sp>
      </p:grpSp>
      <p:grpSp>
        <p:nvGrpSpPr>
          <p:cNvPr id="5" name="Group 4">
            <a:extLst>
              <a:ext uri="{FF2B5EF4-FFF2-40B4-BE49-F238E27FC236}">
                <a16:creationId xmlns:a16="http://schemas.microsoft.com/office/drawing/2014/main" id="{2A6C109D-ECCD-41F1-3655-4E24A476E0BF}"/>
              </a:ext>
            </a:extLst>
          </p:cNvPr>
          <p:cNvGrpSpPr/>
          <p:nvPr/>
        </p:nvGrpSpPr>
        <p:grpSpPr>
          <a:xfrm>
            <a:off x="3266481" y="2732707"/>
            <a:ext cx="556713" cy="414344"/>
            <a:chOff x="3615750" y="1173625"/>
            <a:chExt cx="556713" cy="414344"/>
          </a:xfrm>
        </p:grpSpPr>
        <p:sp>
          <p:nvSpPr>
            <p:cNvPr id="9" name="Rounded Rectangle 217">
              <a:extLst>
                <a:ext uri="{FF2B5EF4-FFF2-40B4-BE49-F238E27FC236}">
                  <a16:creationId xmlns:a16="http://schemas.microsoft.com/office/drawing/2014/main" id="{7F42A2AD-5E45-E0F0-AA86-725456410526}"/>
                </a:ext>
              </a:extLst>
            </p:cNvPr>
            <p:cNvSpPr/>
            <p:nvPr/>
          </p:nvSpPr>
          <p:spPr>
            <a:xfrm>
              <a:off x="3715374" y="1316695"/>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 name="Rectangle 21">
              <a:extLst>
                <a:ext uri="{FF2B5EF4-FFF2-40B4-BE49-F238E27FC236}">
                  <a16:creationId xmlns:a16="http://schemas.microsoft.com/office/drawing/2014/main" id="{8AE66333-2F89-6417-F678-ECB344BFD8BC}"/>
                </a:ext>
              </a:extLst>
            </p:cNvPr>
            <p:cNvSpPr/>
            <p:nvPr/>
          </p:nvSpPr>
          <p:spPr>
            <a:xfrm>
              <a:off x="3615750" y="1173625"/>
              <a:ext cx="556713" cy="414344"/>
            </a:xfrm>
            <a:prstGeom prst="rect">
              <a:avLst/>
            </a:prstGeom>
            <a:noFill/>
          </p:spPr>
          <p:txBody>
            <a:bodyPr wrap="square" lIns="121920" tIns="60960" rIns="121920" bIns="60960">
              <a:spAutoFit/>
            </a:bodyPr>
            <a:lstStyle/>
            <a:p>
              <a:pPr algn="ctr"/>
              <a:r>
                <a:rPr lang="en-US" sz="700" b="1">
                  <a:ln w="0"/>
                  <a:solidFill>
                    <a:srgbClr val="FFC000"/>
                  </a:solidFill>
                </a:rPr>
                <a:t>PnP HDR (J2P2)</a:t>
              </a:r>
            </a:p>
          </p:txBody>
        </p:sp>
      </p:grpSp>
      <p:sp>
        <p:nvSpPr>
          <p:cNvPr id="48" name="Rectangle 47">
            <a:extLst>
              <a:ext uri="{FF2B5EF4-FFF2-40B4-BE49-F238E27FC236}">
                <a16:creationId xmlns:a16="http://schemas.microsoft.com/office/drawing/2014/main" id="{85C132A1-5BA9-AD82-3CB9-FD79118F62C0}"/>
              </a:ext>
            </a:extLst>
          </p:cNvPr>
          <p:cNvSpPr/>
          <p:nvPr/>
        </p:nvSpPr>
        <p:spPr>
          <a:xfrm rot="16200000">
            <a:off x="8806979" y="1497681"/>
            <a:ext cx="558581" cy="414344"/>
          </a:xfrm>
          <a:prstGeom prst="rect">
            <a:avLst/>
          </a:prstGeom>
          <a:noFill/>
        </p:spPr>
        <p:txBody>
          <a:bodyPr wrap="square" lIns="121920" tIns="60960" rIns="121920" bIns="60960">
            <a:spAutoFit/>
          </a:bodyPr>
          <a:lstStyle/>
          <a:p>
            <a:pPr algn="ctr"/>
            <a:r>
              <a:rPr lang="en-US" sz="700" b="1">
                <a:ln w="0"/>
                <a:solidFill>
                  <a:srgbClr val="FFC000"/>
                </a:solidFill>
              </a:rPr>
              <a:t>PnP HDR (J9M1)</a:t>
            </a:r>
          </a:p>
        </p:txBody>
      </p:sp>
      <p:sp>
        <p:nvSpPr>
          <p:cNvPr id="49" name="Rounded Rectangle 217">
            <a:extLst>
              <a:ext uri="{FF2B5EF4-FFF2-40B4-BE49-F238E27FC236}">
                <a16:creationId xmlns:a16="http://schemas.microsoft.com/office/drawing/2014/main" id="{8BF82934-A951-3CC8-3AF7-80EC758611F2}"/>
              </a:ext>
            </a:extLst>
          </p:cNvPr>
          <p:cNvSpPr/>
          <p:nvPr/>
        </p:nvSpPr>
        <p:spPr>
          <a:xfrm rot="16200000">
            <a:off x="8310917" y="2144256"/>
            <a:ext cx="380315" cy="2090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4" name="Rounded Rectangle 217">
            <a:extLst>
              <a:ext uri="{FF2B5EF4-FFF2-40B4-BE49-F238E27FC236}">
                <a16:creationId xmlns:a16="http://schemas.microsoft.com/office/drawing/2014/main" id="{5E598C05-B777-FD6F-3761-F10C2B84AD27}"/>
              </a:ext>
            </a:extLst>
          </p:cNvPr>
          <p:cNvSpPr/>
          <p:nvPr/>
        </p:nvSpPr>
        <p:spPr>
          <a:xfrm>
            <a:off x="8272674" y="4666395"/>
            <a:ext cx="380315" cy="46230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Tree>
    <p:extLst>
      <p:ext uri="{BB962C8B-B14F-4D97-AF65-F5344CB8AC3E}">
        <p14:creationId xmlns:p14="http://schemas.microsoft.com/office/powerpoint/2010/main" val="1919692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Memory</a:t>
            </a:r>
          </a:p>
        </p:txBody>
      </p:sp>
      <p:sp>
        <p:nvSpPr>
          <p:cNvPr id="3" name="TextBox 2">
            <a:extLst>
              <a:ext uri="{FF2B5EF4-FFF2-40B4-BE49-F238E27FC236}">
                <a16:creationId xmlns:a16="http://schemas.microsoft.com/office/drawing/2014/main" id="{8B8CB5CC-AF65-2286-12AD-EA951FD983FA}"/>
              </a:ext>
            </a:extLst>
          </p:cNvPr>
          <p:cNvSpPr txBox="1"/>
          <p:nvPr/>
        </p:nvSpPr>
        <p:spPr>
          <a:xfrm>
            <a:off x="9438968" y="5948516"/>
            <a:ext cx="221535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Prabha, Abhijith</a:t>
            </a:r>
          </a:p>
        </p:txBody>
      </p:sp>
    </p:spTree>
    <p:extLst>
      <p:ext uri="{BB962C8B-B14F-4D97-AF65-F5344CB8AC3E}">
        <p14:creationId xmlns:p14="http://schemas.microsoft.com/office/powerpoint/2010/main" val="2353415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8943-52B7-33ED-DEDD-922FBD8CADF0}"/>
              </a:ext>
            </a:extLst>
          </p:cNvPr>
          <p:cNvSpPr>
            <a:spLocks noGrp="1"/>
          </p:cNvSpPr>
          <p:nvPr>
            <p:ph type="title"/>
          </p:nvPr>
        </p:nvSpPr>
        <p:spPr/>
        <p:txBody>
          <a:bodyPr/>
          <a:lstStyle/>
          <a:p>
            <a:r>
              <a:rPr lang="en-US"/>
              <a:t>POR Memory Configurations</a:t>
            </a:r>
          </a:p>
        </p:txBody>
      </p:sp>
      <p:graphicFrame>
        <p:nvGraphicFramePr>
          <p:cNvPr id="8" name="Table 7">
            <a:extLst>
              <a:ext uri="{FF2B5EF4-FFF2-40B4-BE49-F238E27FC236}">
                <a16:creationId xmlns:a16="http://schemas.microsoft.com/office/drawing/2014/main" id="{59757CFE-6B25-C094-BE5E-C84A42299E8A}"/>
              </a:ext>
            </a:extLst>
          </p:cNvPr>
          <p:cNvGraphicFramePr>
            <a:graphicFrameLocks noGrp="1"/>
          </p:cNvGraphicFramePr>
          <p:nvPr>
            <p:extLst>
              <p:ext uri="{D42A27DB-BD31-4B8C-83A1-F6EECF244321}">
                <p14:modId xmlns:p14="http://schemas.microsoft.com/office/powerpoint/2010/main" val="249324471"/>
              </p:ext>
            </p:extLst>
          </p:nvPr>
        </p:nvGraphicFramePr>
        <p:xfrm>
          <a:off x="1002323" y="1431321"/>
          <a:ext cx="10462847" cy="4459292"/>
        </p:xfrm>
        <a:graphic>
          <a:graphicData uri="http://schemas.openxmlformats.org/drawingml/2006/table">
            <a:tbl>
              <a:tblPr firstRow="1" firstCol="1" bandRow="1">
                <a:tableStyleId>{3C2FFA5D-87B4-456A-9821-1D502468CF0F}</a:tableStyleId>
              </a:tblPr>
              <a:tblGrid>
                <a:gridCol w="797170">
                  <a:extLst>
                    <a:ext uri="{9D8B030D-6E8A-4147-A177-3AD203B41FA5}">
                      <a16:colId xmlns:a16="http://schemas.microsoft.com/office/drawing/2014/main" val="2265692714"/>
                    </a:ext>
                  </a:extLst>
                </a:gridCol>
                <a:gridCol w="1594337">
                  <a:extLst>
                    <a:ext uri="{9D8B030D-6E8A-4147-A177-3AD203B41FA5}">
                      <a16:colId xmlns:a16="http://schemas.microsoft.com/office/drawing/2014/main" val="2900417726"/>
                    </a:ext>
                  </a:extLst>
                </a:gridCol>
                <a:gridCol w="1148147">
                  <a:extLst>
                    <a:ext uri="{9D8B030D-6E8A-4147-A177-3AD203B41FA5}">
                      <a16:colId xmlns:a16="http://schemas.microsoft.com/office/drawing/2014/main" val="285329933"/>
                    </a:ext>
                  </a:extLst>
                </a:gridCol>
                <a:gridCol w="1343006">
                  <a:extLst>
                    <a:ext uri="{9D8B030D-6E8A-4147-A177-3AD203B41FA5}">
                      <a16:colId xmlns:a16="http://schemas.microsoft.com/office/drawing/2014/main" val="3291980145"/>
                    </a:ext>
                  </a:extLst>
                </a:gridCol>
                <a:gridCol w="1195755">
                  <a:extLst>
                    <a:ext uri="{9D8B030D-6E8A-4147-A177-3AD203B41FA5}">
                      <a16:colId xmlns:a16="http://schemas.microsoft.com/office/drawing/2014/main" val="2349995242"/>
                    </a:ext>
                  </a:extLst>
                </a:gridCol>
                <a:gridCol w="1195755">
                  <a:extLst>
                    <a:ext uri="{9D8B030D-6E8A-4147-A177-3AD203B41FA5}">
                      <a16:colId xmlns:a16="http://schemas.microsoft.com/office/drawing/2014/main" val="898144254"/>
                    </a:ext>
                  </a:extLst>
                </a:gridCol>
                <a:gridCol w="896816">
                  <a:extLst>
                    <a:ext uri="{9D8B030D-6E8A-4147-A177-3AD203B41FA5}">
                      <a16:colId xmlns:a16="http://schemas.microsoft.com/office/drawing/2014/main" val="2227821034"/>
                    </a:ext>
                  </a:extLst>
                </a:gridCol>
                <a:gridCol w="896816">
                  <a:extLst>
                    <a:ext uri="{9D8B030D-6E8A-4147-A177-3AD203B41FA5}">
                      <a16:colId xmlns:a16="http://schemas.microsoft.com/office/drawing/2014/main" val="320272092"/>
                    </a:ext>
                  </a:extLst>
                </a:gridCol>
                <a:gridCol w="1395045">
                  <a:extLst>
                    <a:ext uri="{9D8B030D-6E8A-4147-A177-3AD203B41FA5}">
                      <a16:colId xmlns:a16="http://schemas.microsoft.com/office/drawing/2014/main" val="882790093"/>
                    </a:ext>
                  </a:extLst>
                </a:gridCol>
              </a:tblGrid>
              <a:tr h="352341">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RVP SKU #</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Config</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Internal POR</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Transfer Rate (MT/s)</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External</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POR</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Transfer Rate (MT/s)</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Memory Device</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Routing Topology</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tc>
                <a:tc gridSpan="2">
                  <a:txBody>
                    <a:bodyPr/>
                    <a:lstStyle/>
                    <a:p>
                      <a:pPr marL="0" marR="0" algn="ctr">
                        <a:spcBef>
                          <a:spcPts val="0"/>
                        </a:spcBef>
                        <a:spcAft>
                          <a:spcPts val="0"/>
                        </a:spcAft>
                      </a:pPr>
                      <a:r>
                        <a:rPr lang="en-US" sz="800">
                          <a:solidFill>
                            <a:schemeClr val="tx1"/>
                          </a:solidFill>
                          <a:effectLst/>
                          <a:highlight>
                            <a:srgbClr val="BFBFBF"/>
                          </a:highlight>
                        </a:rPr>
                        <a:t>Supported Memory density</a:t>
                      </a:r>
                      <a:endParaRPr lang="en-US" sz="800">
                        <a:solidFill>
                          <a:schemeClr val="tx1"/>
                        </a:solidFill>
                        <a:effectLst/>
                        <a:highlight>
                          <a:srgbClr val="BFBFBF"/>
                        </a:highlight>
                        <a:latin typeface="Calibri" panose="020F0502020204030204" pitchFamily="34" charset="0"/>
                        <a:ea typeface="Calibri" panose="020F0502020204030204" pitchFamily="34" charset="0"/>
                        <a:cs typeface="Arial" panose="020B0604020202020204" pitchFamily="34" charset="0"/>
                      </a:endParaRPr>
                    </a:p>
                  </a:txBody>
                  <a:tcPr marL="61431" marR="61431" marT="0" marB="0" anchor="ctr"/>
                </a:tc>
                <a:tc hMerge="1">
                  <a:txBody>
                    <a:bodyPr/>
                    <a:lstStyle/>
                    <a:p>
                      <a:endParaRPr lang="en-US"/>
                    </a:p>
                  </a:txBody>
                  <a:tcPr/>
                </a:tc>
                <a:tc rowSpan="2">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PCB Stack-Up / Routing Layer</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tc>
                <a:extLst>
                  <a:ext uri="{0D108BD9-81ED-4DB2-BD59-A6C34878D82A}">
                    <a16:rowId xmlns:a16="http://schemas.microsoft.com/office/drawing/2014/main" val="649547380"/>
                  </a:ext>
                </a:extLst>
              </a:tr>
              <a:tr h="46978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indent="0" algn="ctr" defTabSz="609600" latinLnBrk="0">
                        <a:lnSpc>
                          <a:spcPct val="100000"/>
                        </a:lnSpc>
                        <a:spcBef>
                          <a:spcPts val="0"/>
                        </a:spcBef>
                        <a:spcAft>
                          <a:spcPts val="0"/>
                        </a:spcAft>
                        <a:buClrTx/>
                        <a:buSzTx/>
                        <a:buFontTx/>
                        <a:buNone/>
                        <a:tabLst/>
                      </a:pPr>
                      <a:r>
                        <a:rPr lang="en-US" sz="1200" b="1" i="0" u="none" strike="noStrike" cap="none" spc="0" baseline="0">
                          <a:solidFill>
                            <a:schemeClr val="bg1"/>
                          </a:solidFill>
                          <a:uFillTx/>
                          <a:latin typeface="+mn-lt"/>
                          <a:ea typeface="+mn-ea"/>
                          <a:cs typeface="+mn-cs"/>
                          <a:sym typeface="Intel Clear"/>
                        </a:rPr>
                        <a:t>Default</a:t>
                      </a: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bg1"/>
                          </a:solidFill>
                          <a:uFillTx/>
                          <a:sym typeface="Intel Clear"/>
                        </a:rPr>
                        <a:t>Max</a:t>
                      </a:r>
                      <a:endParaRPr lang="en-US" sz="1200" b="1" i="0" u="none" strike="noStrike" cap="none" spc="0" baseline="0">
                        <a:solidFill>
                          <a:schemeClr val="bg1"/>
                        </a:solidFill>
                        <a:uFillTx/>
                        <a:latin typeface="+mn-lt"/>
                        <a:ea typeface="+mn-ea"/>
                        <a:cs typeface="+mn-cs"/>
                        <a:sym typeface="Intel Clear"/>
                      </a:endParaRPr>
                    </a:p>
                  </a:txBody>
                  <a:tcPr marL="61431" marR="61431" marT="0" marB="0" anchor="ctr"/>
                </a:tc>
                <a:tc vMerge="1">
                  <a:txBody>
                    <a:bodyPr/>
                    <a:lstStyle/>
                    <a:p>
                      <a:endParaRPr lang="en-US"/>
                    </a:p>
                  </a:txBody>
                  <a:tcPr/>
                </a:tc>
                <a:extLst>
                  <a:ext uri="{0D108BD9-81ED-4DB2-BD59-A6C34878D82A}">
                    <a16:rowId xmlns:a16="http://schemas.microsoft.com/office/drawing/2014/main" val="2083505429"/>
                  </a:ext>
                </a:extLst>
              </a:tr>
              <a:tr h="715170">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RVP1 T3</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LPDDR5/x</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Memory Down</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x32</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315 BGA</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8533</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7467</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DDP QDP ODP</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Point to Point</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16GB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64GB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T3/10L</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3 Layers;</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extLst>
                  <a:ext uri="{0D108BD9-81ED-4DB2-BD59-A6C34878D82A}">
                    <a16:rowId xmlns:a16="http://schemas.microsoft.com/office/drawing/2014/main" val="1846207178"/>
                  </a:ext>
                </a:extLst>
              </a:tr>
              <a:tr h="893962">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RVP2 T3</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LPDDR5x</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CAMM</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8533</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7467 (PTL H)</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6800 (PTL U)</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LPCAMM2</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Point to Point</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16GB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64GB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T3/8L</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3 Layers.</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extLst>
                  <a:ext uri="{0D108BD9-81ED-4DB2-BD59-A6C34878D82A}">
                    <a16:rowId xmlns:a16="http://schemas.microsoft.com/office/drawing/2014/main" val="2245707300"/>
                  </a:ext>
                </a:extLst>
              </a:tr>
              <a:tr h="715170">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RVP3 T4</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LPDDR5x</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Memory Down</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x32</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315 BGA</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9600</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8533</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DDP QDP ODP</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Point to Point</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16GB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64GB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T4/10L</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4 Layers;</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extLst>
                  <a:ext uri="{0D108BD9-81ED-4DB2-BD59-A6C34878D82A}">
                    <a16:rowId xmlns:a16="http://schemas.microsoft.com/office/drawing/2014/main" val="3447942426"/>
                  </a:ext>
                </a:extLst>
              </a:tr>
              <a:tr h="1251547">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RVP4 T3</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DDR5 SODIMM</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1DPC</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7200</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2R 7200</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CSODIMM/</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SODIMM</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B2B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16GB</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96GB (24Gb, 2R x8)</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 </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128GB  (32Gb, 2R x8)</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tc>
                  <a:txBody>
                    <a:bodyPr/>
                    <a:lstStyle/>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T3/8L</a:t>
                      </a:r>
                    </a:p>
                    <a:p>
                      <a:pPr marL="0" marR="0" indent="0" algn="ctr" defTabSz="609600" latinLnBrk="0">
                        <a:lnSpc>
                          <a:spcPct val="100000"/>
                        </a:lnSpc>
                        <a:spcBef>
                          <a:spcPts val="0"/>
                        </a:spcBef>
                        <a:spcAft>
                          <a:spcPts val="0"/>
                        </a:spcAft>
                        <a:buClrTx/>
                        <a:buSzTx/>
                        <a:buFontTx/>
                        <a:buNone/>
                        <a:tabLst/>
                      </a:pPr>
                      <a:r>
                        <a:rPr lang="en-US" sz="1200" b="1" u="none" strike="noStrike" cap="none" spc="0" baseline="0">
                          <a:solidFill>
                            <a:schemeClr val="tx1"/>
                          </a:solidFill>
                          <a:uFillTx/>
                          <a:sym typeface="Intel Clear"/>
                        </a:rPr>
                        <a:t>3 Layers;</a:t>
                      </a:r>
                      <a:endParaRPr lang="en-US" sz="1200" b="1" i="0" u="none" strike="noStrike" cap="none" spc="0" baseline="0">
                        <a:solidFill>
                          <a:schemeClr val="tx1"/>
                        </a:solidFill>
                        <a:uFillTx/>
                        <a:latin typeface="+mn-lt"/>
                        <a:ea typeface="+mn-ea"/>
                        <a:cs typeface="+mn-cs"/>
                        <a:sym typeface="Intel Clear"/>
                      </a:endParaRPr>
                    </a:p>
                  </a:txBody>
                  <a:tcPr marL="61431" marR="61431" marT="0" marB="0" anchor="ctr"/>
                </a:tc>
                <a:extLst>
                  <a:ext uri="{0D108BD9-81ED-4DB2-BD59-A6C34878D82A}">
                    <a16:rowId xmlns:a16="http://schemas.microsoft.com/office/drawing/2014/main" val="803809786"/>
                  </a:ext>
                </a:extLst>
              </a:tr>
            </a:tbl>
          </a:graphicData>
        </a:graphic>
      </p:graphicFrame>
    </p:spTree>
    <p:extLst>
      <p:ext uri="{BB962C8B-B14F-4D97-AF65-F5344CB8AC3E}">
        <p14:creationId xmlns:p14="http://schemas.microsoft.com/office/powerpoint/2010/main" val="1854724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9503A9-5F19-4689-9157-6A9195D516D1}"/>
              </a:ext>
            </a:extLst>
          </p:cNvPr>
          <p:cNvSpPr/>
          <p:nvPr/>
        </p:nvSpPr>
        <p:spPr>
          <a:xfrm>
            <a:off x="3355243" y="6087859"/>
            <a:ext cx="5481383" cy="314830"/>
          </a:xfrm>
          <a:prstGeom prst="rect">
            <a:avLst/>
          </a:prstGeom>
        </p:spPr>
        <p:txBody>
          <a:bodyPr wrap="square">
            <a:spAutoFit/>
          </a:bodyPr>
          <a:lstStyle/>
          <a:p>
            <a:pPr algn="ct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LPDDR5x with x32 </a:t>
            </a: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devices</a:t>
            </a: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 routing on PTL-UH</a:t>
            </a:r>
          </a:p>
        </p:txBody>
      </p:sp>
      <p:sp>
        <p:nvSpPr>
          <p:cNvPr id="11" name="Title 1">
            <a:extLst>
              <a:ext uri="{FF2B5EF4-FFF2-40B4-BE49-F238E27FC236}">
                <a16:creationId xmlns:a16="http://schemas.microsoft.com/office/drawing/2014/main" id="{B8CD3A0D-B38B-4855-AFF9-E3E54AE2AE90}"/>
              </a:ext>
            </a:extLst>
          </p:cNvPr>
          <p:cNvSpPr txBox="1">
            <a:spLocks/>
          </p:cNvSpPr>
          <p:nvPr/>
        </p:nvSpPr>
        <p:spPr>
          <a:xfrm>
            <a:off x="571370" y="311063"/>
            <a:ext cx="11049130"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orm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39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LPDDR5x Memory topology</a:t>
            </a:r>
          </a:p>
        </p:txBody>
      </p:sp>
      <p:sp>
        <p:nvSpPr>
          <p:cNvPr id="13" name="Content Placeholder 2">
            <a:extLst>
              <a:ext uri="{FF2B5EF4-FFF2-40B4-BE49-F238E27FC236}">
                <a16:creationId xmlns:a16="http://schemas.microsoft.com/office/drawing/2014/main" id="{FB3BAA7E-ADE0-43E9-990C-2468B3ECCF37}"/>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algn="just" defTabSz="609570" hangingPunct="1">
              <a:buFont typeface="Arial" panose="020B0604020202020204" pitchFamily="34" charset="0"/>
              <a:buChar char="•"/>
            </a:pPr>
            <a:r>
              <a:rPr lang="en-US" sz="2000">
                <a:cs typeface="Intel Clear" panose="020B0604020203020204" pitchFamily="34" charset="0"/>
              </a:rPr>
              <a:t>The Address &amp; command signals are routed with point-to-point topology along with Data and Strobe signals. The topology for x32 devices is illustrated in the figures below which is supported on PTL LP5x T3 and LP5x T4 RVP</a:t>
            </a:r>
            <a:r>
              <a:rPr lang="en-US" sz="2000" b="1">
                <a:cs typeface="Intel Clear" panose="020B0604020203020204" pitchFamily="34" charset="0"/>
              </a:rPr>
              <a:t>. In PTL, WCK topology changed from T-topology to point to point, this will avoid the stub effect and improve SI. </a:t>
            </a:r>
            <a:endParaRPr lang="en-US" sz="2000" b="1">
              <a:latin typeface="Intel Clear"/>
              <a:cs typeface="Intel Clear" panose="020B0604020203020204" pitchFamily="34" charset="0"/>
            </a:endParaRPr>
          </a:p>
        </p:txBody>
      </p:sp>
      <p:pic>
        <p:nvPicPr>
          <p:cNvPr id="4" name="Picture 3">
            <a:extLst>
              <a:ext uri="{FF2B5EF4-FFF2-40B4-BE49-F238E27FC236}">
                <a16:creationId xmlns:a16="http://schemas.microsoft.com/office/drawing/2014/main" id="{6B346CB1-C761-CCF1-E395-E67C56A9F4BE}"/>
              </a:ext>
            </a:extLst>
          </p:cNvPr>
          <p:cNvPicPr>
            <a:picLocks noChangeAspect="1"/>
          </p:cNvPicPr>
          <p:nvPr/>
        </p:nvPicPr>
        <p:blipFill>
          <a:blip r:embed="rId2"/>
          <a:stretch>
            <a:fillRect/>
          </a:stretch>
        </p:blipFill>
        <p:spPr>
          <a:xfrm>
            <a:off x="1345223" y="2576470"/>
            <a:ext cx="9733084" cy="3401710"/>
          </a:xfrm>
          <a:prstGeom prst="rect">
            <a:avLst/>
          </a:prstGeom>
        </p:spPr>
      </p:pic>
    </p:spTree>
    <p:extLst>
      <p:ext uri="{BB962C8B-B14F-4D97-AF65-F5344CB8AC3E}">
        <p14:creationId xmlns:p14="http://schemas.microsoft.com/office/powerpoint/2010/main" val="1685801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0" y="36684"/>
            <a:ext cx="12001500" cy="904093"/>
          </a:xfrm>
          <a:ln w="12700">
            <a:miter lim="400000"/>
          </a:ln>
        </p:spPr>
        <p:txBody>
          <a:bodyPr lIns="0" tIns="0" rIns="0" bIns="0" anchor="ctr">
            <a:normAutofit/>
          </a:bodyPr>
          <a:lstStyle/>
          <a:p>
            <a:pPr rtl="0" hangingPunct="0"/>
            <a:r>
              <a:rPr lang="en-US" sz="3200">
                <a:sym typeface="Helvetica Neue"/>
              </a:rPr>
              <a:t>PTL UH LPDDR5x T3 and LPDDR5x T4 Memory specification</a:t>
            </a:r>
          </a:p>
        </p:txBody>
      </p:sp>
      <p:graphicFrame>
        <p:nvGraphicFramePr>
          <p:cNvPr id="5" name="Content Placeholder 4"/>
          <p:cNvGraphicFramePr>
            <a:graphicFrameLocks/>
          </p:cNvGraphicFramePr>
          <p:nvPr>
            <p:extLst>
              <p:ext uri="{D42A27DB-BD31-4B8C-83A1-F6EECF244321}">
                <p14:modId xmlns:p14="http://schemas.microsoft.com/office/powerpoint/2010/main" val="1346854450"/>
              </p:ext>
            </p:extLst>
          </p:nvPr>
        </p:nvGraphicFramePr>
        <p:xfrm>
          <a:off x="213067" y="761357"/>
          <a:ext cx="5714236" cy="2576434"/>
        </p:xfrm>
        <a:graphic>
          <a:graphicData uri="http://schemas.openxmlformats.org/drawingml/2006/table">
            <a:tbl>
              <a:tblPr firstRow="1" bandRow="1">
                <a:tableStyleId>{5C22544A-7EE6-4342-B048-85BDC9FD1C3A}</a:tableStyleId>
              </a:tblPr>
              <a:tblGrid>
                <a:gridCol w="1436704">
                  <a:extLst>
                    <a:ext uri="{9D8B030D-6E8A-4147-A177-3AD203B41FA5}">
                      <a16:colId xmlns:a16="http://schemas.microsoft.com/office/drawing/2014/main" val="20000"/>
                    </a:ext>
                  </a:extLst>
                </a:gridCol>
                <a:gridCol w="4277532">
                  <a:extLst>
                    <a:ext uri="{9D8B030D-6E8A-4147-A177-3AD203B41FA5}">
                      <a16:colId xmlns:a16="http://schemas.microsoft.com/office/drawing/2014/main" val="20001"/>
                    </a:ext>
                  </a:extLst>
                </a:gridCol>
              </a:tblGrid>
              <a:tr h="369111">
                <a:tc gridSpan="2">
                  <a:txBody>
                    <a:bodyPr/>
                    <a:lstStyle/>
                    <a:p>
                      <a:pPr algn="ctr"/>
                      <a:r>
                        <a:rPr lang="en-US" sz="1500"/>
                        <a:t>PTL </a:t>
                      </a:r>
                      <a:r>
                        <a:rPr lang="en-US" sz="1600">
                          <a:sym typeface="Helvetica Neue"/>
                        </a:rPr>
                        <a:t>UH</a:t>
                      </a:r>
                      <a:r>
                        <a:rPr lang="en-US" sz="1500"/>
                        <a:t> LP5x T3 memory details</a:t>
                      </a:r>
                    </a:p>
                  </a:txBody>
                  <a:tcPr/>
                </a:tc>
                <a:tc hMerge="1">
                  <a:txBody>
                    <a:bodyPr/>
                    <a:lstStyle/>
                    <a:p>
                      <a:endParaRPr lang="en-US"/>
                    </a:p>
                  </a:txBody>
                  <a:tcPr/>
                </a:tc>
                <a:extLst>
                  <a:ext uri="{0D108BD9-81ED-4DB2-BD59-A6C34878D82A}">
                    <a16:rowId xmlns:a16="http://schemas.microsoft.com/office/drawing/2014/main" val="10000"/>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Type</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LPDDR5x 4x32, 2 DRAMs per channel</a:t>
                      </a:r>
                    </a:p>
                  </a:txBody>
                  <a:tcPr/>
                </a:tc>
                <a:extLst>
                  <a:ext uri="{0D108BD9-81ED-4DB2-BD59-A6C34878D82A}">
                    <a16:rowId xmlns:a16="http://schemas.microsoft.com/office/drawing/2014/main" val="10001"/>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Topology</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Non-Interleaved routing</a:t>
                      </a:r>
                    </a:p>
                  </a:txBody>
                  <a:tcPr/>
                </a:tc>
                <a:extLst>
                  <a:ext uri="{0D108BD9-81ED-4DB2-BD59-A6C34878D82A}">
                    <a16:rowId xmlns:a16="http://schemas.microsoft.com/office/drawing/2014/main" val="10002"/>
                  </a:ext>
                </a:extLst>
              </a:tr>
              <a:tr h="538480">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Size</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Total Boot kit support 16GB (4GB per DRAM).</a:t>
                      </a:r>
                    </a:p>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Max System Capacity 64GB</a:t>
                      </a:r>
                    </a:p>
                  </a:txBody>
                  <a:tcPr/>
                </a:tc>
                <a:extLst>
                  <a:ext uri="{0D108BD9-81ED-4DB2-BD59-A6C34878D82A}">
                    <a16:rowId xmlns:a16="http://schemas.microsoft.com/office/drawing/2014/main" val="10003"/>
                  </a:ext>
                </a:extLst>
              </a:tr>
              <a:tr h="378523">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Placement</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Device down / Socketed</a:t>
                      </a:r>
                    </a:p>
                  </a:txBody>
                  <a:tcPr/>
                </a:tc>
                <a:extLst>
                  <a:ext uri="{0D108BD9-81ED-4DB2-BD59-A6C34878D82A}">
                    <a16:rowId xmlns:a16="http://schemas.microsoft.com/office/drawing/2014/main" val="10004"/>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POR SPEED</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highlight>
                            <a:srgbClr val="FFFF00"/>
                          </a:highlight>
                          <a:uFillTx/>
                          <a:latin typeface="+mn-lt"/>
                          <a:ea typeface="+mn-ea"/>
                          <a:cs typeface="+mn-cs"/>
                          <a:sym typeface="Intel Clear"/>
                        </a:rPr>
                        <a:t>7500 MT/s – T3 10L</a:t>
                      </a:r>
                      <a:endParaRPr lang="en-IN" sz="1500" b="0" i="0" u="none" strike="noStrike" cap="none" spc="0" baseline="0">
                        <a:solidFill>
                          <a:schemeClr val="bg2"/>
                        </a:solidFill>
                        <a:highlight>
                          <a:srgbClr val="FFFF00"/>
                        </a:highlight>
                        <a:uFillTx/>
                        <a:latin typeface="+mn-lt"/>
                        <a:ea typeface="+mn-ea"/>
                        <a:cs typeface="+mn-cs"/>
                        <a:sym typeface="Intel Clear"/>
                      </a:endParaRPr>
                    </a:p>
                  </a:txBody>
                  <a:tcPr marL="114300" marR="114300" marT="0" marB="0"/>
                </a:tc>
                <a:extLst>
                  <a:ext uri="{0D108BD9-81ED-4DB2-BD59-A6C34878D82A}">
                    <a16:rowId xmlns:a16="http://schemas.microsoft.com/office/drawing/2014/main" val="10005"/>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MPN</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Refer to later foil</a:t>
                      </a:r>
                    </a:p>
                  </a:txBody>
                  <a:tcPr/>
                </a:tc>
                <a:extLst>
                  <a:ext uri="{0D108BD9-81ED-4DB2-BD59-A6C34878D82A}">
                    <a16:rowId xmlns:a16="http://schemas.microsoft.com/office/drawing/2014/main" val="10006"/>
                  </a:ext>
                </a:extLst>
              </a:tr>
            </a:tbl>
          </a:graphicData>
        </a:graphic>
      </p:graphicFrame>
      <p:graphicFrame>
        <p:nvGraphicFramePr>
          <p:cNvPr id="23" name="Content Placeholder 4"/>
          <p:cNvGraphicFramePr>
            <a:graphicFrameLocks/>
          </p:cNvGraphicFramePr>
          <p:nvPr>
            <p:extLst>
              <p:ext uri="{D42A27DB-BD31-4B8C-83A1-F6EECF244321}">
                <p14:modId xmlns:p14="http://schemas.microsoft.com/office/powerpoint/2010/main" val="2069551304"/>
              </p:ext>
            </p:extLst>
          </p:nvPr>
        </p:nvGraphicFramePr>
        <p:xfrm>
          <a:off x="6314049" y="761357"/>
          <a:ext cx="5395351" cy="2566111"/>
        </p:xfrm>
        <a:graphic>
          <a:graphicData uri="http://schemas.openxmlformats.org/drawingml/2006/table">
            <a:tbl>
              <a:tblPr firstRow="1" bandRow="1">
                <a:tableStyleId>{5C22544A-7EE6-4342-B048-85BDC9FD1C3A}</a:tableStyleId>
              </a:tblPr>
              <a:tblGrid>
                <a:gridCol w="1446911">
                  <a:extLst>
                    <a:ext uri="{9D8B030D-6E8A-4147-A177-3AD203B41FA5}">
                      <a16:colId xmlns:a16="http://schemas.microsoft.com/office/drawing/2014/main" val="20000"/>
                    </a:ext>
                  </a:extLst>
                </a:gridCol>
                <a:gridCol w="3948440">
                  <a:extLst>
                    <a:ext uri="{9D8B030D-6E8A-4147-A177-3AD203B41FA5}">
                      <a16:colId xmlns:a16="http://schemas.microsoft.com/office/drawing/2014/main" val="20001"/>
                    </a:ext>
                  </a:extLst>
                </a:gridCol>
              </a:tblGrid>
              <a:tr h="389467">
                <a:tc gridSpan="2">
                  <a:txBody>
                    <a:bodyPr/>
                    <a:lstStyle/>
                    <a:p>
                      <a:pPr algn="ctr"/>
                      <a:r>
                        <a:rPr lang="en-US" sz="1500"/>
                        <a:t>PTL </a:t>
                      </a:r>
                      <a:r>
                        <a:rPr lang="en-US" sz="1600">
                          <a:sym typeface="Helvetica Neue"/>
                        </a:rPr>
                        <a:t>UH</a:t>
                      </a:r>
                      <a:r>
                        <a:rPr lang="en-US" sz="1500"/>
                        <a:t> LP5x T4 memory details</a:t>
                      </a:r>
                    </a:p>
                  </a:txBody>
                  <a:tcPr/>
                </a:tc>
                <a:tc hMerge="1">
                  <a:txBody>
                    <a:bodyPr/>
                    <a:lstStyle/>
                    <a:p>
                      <a:endParaRPr lang="en-US"/>
                    </a:p>
                  </a:txBody>
                  <a:tcPr/>
                </a:tc>
                <a:extLst>
                  <a:ext uri="{0D108BD9-81ED-4DB2-BD59-A6C34878D82A}">
                    <a16:rowId xmlns:a16="http://schemas.microsoft.com/office/drawing/2014/main" val="10000"/>
                  </a:ext>
                </a:extLst>
              </a:tr>
              <a:tr h="320040">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Type</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LPDDR5x 4x32, 2 Devices channel</a:t>
                      </a:r>
                    </a:p>
                  </a:txBody>
                  <a:tcPr/>
                </a:tc>
                <a:extLst>
                  <a:ext uri="{0D108BD9-81ED-4DB2-BD59-A6C34878D82A}">
                    <a16:rowId xmlns:a16="http://schemas.microsoft.com/office/drawing/2014/main" val="10001"/>
                  </a:ext>
                </a:extLst>
              </a:tr>
              <a:tr h="320040">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Topology</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Non-Interleaved routing</a:t>
                      </a:r>
                    </a:p>
                  </a:txBody>
                  <a:tcPr/>
                </a:tc>
                <a:extLst>
                  <a:ext uri="{0D108BD9-81ED-4DB2-BD59-A6C34878D82A}">
                    <a16:rowId xmlns:a16="http://schemas.microsoft.com/office/drawing/2014/main" val="10002"/>
                  </a:ext>
                </a:extLst>
              </a:tr>
              <a:tr h="538480">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Size</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Total Boot kit support 16GB (4GB per x32 channel), Max System Capacity 64GB</a:t>
                      </a:r>
                    </a:p>
                  </a:txBody>
                  <a:tcPr/>
                </a:tc>
                <a:extLst>
                  <a:ext uri="{0D108BD9-81ED-4DB2-BD59-A6C34878D82A}">
                    <a16:rowId xmlns:a16="http://schemas.microsoft.com/office/drawing/2014/main" val="10003"/>
                  </a:ext>
                </a:extLst>
              </a:tr>
              <a:tr h="347844">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Placement</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Device down / Socketed</a:t>
                      </a:r>
                    </a:p>
                  </a:txBody>
                  <a:tcPr/>
                </a:tc>
                <a:extLst>
                  <a:ext uri="{0D108BD9-81ED-4DB2-BD59-A6C34878D82A}">
                    <a16:rowId xmlns:a16="http://schemas.microsoft.com/office/drawing/2014/main" val="10004"/>
                  </a:ext>
                </a:extLst>
              </a:tr>
              <a:tr h="320040">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POR SPEED</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tx1"/>
                          </a:solidFill>
                          <a:highlight>
                            <a:srgbClr val="FFFF00"/>
                          </a:highlight>
                          <a:uFillTx/>
                          <a:latin typeface="+mn-lt"/>
                          <a:ea typeface="+mn-ea"/>
                          <a:cs typeface="+mn-cs"/>
                          <a:sym typeface="Intel Clear"/>
                        </a:rPr>
                        <a:t>8533MT/s  -T4/10L 2x2+</a:t>
                      </a:r>
                    </a:p>
                  </a:txBody>
                  <a:tcPr/>
                </a:tc>
                <a:extLst>
                  <a:ext uri="{0D108BD9-81ED-4DB2-BD59-A6C34878D82A}">
                    <a16:rowId xmlns:a16="http://schemas.microsoft.com/office/drawing/2014/main" val="10005"/>
                  </a:ext>
                </a:extLst>
              </a:tr>
              <a:tr h="320040">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MPN</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500" b="0" i="0" u="none" strike="noStrike" cap="none" spc="0" baseline="0">
                          <a:solidFill>
                            <a:schemeClr val="bg2"/>
                          </a:solidFill>
                          <a:uFillTx/>
                          <a:latin typeface="+mn-lt"/>
                          <a:ea typeface="+mn-ea"/>
                          <a:cs typeface="+mn-cs"/>
                          <a:sym typeface="Intel Clear"/>
                        </a:rPr>
                        <a:t>Refer to later foil</a:t>
                      </a:r>
                    </a:p>
                  </a:txBody>
                  <a:tcPr/>
                </a:tc>
                <a:extLst>
                  <a:ext uri="{0D108BD9-81ED-4DB2-BD59-A6C34878D82A}">
                    <a16:rowId xmlns:a16="http://schemas.microsoft.com/office/drawing/2014/main" val="10006"/>
                  </a:ext>
                </a:extLst>
              </a:tr>
            </a:tbl>
          </a:graphicData>
        </a:graphic>
      </p:graphicFrame>
      <p:sp>
        <p:nvSpPr>
          <p:cNvPr id="25" name="TextBox 24"/>
          <p:cNvSpPr txBox="1"/>
          <p:nvPr/>
        </p:nvSpPr>
        <p:spPr>
          <a:xfrm>
            <a:off x="4855181" y="6135788"/>
            <a:ext cx="2917736" cy="314830"/>
          </a:xfrm>
          <a:prstGeom prst="rect">
            <a:avLst/>
          </a:prstGeom>
        </p:spPr>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defRPr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pPr algn="ctr"/>
            <a:r>
              <a:rPr lang="en-US"/>
              <a:t>PTL UH LP5x T3/T4 RVP</a:t>
            </a:r>
          </a:p>
        </p:txBody>
      </p:sp>
      <p:pic>
        <p:nvPicPr>
          <p:cNvPr id="9" name="Picture 8">
            <a:extLst>
              <a:ext uri="{FF2B5EF4-FFF2-40B4-BE49-F238E27FC236}">
                <a16:creationId xmlns:a16="http://schemas.microsoft.com/office/drawing/2014/main" id="{8431768A-32F6-6159-AC50-A38081308C92}"/>
              </a:ext>
            </a:extLst>
          </p:cNvPr>
          <p:cNvPicPr>
            <a:picLocks noChangeAspect="1"/>
          </p:cNvPicPr>
          <p:nvPr/>
        </p:nvPicPr>
        <p:blipFill>
          <a:blip r:embed="rId2"/>
          <a:stretch>
            <a:fillRect/>
          </a:stretch>
        </p:blipFill>
        <p:spPr>
          <a:xfrm>
            <a:off x="4627313" y="3479623"/>
            <a:ext cx="3373472" cy="2656165"/>
          </a:xfrm>
          <a:prstGeom prst="rect">
            <a:avLst/>
          </a:prstGeom>
        </p:spPr>
      </p:pic>
    </p:spTree>
    <p:extLst>
      <p:ext uri="{BB962C8B-B14F-4D97-AF65-F5344CB8AC3E}">
        <p14:creationId xmlns:p14="http://schemas.microsoft.com/office/powerpoint/2010/main" val="1889939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9503A9-5F19-4689-9157-6A9195D516D1}"/>
              </a:ext>
            </a:extLst>
          </p:cNvPr>
          <p:cNvSpPr/>
          <p:nvPr/>
        </p:nvSpPr>
        <p:spPr>
          <a:xfrm>
            <a:off x="2679700" y="6111105"/>
            <a:ext cx="7137400" cy="314830"/>
          </a:xfrm>
          <a:prstGeom prst="rect">
            <a:avLst/>
          </a:prstGeom>
        </p:spPr>
        <p:txBody>
          <a:bodyPr wrap="square">
            <a:spAutoFit/>
          </a:bodyPr>
          <a:lstStyle/>
          <a:p>
            <a:pPr algn="ct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DDR5 Routing topology for PTL UH DDR5 SODIMM HSIO RVP</a:t>
            </a:r>
          </a:p>
        </p:txBody>
      </p:sp>
      <p:sp>
        <p:nvSpPr>
          <p:cNvPr id="11" name="Title 1">
            <a:extLst>
              <a:ext uri="{FF2B5EF4-FFF2-40B4-BE49-F238E27FC236}">
                <a16:creationId xmlns:a16="http://schemas.microsoft.com/office/drawing/2014/main" id="{B8CD3A0D-B38B-4855-AFF9-E3E54AE2AE9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DDR5 SODIMM B2B Memory topology</a:t>
            </a:r>
            <a:endParaRPr lang="en-US"/>
          </a:p>
        </p:txBody>
      </p:sp>
      <p:sp>
        <p:nvSpPr>
          <p:cNvPr id="13" name="Content Placeholder 2">
            <a:extLst>
              <a:ext uri="{FF2B5EF4-FFF2-40B4-BE49-F238E27FC236}">
                <a16:creationId xmlns:a16="http://schemas.microsoft.com/office/drawing/2014/main" id="{FB3BAA7E-ADE0-43E9-990C-2468B3ECCF37}"/>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algn="just" defTabSz="609570" hangingPunct="1">
              <a:buFont typeface="Arial" panose="020B0604020202020204" pitchFamily="34" charset="0"/>
              <a:buChar char="•"/>
            </a:pPr>
            <a:r>
              <a:rPr lang="en-US" sz="2000">
                <a:cs typeface="Intel Clear" panose="020B0604020203020204" pitchFamily="34" charset="0"/>
              </a:rPr>
              <a:t>DDR5 routing on PTL-UH will be point-to-point routing for all the DDR5 signals. DDR5 SODIMMs will be placed </a:t>
            </a:r>
            <a:r>
              <a:rPr lang="en-US" sz="2000" b="1">
                <a:cs typeface="Intel Clear" panose="020B0604020203020204" pitchFamily="34" charset="0"/>
              </a:rPr>
              <a:t>back-to-back</a:t>
            </a:r>
            <a:r>
              <a:rPr lang="en-US" sz="2000">
                <a:cs typeface="Intel Clear" panose="020B0604020203020204" pitchFamily="34" charset="0"/>
              </a:rPr>
              <a:t> as shown in the figure given.</a:t>
            </a:r>
            <a:endParaRPr lang="en-US" sz="2000" b="1">
              <a:cs typeface="Intel Clear" panose="020B0604020203020204" pitchFamily="34" charset="0"/>
            </a:endParaRPr>
          </a:p>
        </p:txBody>
      </p:sp>
      <p:pic>
        <p:nvPicPr>
          <p:cNvPr id="4" name="Picture 3">
            <a:extLst>
              <a:ext uri="{FF2B5EF4-FFF2-40B4-BE49-F238E27FC236}">
                <a16:creationId xmlns:a16="http://schemas.microsoft.com/office/drawing/2014/main" id="{CC6A1EE9-3E90-4128-7D3B-4A625EB7DDA0}"/>
              </a:ext>
            </a:extLst>
          </p:cNvPr>
          <p:cNvPicPr>
            <a:picLocks noChangeAspect="1"/>
          </p:cNvPicPr>
          <p:nvPr/>
        </p:nvPicPr>
        <p:blipFill>
          <a:blip r:embed="rId2"/>
          <a:stretch>
            <a:fillRect/>
          </a:stretch>
        </p:blipFill>
        <p:spPr>
          <a:xfrm>
            <a:off x="2260542" y="1685174"/>
            <a:ext cx="8099963" cy="4363934"/>
          </a:xfrm>
          <a:prstGeom prst="rect">
            <a:avLst/>
          </a:prstGeom>
        </p:spPr>
      </p:pic>
    </p:spTree>
    <p:extLst>
      <p:ext uri="{BB962C8B-B14F-4D97-AF65-F5344CB8AC3E}">
        <p14:creationId xmlns:p14="http://schemas.microsoft.com/office/powerpoint/2010/main" val="272098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0000" y="117013"/>
            <a:ext cx="10972800" cy="619276"/>
          </a:xfrm>
          <a:ln w="12700">
            <a:miter lim="400000"/>
          </a:ln>
        </p:spPr>
        <p:txBody>
          <a:bodyPr lIns="0" tIns="0" rIns="0" bIns="0" anchor="ctr">
            <a:normAutofit fontScale="97500"/>
          </a:bodyPr>
          <a:lstStyle/>
          <a:p>
            <a:pPr rtl="0"/>
            <a:r>
              <a:rPr lang="en-US">
                <a:solidFill>
                  <a:schemeClr val="bg2"/>
                </a:solidFill>
                <a:latin typeface="Intel Clear Light" panose="020B0404020203020204" pitchFamily="34" charset="0"/>
                <a:cs typeface="Intel Clear Light" panose="020B0404020203020204" pitchFamily="34" charset="0"/>
              </a:rPr>
              <a:t>PTL-UH RVP Key Contacts</a:t>
            </a:r>
          </a:p>
        </p:txBody>
      </p:sp>
      <p:sp>
        <p:nvSpPr>
          <p:cNvPr id="4" name="Content Placeholder 3"/>
          <p:cNvSpPr>
            <a:spLocks noGrp="1"/>
          </p:cNvSpPr>
          <p:nvPr>
            <p:ph sz="quarter" idx="13"/>
          </p:nvPr>
        </p:nvSpPr>
        <p:spPr>
          <a:xfrm>
            <a:off x="830703" y="848931"/>
            <a:ext cx="2866813" cy="5605045"/>
          </a:xfrm>
        </p:spPr>
        <p:txBody>
          <a:bodyPr>
            <a:normAutofit fontScale="92500" lnSpcReduction="10000"/>
          </a:bodyPr>
          <a:lstStyle/>
          <a:p>
            <a:pPr marL="0" indent="0">
              <a:lnSpc>
                <a:spcPct val="80000"/>
              </a:lnSpc>
              <a:buNone/>
            </a:pPr>
            <a:r>
              <a:rPr lang="en-US" sz="1600" b="1">
                <a:solidFill>
                  <a:schemeClr val="bg2"/>
                </a:solidFill>
                <a:cs typeface="Intel Clear" panose="020B0604020203020204" pitchFamily="34" charset="0"/>
              </a:rPr>
              <a:t>Program Management Team</a:t>
            </a:r>
          </a:p>
          <a:p>
            <a:pPr marL="266700" lvl="1" indent="-266700"/>
            <a:r>
              <a:rPr lang="en-IN" sz="1600">
                <a:solidFill>
                  <a:schemeClr val="bg2"/>
                </a:solidFill>
                <a:cs typeface="Intel Clear" panose="020B0604020203020204" pitchFamily="34" charset="0"/>
              </a:rPr>
              <a:t>Mani, Suresh</a:t>
            </a:r>
          </a:p>
          <a:p>
            <a:pPr marL="266700" lvl="1" indent="-266700"/>
            <a:r>
              <a:rPr lang="en-IN" sz="1600">
                <a:solidFill>
                  <a:schemeClr val="bg2"/>
                </a:solidFill>
                <a:cs typeface="Intel Clear" panose="020B0604020203020204" pitchFamily="34" charset="0"/>
              </a:rPr>
              <a:t>Korishettar, Aishwarya</a:t>
            </a:r>
          </a:p>
          <a:p>
            <a:pPr marL="0" lvl="1" indent="0">
              <a:lnSpc>
                <a:spcPct val="80000"/>
              </a:lnSpc>
              <a:buNone/>
            </a:pPr>
            <a:r>
              <a:rPr lang="en-US" sz="1600" b="1">
                <a:solidFill>
                  <a:schemeClr val="bg2"/>
                </a:solidFill>
                <a:cs typeface="Intel Clear" panose="020B0604020203020204" pitchFamily="34" charset="0"/>
              </a:rPr>
              <a:t>Design/Engineering </a:t>
            </a:r>
            <a:r>
              <a:rPr lang="en-US" sz="1700" b="1">
                <a:solidFill>
                  <a:schemeClr val="bg2"/>
                </a:solidFill>
                <a:cs typeface="Intel Clear" panose="020B0604020203020204" pitchFamily="34" charset="0"/>
              </a:rPr>
              <a:t>Manager</a:t>
            </a:r>
            <a:r>
              <a:rPr lang="en-US" sz="1600" b="1">
                <a:solidFill>
                  <a:schemeClr val="bg2"/>
                </a:solidFill>
                <a:cs typeface="Intel Clear" panose="020B0604020203020204" pitchFamily="34" charset="0"/>
              </a:rPr>
              <a:t> </a:t>
            </a:r>
          </a:p>
          <a:p>
            <a:pPr marL="241300" lvl="1" indent="-241300">
              <a:lnSpc>
                <a:spcPct val="80000"/>
              </a:lnSpc>
            </a:pPr>
            <a:r>
              <a:rPr lang="en-US" sz="1600">
                <a:solidFill>
                  <a:schemeClr val="bg2"/>
                </a:solidFill>
                <a:cs typeface="Intel Clear" panose="020B0604020203020204" pitchFamily="34" charset="0"/>
              </a:rPr>
              <a:t>Agrawal, Archana</a:t>
            </a:r>
          </a:p>
          <a:p>
            <a:pPr marL="0" indent="0">
              <a:lnSpc>
                <a:spcPct val="80000"/>
              </a:lnSpc>
              <a:buNone/>
            </a:pPr>
            <a:r>
              <a:rPr lang="en-US" sz="1600" b="1">
                <a:solidFill>
                  <a:schemeClr val="bg2"/>
                </a:solidFill>
                <a:cs typeface="Intel Clear" panose="020B0604020203020204" pitchFamily="34" charset="0"/>
              </a:rPr>
              <a:t>RVP Architect:</a:t>
            </a:r>
          </a:p>
          <a:p>
            <a:pPr marL="266700" lvl="1" indent="-266700">
              <a:lnSpc>
                <a:spcPct val="80000"/>
              </a:lnSpc>
            </a:pPr>
            <a:r>
              <a:rPr lang="pt-BR" sz="1600">
                <a:solidFill>
                  <a:schemeClr val="bg2"/>
                </a:solidFill>
                <a:cs typeface="Intel Clear" panose="020B0604020203020204" pitchFamily="34" charset="0"/>
              </a:rPr>
              <a:t>N, Anilkumar</a:t>
            </a:r>
          </a:p>
          <a:p>
            <a:pPr marL="0" indent="0">
              <a:lnSpc>
                <a:spcPct val="80000"/>
              </a:lnSpc>
              <a:buNone/>
            </a:pPr>
            <a:r>
              <a:rPr lang="en-US" sz="1600" b="1">
                <a:solidFill>
                  <a:schemeClr val="bg2"/>
                </a:solidFill>
                <a:cs typeface="Intel Clear" panose="020B0604020203020204" pitchFamily="34" charset="0"/>
              </a:rPr>
              <a:t>PD Architect:</a:t>
            </a:r>
          </a:p>
          <a:p>
            <a:pPr marL="266700" lvl="1" indent="-266700">
              <a:lnSpc>
                <a:spcPct val="80000"/>
              </a:lnSpc>
            </a:pPr>
            <a:r>
              <a:rPr lang="pt-BR" sz="1600">
                <a:solidFill>
                  <a:schemeClr val="bg2"/>
                </a:solidFill>
                <a:cs typeface="Intel Clear" panose="020B0604020203020204" pitchFamily="34" charset="0"/>
              </a:rPr>
              <a:t>Srighakollapu, N V S Kumar</a:t>
            </a:r>
            <a:endParaRPr lang="en-US" sz="1600">
              <a:solidFill>
                <a:schemeClr val="bg2"/>
              </a:solidFill>
              <a:cs typeface="Intel Clear" panose="020B0604020203020204" pitchFamily="34" charset="0"/>
            </a:endParaRPr>
          </a:p>
          <a:p>
            <a:pPr marL="0" lvl="1" indent="0">
              <a:lnSpc>
                <a:spcPct val="80000"/>
              </a:lnSpc>
              <a:buNone/>
            </a:pPr>
            <a:r>
              <a:rPr lang="en-US" sz="1600" b="1">
                <a:solidFill>
                  <a:schemeClr val="bg2"/>
                </a:solidFill>
                <a:cs typeface="Intel Clear" panose="020B0604020203020204" pitchFamily="34" charset="0"/>
              </a:rPr>
              <a:t>DE Lead:</a:t>
            </a:r>
          </a:p>
          <a:p>
            <a:pPr marL="266700" lvl="1" indent="-266700">
              <a:lnSpc>
                <a:spcPct val="80000"/>
              </a:lnSpc>
            </a:pPr>
            <a:r>
              <a:rPr lang="en-US" sz="1600">
                <a:solidFill>
                  <a:schemeClr val="bg2"/>
                </a:solidFill>
                <a:cs typeface="Intel Clear" panose="020B0604020203020204" pitchFamily="34" charset="0"/>
              </a:rPr>
              <a:t>Ismail Sherif, Khader Shareef</a:t>
            </a:r>
          </a:p>
          <a:p>
            <a:pPr marL="266700" lvl="1" indent="-266700">
              <a:lnSpc>
                <a:spcPct val="80000"/>
              </a:lnSpc>
            </a:pPr>
            <a:r>
              <a:rPr lang="en-US" sz="1600">
                <a:solidFill>
                  <a:schemeClr val="bg2"/>
                </a:solidFill>
                <a:cs typeface="Intel Clear" panose="020B0604020203020204" pitchFamily="34" charset="0"/>
              </a:rPr>
              <a:t>Rao, Archana</a:t>
            </a:r>
          </a:p>
          <a:p>
            <a:pPr marL="266700" lvl="1" indent="-266700">
              <a:lnSpc>
                <a:spcPct val="80000"/>
              </a:lnSpc>
            </a:pPr>
            <a:r>
              <a:rPr lang="fr-FR" sz="1600">
                <a:solidFill>
                  <a:schemeClr val="bg2"/>
                </a:solidFill>
                <a:cs typeface="Intel Clear" panose="020B0604020203020204" pitchFamily="34" charset="0"/>
              </a:rPr>
              <a:t>Dixit, Mayank</a:t>
            </a:r>
            <a:endParaRPr lang="en-US" sz="1600">
              <a:solidFill>
                <a:schemeClr val="bg2"/>
              </a:solidFill>
              <a:cs typeface="Intel Clear" panose="020B0604020203020204" pitchFamily="34" charset="0"/>
            </a:endParaRPr>
          </a:p>
          <a:p>
            <a:pPr marL="0" lvl="1" indent="0">
              <a:lnSpc>
                <a:spcPct val="80000"/>
              </a:lnSpc>
              <a:buNone/>
            </a:pPr>
            <a:r>
              <a:rPr lang="en-US" sz="1600" b="1">
                <a:solidFill>
                  <a:schemeClr val="bg2"/>
                </a:solidFill>
                <a:cs typeface="Intel Clear" panose="020B0604020203020204" pitchFamily="34" charset="0"/>
              </a:rPr>
              <a:t>PD Lead:</a:t>
            </a:r>
          </a:p>
          <a:p>
            <a:pPr marL="228594" indent="-228594">
              <a:buFont typeface="Arial" panose="020B0604020202020204" pitchFamily="34" charset="0"/>
              <a:buChar char="•"/>
            </a:pPr>
            <a:r>
              <a:rPr lang="fi-FI" sz="1600">
                <a:solidFill>
                  <a:schemeClr val="bg2"/>
                </a:solidFill>
                <a:latin typeface="Intel Clear Light" panose="020B0404020203020204" pitchFamily="34" charset="0"/>
                <a:ea typeface="Intel Clear Light" panose="020B0404020203020204" pitchFamily="34" charset="0"/>
              </a:rPr>
              <a:t>P, Manas</a:t>
            </a:r>
          </a:p>
          <a:p>
            <a:pPr marL="0" lvl="1" indent="0">
              <a:lnSpc>
                <a:spcPct val="80000"/>
              </a:lnSpc>
              <a:buNone/>
            </a:pPr>
            <a:r>
              <a:rPr lang="en-US" sz="1600" b="1">
                <a:solidFill>
                  <a:schemeClr val="bg2"/>
                </a:solidFill>
                <a:cs typeface="Intel Clear" panose="020B0604020203020204" pitchFamily="34" charset="0"/>
              </a:rPr>
              <a:t>DE Team:</a:t>
            </a:r>
          </a:p>
          <a:p>
            <a:pPr marL="266700" lvl="1" indent="-266700">
              <a:lnSpc>
                <a:spcPct val="80000"/>
              </a:lnSpc>
            </a:pPr>
            <a:r>
              <a:rPr lang="en-US" sz="1600">
                <a:solidFill>
                  <a:schemeClr val="bg2"/>
                </a:solidFill>
                <a:cs typeface="Intel Clear" panose="020B0604020203020204" pitchFamily="34" charset="0"/>
              </a:rPr>
              <a:t>Rao, Archana</a:t>
            </a:r>
          </a:p>
        </p:txBody>
      </p:sp>
      <p:sp>
        <p:nvSpPr>
          <p:cNvPr id="8" name="Content Placeholder 3"/>
          <p:cNvSpPr txBox="1">
            <a:spLocks/>
          </p:cNvSpPr>
          <p:nvPr/>
        </p:nvSpPr>
        <p:spPr>
          <a:xfrm>
            <a:off x="7740008" y="800669"/>
            <a:ext cx="4037862" cy="5431166"/>
          </a:xfrm>
          <a:prstGeom prst="rect">
            <a:avLst/>
          </a:prstGeom>
        </p:spPr>
        <p:txBody>
          <a:bodyPr vert="horz" lIns="0" tIns="0" rIns="0" bIns="0" rtlCol="0">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228594" indent="-228594" defTabSz="457200" eaLnBrk="1" hangingPunct="1">
              <a:spcBef>
                <a:spcPts val="1200"/>
              </a:spcBef>
              <a:buFont typeface="Arial" panose="020B0604020202020204" pitchFamily="34" charset="0"/>
              <a:buChar char="•"/>
              <a:defRPr sz="1700" kern="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1pPr>
            <a:lvl2pPr lvl="1" defTabSz="457200" eaLnBrk="1" hangingPunct="1">
              <a:lnSpc>
                <a:spcPct val="80000"/>
              </a:lnSpc>
              <a:spcBef>
                <a:spcPts val="1200"/>
              </a:spcBef>
              <a:buFont typeface="Wingdings" charset="2"/>
              <a:defRPr sz="1700" b="1" kern="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2pPr>
            <a:lvl3pPr marL="571500" indent="-228600" defTabSz="457200" eaLnBrk="1" hangingPunct="1">
              <a:spcBef>
                <a:spcPts val="800"/>
              </a:spcBef>
              <a:buFont typeface="Intel Clear" panose="020B0604020203020204" pitchFamily="34" charset="0"/>
              <a:buChar char="–"/>
              <a:defRPr sz="1800" kern="1200">
                <a:solidFill>
                  <a:schemeClr val="tx2"/>
                </a:solidFill>
                <a:cs typeface="Intel Clear" panose="020B0604020203020204" pitchFamily="34" charset="0"/>
              </a:defRPr>
            </a:lvl3pPr>
            <a:lvl4pPr marL="969963" indent="-228600" defTabSz="457200" eaLnBrk="1" hangingPunct="1">
              <a:spcBef>
                <a:spcPct val="20000"/>
              </a:spcBef>
              <a:buFont typeface="Arial"/>
              <a:buChar char="–"/>
              <a:defRPr sz="1600" kern="1200">
                <a:solidFill>
                  <a:schemeClr val="tx2"/>
                </a:solidFill>
                <a:cs typeface="Intel Clear" panose="020B0604020203020204" pitchFamily="34" charset="0"/>
              </a:defRPr>
            </a:lvl4pPr>
            <a:lvl5pPr marL="1319213" indent="-228600" defTabSz="457200" eaLnBrk="1" hangingPunct="1">
              <a:spcBef>
                <a:spcPct val="20000"/>
              </a:spcBef>
              <a:buFont typeface="Intel Clear" panose="020B0604020203020204" pitchFamily="34" charset="0"/>
              <a:buChar char="–"/>
              <a:defRPr sz="1400" kern="1200">
                <a:solidFill>
                  <a:schemeClr val="tx2"/>
                </a:solidFill>
                <a:cs typeface="Intel Clear" panose="020B0604020203020204" pitchFamily="34" charset="0"/>
              </a:defRPr>
            </a:lvl5pPr>
            <a:lvl6pPr marL="2514600" indent="-228600" defTabSz="457200" eaLnBrk="1" hangingPunct="1">
              <a:spcBef>
                <a:spcPct val="20000"/>
              </a:spcBef>
              <a:buFont typeface="Arial"/>
              <a:buChar char="•"/>
              <a:defRPr sz="2000" kern="1200">
                <a:solidFill>
                  <a:schemeClr val="tx1"/>
                </a:solidFill>
              </a:defRPr>
            </a:lvl6pPr>
            <a:lvl7pPr marL="2971800" indent="-228600" defTabSz="457200" eaLnBrk="1" hangingPunct="1">
              <a:spcBef>
                <a:spcPct val="20000"/>
              </a:spcBef>
              <a:buFont typeface="Arial"/>
              <a:buChar char="•"/>
              <a:defRPr sz="2000" kern="1200">
                <a:solidFill>
                  <a:schemeClr val="tx1"/>
                </a:solidFill>
              </a:defRPr>
            </a:lvl7pPr>
            <a:lvl8pPr marL="3429000" indent="-228600" defTabSz="457200" eaLnBrk="1" hangingPunct="1">
              <a:spcBef>
                <a:spcPct val="20000"/>
              </a:spcBef>
              <a:buFont typeface="Arial"/>
              <a:buChar char="•"/>
              <a:defRPr sz="2000" kern="1200">
                <a:solidFill>
                  <a:schemeClr val="tx1"/>
                </a:solidFill>
              </a:defRPr>
            </a:lvl8pPr>
            <a:lvl9pPr marL="3886200" indent="-228600" defTabSz="457200" eaLnBrk="1" hangingPunct="1">
              <a:spcBef>
                <a:spcPct val="20000"/>
              </a:spcBef>
              <a:buFont typeface="Arial"/>
              <a:buChar char="•"/>
              <a:defRPr sz="2000" kern="1200">
                <a:solidFill>
                  <a:schemeClr val="tx1"/>
                </a:solidFill>
              </a:defRPr>
            </a:lvl9pPr>
          </a:lstStyle>
          <a:p>
            <a:pPr marL="0" lvl="1" indent="0">
              <a:lnSpc>
                <a:spcPct val="80000"/>
              </a:lnSpc>
              <a:buNone/>
            </a:pPr>
            <a:r>
              <a:rPr lang="en-US" sz="1600" b="1">
                <a:solidFill>
                  <a:schemeClr val="bg2"/>
                </a:solidFill>
                <a:latin typeface="Intel Clear Light" panose="020B0404020203020204" pitchFamily="34" charset="0"/>
                <a:ea typeface="Intel Clear Light" panose="020B0404020203020204" pitchFamily="34" charset="0"/>
                <a:sym typeface="Helvetica"/>
              </a:rPr>
              <a:t>Layout Team</a:t>
            </a:r>
          </a:p>
          <a:p>
            <a:pPr marL="228594" lvl="1" indent="-228594">
              <a:buFont typeface="Arial" panose="020B0604020202020204" pitchFamily="34" charset="0"/>
              <a:buChar char="•"/>
            </a:pPr>
            <a:r>
              <a:rPr lang="en-US" sz="1600" b="0">
                <a:sym typeface="Helvetica"/>
              </a:rPr>
              <a:t>V, Singaravelan </a:t>
            </a:r>
          </a:p>
          <a:p>
            <a:pPr marL="228594" lvl="1" indent="-228594">
              <a:buFont typeface="Arial" panose="020B0604020202020204" pitchFamily="34" charset="0"/>
              <a:buChar char="•"/>
            </a:pPr>
            <a:r>
              <a:rPr lang="en-US" sz="1600" b="0">
                <a:sym typeface="Helvetica"/>
              </a:rPr>
              <a:t>J, Diana Kumari </a:t>
            </a:r>
          </a:p>
          <a:p>
            <a:pPr marL="228594" lvl="1" indent="-228594">
              <a:buFont typeface="Arial" panose="020B0604020202020204" pitchFamily="34" charset="0"/>
              <a:buChar char="•"/>
            </a:pPr>
            <a:r>
              <a:rPr lang="en-US" sz="1600" b="0">
                <a:sym typeface="Helvetica"/>
              </a:rPr>
              <a:t>Selvaraj, Balaji</a:t>
            </a:r>
          </a:p>
          <a:p>
            <a:pPr marL="228594" lvl="1" indent="-228594">
              <a:buFont typeface="Arial" panose="020B0604020202020204" pitchFamily="34" charset="0"/>
              <a:buChar char="•"/>
            </a:pPr>
            <a:r>
              <a:rPr lang="en-IN" sz="1600" b="0">
                <a:sym typeface="Helvetica"/>
              </a:rPr>
              <a:t>Elayaraj, David </a:t>
            </a:r>
            <a:endParaRPr lang="en-US" sz="1600" b="0">
              <a:sym typeface="Helvetica"/>
            </a:endParaRPr>
          </a:p>
          <a:p>
            <a:pPr marL="0" indent="0">
              <a:buNone/>
            </a:pPr>
            <a:r>
              <a:rPr lang="en-US" sz="1600" b="1">
                <a:solidFill>
                  <a:schemeClr val="bg2"/>
                </a:solidFill>
                <a:latin typeface="Intel Clear Light" panose="020B0404020203020204" pitchFamily="34" charset="0"/>
                <a:ea typeface="Intel Clear Light" panose="020B0404020203020204" pitchFamily="34" charset="0"/>
                <a:sym typeface="Helvetica"/>
              </a:rPr>
              <a:t>Validation Team:</a:t>
            </a:r>
          </a:p>
          <a:p>
            <a:r>
              <a:rPr lang="en-US" sz="1600">
                <a:sym typeface="Helvetica"/>
              </a:rPr>
              <a:t>V, Manjunatha </a:t>
            </a:r>
            <a:r>
              <a:rPr lang="en-US" sz="1600">
                <a:solidFill>
                  <a:srgbClr val="00C7FD"/>
                </a:solidFill>
                <a:sym typeface="Helvetica"/>
              </a:rPr>
              <a:t>(CSF)</a:t>
            </a:r>
          </a:p>
          <a:p>
            <a:pPr marL="228594" indent="-228594">
              <a:buFont typeface="Arial" panose="020B0604020202020204" pitchFamily="34" charset="0"/>
              <a:buChar char="•"/>
            </a:pPr>
            <a:r>
              <a:rPr lang="fi-FI" sz="1600">
                <a:sym typeface="Helvetica"/>
              </a:rPr>
              <a:t>Jha, Nisha Kumari </a:t>
            </a:r>
            <a:r>
              <a:rPr lang="fi-FI" sz="1600">
                <a:solidFill>
                  <a:srgbClr val="00C7FD"/>
                </a:solidFill>
                <a:sym typeface="Helvetica"/>
              </a:rPr>
              <a:t>(Chrome)</a:t>
            </a:r>
          </a:p>
          <a:p>
            <a:pPr marL="228594" indent="-228594">
              <a:buFont typeface="Arial" panose="020B0604020202020204" pitchFamily="34" charset="0"/>
              <a:buChar char="•"/>
            </a:pPr>
            <a:r>
              <a:rPr lang="en-US" sz="1600">
                <a:sym typeface="Helvetica"/>
              </a:rPr>
              <a:t>M, Ramesh S </a:t>
            </a:r>
            <a:r>
              <a:rPr lang="en-US" sz="1600">
                <a:solidFill>
                  <a:srgbClr val="00C7FD"/>
                </a:solidFill>
                <a:sym typeface="Helvetica"/>
              </a:rPr>
              <a:t>(Validation Manager)</a:t>
            </a:r>
          </a:p>
          <a:p>
            <a:pPr lvl="1"/>
            <a:r>
              <a:rPr lang="en-US" sz="1600"/>
              <a:t>MPM/ME/Factory Team:</a:t>
            </a:r>
          </a:p>
          <a:p>
            <a:r>
              <a:rPr lang="en-US" sz="1600"/>
              <a:t>Binti Jalaluddin, Adnin Falina </a:t>
            </a:r>
            <a:r>
              <a:rPr lang="en-US" sz="1600">
                <a:solidFill>
                  <a:srgbClr val="00C7FD"/>
                </a:solidFill>
              </a:rPr>
              <a:t>(M</a:t>
            </a:r>
            <a:r>
              <a:rPr lang="en-US" sz="1600">
                <a:solidFill>
                  <a:srgbClr val="00C7FD"/>
                </a:solidFill>
                <a:sym typeface="Helvetica"/>
              </a:rPr>
              <a:t>PM)</a:t>
            </a:r>
            <a:endParaRPr lang="en-US" sz="1600"/>
          </a:p>
          <a:p>
            <a:r>
              <a:rPr lang="en-US" sz="1600"/>
              <a:t>Nagaraju, Elawarasi </a:t>
            </a:r>
            <a:r>
              <a:rPr lang="en-US" sz="1600">
                <a:solidFill>
                  <a:srgbClr val="00C7FD"/>
                </a:solidFill>
              </a:rPr>
              <a:t>(</a:t>
            </a:r>
            <a:r>
              <a:rPr lang="en-US" sz="1600">
                <a:solidFill>
                  <a:srgbClr val="00C7FD"/>
                </a:solidFill>
                <a:sym typeface="Helvetica"/>
              </a:rPr>
              <a:t>ME)</a:t>
            </a:r>
            <a:endParaRPr lang="en-US" sz="1600"/>
          </a:p>
          <a:p>
            <a:r>
              <a:rPr lang="en-US" sz="1600"/>
              <a:t>Khor, Wei Sin </a:t>
            </a:r>
            <a:r>
              <a:rPr lang="en-US" sz="1600">
                <a:solidFill>
                  <a:srgbClr val="00C7FD"/>
                </a:solidFill>
              </a:rPr>
              <a:t>(</a:t>
            </a:r>
            <a:r>
              <a:rPr lang="en-US" sz="1600">
                <a:solidFill>
                  <a:srgbClr val="00C7FD"/>
                </a:solidFill>
                <a:sym typeface="Helvetica"/>
              </a:rPr>
              <a:t>ME)</a:t>
            </a:r>
            <a:endParaRPr lang="en-US" sz="1600"/>
          </a:p>
          <a:p>
            <a:r>
              <a:rPr lang="en-US" sz="1600"/>
              <a:t>Raman, Letchumanan  </a:t>
            </a:r>
            <a:r>
              <a:rPr lang="en-US" sz="1600">
                <a:solidFill>
                  <a:srgbClr val="00C7FD"/>
                </a:solidFill>
              </a:rPr>
              <a:t>(</a:t>
            </a:r>
            <a:r>
              <a:rPr lang="en-US" sz="1600">
                <a:solidFill>
                  <a:srgbClr val="00C7FD"/>
                </a:solidFill>
                <a:sym typeface="Helvetica"/>
              </a:rPr>
              <a:t>OPM)</a:t>
            </a:r>
            <a:endParaRPr lang="en-US" sz="1600">
              <a:solidFill>
                <a:srgbClr val="00C7FD"/>
              </a:solidFill>
            </a:endParaRPr>
          </a:p>
          <a:p>
            <a:r>
              <a:rPr lang="en-US" sz="1600"/>
              <a:t>Chua, Alex Chong Beng </a:t>
            </a:r>
            <a:r>
              <a:rPr lang="en-US" sz="1600">
                <a:solidFill>
                  <a:srgbClr val="00C7FD"/>
                </a:solidFill>
              </a:rPr>
              <a:t>(</a:t>
            </a:r>
            <a:r>
              <a:rPr lang="en-US" sz="1600">
                <a:solidFill>
                  <a:srgbClr val="00C7FD"/>
                </a:solidFill>
                <a:sym typeface="Helvetica"/>
              </a:rPr>
              <a:t>Factory test lead)</a:t>
            </a:r>
            <a:endParaRPr lang="en-US" sz="1600"/>
          </a:p>
        </p:txBody>
      </p:sp>
      <p:sp>
        <p:nvSpPr>
          <p:cNvPr id="6" name="Content Placeholder 3"/>
          <p:cNvSpPr txBox="1">
            <a:spLocks/>
          </p:cNvSpPr>
          <p:nvPr/>
        </p:nvSpPr>
        <p:spPr>
          <a:xfrm>
            <a:off x="4501249" y="859662"/>
            <a:ext cx="2866813" cy="560504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594" indent="-228594">
              <a:buFont typeface="Arial" panose="020B0604020202020204" pitchFamily="34" charset="0"/>
              <a:buChar char="•"/>
            </a:pPr>
            <a:r>
              <a:rPr lang="sv-SE" sz="1600">
                <a:solidFill>
                  <a:schemeClr val="bg2"/>
                </a:solidFill>
                <a:latin typeface="Intel Clear Light" panose="020B0404020203020204" pitchFamily="34" charset="0"/>
                <a:ea typeface="Intel Clear Light" panose="020B0404020203020204" pitchFamily="34" charset="0"/>
              </a:rPr>
              <a:t>C M, Aparna</a:t>
            </a:r>
            <a:endParaRPr lang="sv-SE" sz="1600">
              <a:solidFill>
                <a:schemeClr val="accent1">
                  <a:lumMod val="60000"/>
                  <a:lumOff val="40000"/>
                </a:schemeClr>
              </a:solidFill>
              <a:latin typeface="Intel Clear Light" panose="020B0404020203020204" pitchFamily="34" charset="0"/>
              <a:ea typeface="Intel Clear Light" panose="020B0404020203020204" pitchFamily="34" charset="0"/>
            </a:endParaRPr>
          </a:p>
          <a:p>
            <a:pPr marL="228594" indent="-228594">
              <a:buFont typeface="Arial" panose="020B0604020202020204" pitchFamily="34" charset="0"/>
              <a:buChar char="•"/>
            </a:pPr>
            <a:r>
              <a:rPr lang="sv-SE" sz="1600">
                <a:solidFill>
                  <a:schemeClr val="bg2"/>
                </a:solidFill>
                <a:latin typeface="Intel Clear Light" panose="020B0404020203020204" pitchFamily="34" charset="0"/>
                <a:ea typeface="Intel Clear Light" panose="020B0404020203020204" pitchFamily="34" charset="0"/>
              </a:rPr>
              <a:t>George, Priyan</a:t>
            </a:r>
          </a:p>
          <a:p>
            <a:pPr marL="228594" indent="-228594">
              <a:buFont typeface="Arial" panose="020B0604020202020204" pitchFamily="34" charset="0"/>
              <a:buChar char="•"/>
            </a:pPr>
            <a:r>
              <a:rPr lang="sv-SE" sz="1600">
                <a:solidFill>
                  <a:schemeClr val="bg2"/>
                </a:solidFill>
                <a:latin typeface="Intel Clear Light" panose="020B0404020203020204" pitchFamily="34" charset="0"/>
                <a:ea typeface="Intel Clear Light" panose="020B0404020203020204" pitchFamily="34" charset="0"/>
              </a:rPr>
              <a:t>Jadhav, Aniket</a:t>
            </a:r>
            <a:endParaRPr lang="fi-FI" sz="1600">
              <a:solidFill>
                <a:schemeClr val="bg2"/>
              </a:solidFill>
              <a:latin typeface="Intel Clear Light" panose="020B0404020203020204" pitchFamily="34" charset="0"/>
              <a:ea typeface="Intel Clear Light" panose="020B0404020203020204" pitchFamily="34" charset="0"/>
            </a:endParaRPr>
          </a:p>
          <a:p>
            <a:pPr marL="228594" indent="-228594">
              <a:buFont typeface="Arial" panose="020B0604020202020204" pitchFamily="34" charset="0"/>
              <a:buChar char="•"/>
            </a:pPr>
            <a:r>
              <a:rPr lang="fi-FI" sz="1600">
                <a:solidFill>
                  <a:schemeClr val="bg2"/>
                </a:solidFill>
                <a:latin typeface="Intel Clear Light" panose="020B0404020203020204" pitchFamily="34" charset="0"/>
                <a:ea typeface="Intel Clear Light" panose="020B0404020203020204" pitchFamily="34" charset="0"/>
              </a:rPr>
              <a:t>K, Vishnu</a:t>
            </a:r>
          </a:p>
          <a:p>
            <a:pPr marL="228594" indent="-228594">
              <a:buFont typeface="Arial" panose="020B0604020202020204" pitchFamily="34" charset="0"/>
              <a:buChar char="•"/>
            </a:pPr>
            <a:r>
              <a:rPr lang="fi-FI" sz="1600">
                <a:solidFill>
                  <a:schemeClr val="bg2"/>
                </a:solidFill>
                <a:latin typeface="Intel Clear Light" panose="020B0404020203020204" pitchFamily="34" charset="0"/>
                <a:ea typeface="Intel Clear Light" panose="020B0404020203020204" pitchFamily="34" charset="0"/>
              </a:rPr>
              <a:t>M K, Muhammed Naseef</a:t>
            </a:r>
          </a:p>
          <a:p>
            <a:pPr marL="228594" indent="-228594">
              <a:buFont typeface="Arial" panose="020B0604020202020204" pitchFamily="34" charset="0"/>
              <a:buChar char="•"/>
            </a:pPr>
            <a:r>
              <a:rPr lang="fi-FI" sz="1600">
                <a:solidFill>
                  <a:schemeClr val="bg2"/>
                </a:solidFill>
                <a:latin typeface="Intel Clear Light" panose="020B0404020203020204" pitchFamily="34" charset="0"/>
                <a:ea typeface="Intel Clear Light" panose="020B0404020203020204" pitchFamily="34" charset="0"/>
              </a:rPr>
              <a:t>Prabha, Abhijith</a:t>
            </a:r>
          </a:p>
          <a:p>
            <a:pPr marL="228594" indent="-228594">
              <a:buFont typeface="Arial" panose="020B0604020202020204" pitchFamily="34" charset="0"/>
              <a:buChar char="•"/>
            </a:pPr>
            <a:r>
              <a:rPr lang="fi-FI" sz="1600">
                <a:solidFill>
                  <a:schemeClr val="bg2"/>
                </a:solidFill>
                <a:latin typeface="Intel Clear Light" panose="020B0404020203020204" pitchFamily="34" charset="0"/>
                <a:ea typeface="Intel Clear Light" panose="020B0404020203020204" pitchFamily="34" charset="0"/>
              </a:rPr>
              <a:t>Sahu, Shubham Kumar</a:t>
            </a:r>
          </a:p>
          <a:p>
            <a:pPr marL="228594" indent="-228594">
              <a:buFont typeface="Arial" panose="020B0604020202020204" pitchFamily="34" charset="0"/>
              <a:buChar char="•"/>
            </a:pPr>
            <a:r>
              <a:rPr lang="fi-FI" sz="1600">
                <a:solidFill>
                  <a:schemeClr val="bg2"/>
                </a:solidFill>
                <a:latin typeface="Intel Clear Light" panose="020B0404020203020204" pitchFamily="34" charset="0"/>
                <a:ea typeface="Intel Clear Light" panose="020B0404020203020204" pitchFamily="34" charset="0"/>
              </a:rPr>
              <a:t>Usha</a:t>
            </a:r>
          </a:p>
          <a:p>
            <a:pPr marL="228594" indent="-228594">
              <a:buFont typeface="Arial" panose="020B0604020202020204" pitchFamily="34" charset="0"/>
              <a:buChar char="•"/>
            </a:pPr>
            <a:r>
              <a:rPr lang="fi-FI" sz="1600">
                <a:solidFill>
                  <a:schemeClr val="bg2"/>
                </a:solidFill>
                <a:latin typeface="Intel Clear Light" panose="020B0404020203020204" pitchFamily="34" charset="0"/>
                <a:ea typeface="Intel Clear Light" panose="020B0404020203020204" pitchFamily="34" charset="0"/>
              </a:rPr>
              <a:t>Vidaya, Divya</a:t>
            </a:r>
          </a:p>
          <a:p>
            <a:pPr marL="0" lvl="1" indent="0">
              <a:lnSpc>
                <a:spcPct val="80000"/>
              </a:lnSpc>
              <a:buNone/>
            </a:pPr>
            <a:r>
              <a:rPr lang="en-US" sz="1600" b="1">
                <a:solidFill>
                  <a:schemeClr val="bg2"/>
                </a:solidFill>
                <a:latin typeface="Intel Clear Light" panose="020B0404020203020204" pitchFamily="34" charset="0"/>
                <a:ea typeface="Intel Clear Light" panose="020B0404020203020204" pitchFamily="34" charset="0"/>
                <a:sym typeface="Helvetica"/>
              </a:rPr>
              <a:t>Mechanical Team:</a:t>
            </a:r>
          </a:p>
          <a:p>
            <a:pPr marL="228594" indent="-228594">
              <a:buFont typeface="Arial" panose="020B0604020202020204" pitchFamily="34" charset="0"/>
              <a:buChar char="•"/>
            </a:pPr>
            <a:r>
              <a:rPr lang="fi-FI" sz="1600">
                <a:solidFill>
                  <a:schemeClr val="bg2"/>
                </a:solidFill>
                <a:latin typeface="Intel Clear Light" panose="020B0404020203020204" pitchFamily="34" charset="0"/>
                <a:ea typeface="Intel Clear Light" panose="020B0404020203020204" pitchFamily="34" charset="0"/>
                <a:sym typeface="Helvetica"/>
              </a:rPr>
              <a:t>Kadadevaramath, Akarsha</a:t>
            </a:r>
          </a:p>
          <a:p>
            <a:pPr marL="228594" indent="-228594">
              <a:buFont typeface="Arial" panose="020B0604020202020204" pitchFamily="34" charset="0"/>
              <a:buChar char="•"/>
            </a:pPr>
            <a:r>
              <a:rPr lang="fi-FI" sz="1600">
                <a:solidFill>
                  <a:schemeClr val="bg2"/>
                </a:solidFill>
                <a:latin typeface="Intel Clear Light" panose="020B0404020203020204" pitchFamily="34" charset="0"/>
                <a:ea typeface="Intel Clear Light" panose="020B0404020203020204" pitchFamily="34" charset="0"/>
                <a:sym typeface="Helvetica"/>
              </a:rPr>
              <a:t>Kaja, Ajmeer</a:t>
            </a:r>
            <a:endParaRPr lang="en-US" sz="1600">
              <a:solidFill>
                <a:schemeClr val="bg2"/>
              </a:solidFill>
              <a:latin typeface="Intel Clear Light" panose="020B0404020203020204" pitchFamily="34" charset="0"/>
              <a:ea typeface="Intel Clear Light" panose="020B0404020203020204" pitchFamily="34" charset="0"/>
              <a:sym typeface="Helvetica"/>
            </a:endParaRPr>
          </a:p>
          <a:p>
            <a:endParaRPr lang="en-US" sz="1600">
              <a:solidFill>
                <a:schemeClr val="bg2"/>
              </a:solidFill>
              <a:latin typeface="Intel Clear Light" panose="020B0404020203020204" pitchFamily="34" charset="0"/>
              <a:ea typeface="Intel Clear Light" panose="020B0404020203020204" pitchFamily="34" charset="0"/>
              <a:sym typeface="Helvetica"/>
            </a:endParaRPr>
          </a:p>
        </p:txBody>
      </p:sp>
    </p:spTree>
    <p:extLst>
      <p:ext uri="{BB962C8B-B14F-4D97-AF65-F5344CB8AC3E}">
        <p14:creationId xmlns:p14="http://schemas.microsoft.com/office/powerpoint/2010/main" val="2851350256"/>
      </p:ext>
    </p:extLst>
  </p:cSld>
  <p:clrMapOvr>
    <a:masterClrMapping/>
  </p:clrMapOvr>
  <mc:AlternateContent xmlns:mc="http://schemas.openxmlformats.org/markup-compatibility/2006">
    <mc:Choice xmlns:p14="http://schemas.microsoft.com/office/powerpoint/2010/main" Requires="p14">
      <p:transition spd="med" p14:dur="700" advTm="5820">
        <p:fade/>
      </p:transition>
    </mc:Choice>
    <mc:Fallback>
      <p:transition spd="med" advTm="582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46C2ECD-6FDE-4689-ABD9-6748A6310D49}"/>
              </a:ext>
            </a:extLst>
          </p:cNvPr>
          <p:cNvSpPr txBox="1">
            <a:spLocks/>
          </p:cNvSpPr>
          <p:nvPr/>
        </p:nvSpPr>
        <p:spPr>
          <a:xfrm>
            <a:off x="508000" y="139700"/>
            <a:ext cx="11059715" cy="1158240"/>
          </a:xfrm>
          <a:prstGeom prst="rect">
            <a:avLst/>
          </a:prstGeom>
          <a:ln w="12700">
            <a:miter lim="400000"/>
          </a:ln>
        </p:spPr>
        <p:txBody>
          <a:bodyPr lIns="0" tIns="0" rIns="0" bIns="0" anchor="t">
            <a:normAutofit/>
          </a:bodyPr>
          <a:lstStyle>
            <a:lvl1pPr defTabSz="609600">
              <a:spcBef>
                <a:spcPts val="0"/>
              </a:spcBef>
              <a:defRPr sz="39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a:t>PTL UH DDR5 SODIMM Memory specification</a:t>
            </a:r>
          </a:p>
        </p:txBody>
      </p:sp>
      <p:graphicFrame>
        <p:nvGraphicFramePr>
          <p:cNvPr id="7" name="Content Placeholder 4">
            <a:extLst>
              <a:ext uri="{FF2B5EF4-FFF2-40B4-BE49-F238E27FC236}">
                <a16:creationId xmlns:a16="http://schemas.microsoft.com/office/drawing/2014/main" id="{A05125F7-D43D-464E-82DD-A124FAFEFE28}"/>
              </a:ext>
            </a:extLst>
          </p:cNvPr>
          <p:cNvGraphicFramePr>
            <a:graphicFrameLocks/>
          </p:cNvGraphicFramePr>
          <p:nvPr>
            <p:extLst>
              <p:ext uri="{D42A27DB-BD31-4B8C-83A1-F6EECF244321}">
                <p14:modId xmlns:p14="http://schemas.microsoft.com/office/powerpoint/2010/main" val="2772868777"/>
              </p:ext>
            </p:extLst>
          </p:nvPr>
        </p:nvGraphicFramePr>
        <p:xfrm>
          <a:off x="216936" y="1881291"/>
          <a:ext cx="7450687" cy="2547732"/>
        </p:xfrm>
        <a:graphic>
          <a:graphicData uri="http://schemas.openxmlformats.org/drawingml/2006/table">
            <a:tbl>
              <a:tblPr firstRow="1" bandRow="1">
                <a:tableStyleId>{5C22544A-7EE6-4342-B048-85BDC9FD1C3A}</a:tableStyleId>
              </a:tblPr>
              <a:tblGrid>
                <a:gridCol w="1549746">
                  <a:extLst>
                    <a:ext uri="{9D8B030D-6E8A-4147-A177-3AD203B41FA5}">
                      <a16:colId xmlns:a16="http://schemas.microsoft.com/office/drawing/2014/main" val="20000"/>
                    </a:ext>
                  </a:extLst>
                </a:gridCol>
                <a:gridCol w="5900941">
                  <a:extLst>
                    <a:ext uri="{9D8B030D-6E8A-4147-A177-3AD203B41FA5}">
                      <a16:colId xmlns:a16="http://schemas.microsoft.com/office/drawing/2014/main" val="20001"/>
                    </a:ext>
                  </a:extLst>
                </a:gridCol>
              </a:tblGrid>
              <a:tr h="355504">
                <a:tc gridSpan="2">
                  <a:txBody>
                    <a:bodyPr/>
                    <a:lstStyle/>
                    <a:p>
                      <a:pPr algn="ctr"/>
                      <a:r>
                        <a:rPr lang="en-US" sz="1500"/>
                        <a:t>Default DDR5 memory details</a:t>
                      </a:r>
                    </a:p>
                  </a:txBody>
                  <a:tcPr/>
                </a:tc>
                <a:tc hMerge="1">
                  <a:txBody>
                    <a:bodyPr/>
                    <a:lstStyle/>
                    <a:p>
                      <a:endParaRPr lang="en-US"/>
                    </a:p>
                  </a:txBody>
                  <a:tcPr/>
                </a:tc>
                <a:extLst>
                  <a:ext uri="{0D108BD9-81ED-4DB2-BD59-A6C34878D82A}">
                    <a16:rowId xmlns:a16="http://schemas.microsoft.com/office/drawing/2014/main" val="10000"/>
                  </a:ext>
                </a:extLst>
              </a:tr>
              <a:tr h="319893">
                <a:tc>
                  <a:txBody>
                    <a:bodyPr/>
                    <a:lstStyle/>
                    <a:p>
                      <a:pPr algn="l"/>
                      <a:r>
                        <a:rPr lang="en-US" sz="1500">
                          <a:solidFill>
                            <a:schemeClr val="bg2"/>
                          </a:solidFill>
                        </a:rPr>
                        <a:t>Type</a:t>
                      </a:r>
                    </a:p>
                  </a:txBody>
                  <a:tcPr anchor="ctr"/>
                </a:tc>
                <a:tc>
                  <a:txBody>
                    <a:bodyPr/>
                    <a:lstStyle/>
                    <a:p>
                      <a:pPr algn="l"/>
                      <a:r>
                        <a:rPr lang="en-US" sz="1500">
                          <a:solidFill>
                            <a:schemeClr val="bg2"/>
                          </a:solidFill>
                        </a:rPr>
                        <a:t>DDR5 SODIMM, 1 DIMM/Channel</a:t>
                      </a:r>
                    </a:p>
                  </a:txBody>
                  <a:tcPr anchor="ctr"/>
                </a:tc>
                <a:extLst>
                  <a:ext uri="{0D108BD9-81ED-4DB2-BD59-A6C34878D82A}">
                    <a16:rowId xmlns:a16="http://schemas.microsoft.com/office/drawing/2014/main" val="10001"/>
                  </a:ext>
                </a:extLst>
              </a:tr>
              <a:tr h="319893">
                <a:tc>
                  <a:txBody>
                    <a:bodyPr/>
                    <a:lstStyle/>
                    <a:p>
                      <a:pPr algn="l"/>
                      <a:r>
                        <a:rPr lang="en-US" sz="1500">
                          <a:solidFill>
                            <a:schemeClr val="bg2"/>
                          </a:solidFill>
                        </a:rPr>
                        <a:t>Topology</a:t>
                      </a:r>
                    </a:p>
                  </a:txBody>
                  <a:tcPr anchor="ctr"/>
                </a:tc>
                <a:tc>
                  <a:txBody>
                    <a:bodyPr/>
                    <a:lstStyle/>
                    <a:p>
                      <a:pPr algn="l"/>
                      <a:r>
                        <a:rPr lang="en-US" sz="1500">
                          <a:solidFill>
                            <a:schemeClr val="bg2"/>
                          </a:solidFill>
                        </a:rPr>
                        <a:t>Non-Interleaved routing</a:t>
                      </a:r>
                    </a:p>
                  </a:txBody>
                  <a:tcPr anchor="ctr"/>
                </a:tc>
                <a:extLst>
                  <a:ext uri="{0D108BD9-81ED-4DB2-BD59-A6C34878D82A}">
                    <a16:rowId xmlns:a16="http://schemas.microsoft.com/office/drawing/2014/main" val="10002"/>
                  </a:ext>
                </a:extLst>
              </a:tr>
              <a:tr h="363428">
                <a:tc>
                  <a:txBody>
                    <a:bodyPr/>
                    <a:lstStyle/>
                    <a:p>
                      <a:pPr algn="l"/>
                      <a:r>
                        <a:rPr lang="en-US" sz="1500">
                          <a:solidFill>
                            <a:schemeClr val="bg2"/>
                          </a:solidFill>
                        </a:rPr>
                        <a:t>Size</a:t>
                      </a:r>
                    </a:p>
                  </a:txBody>
                  <a:tcPr anchor="ctr"/>
                </a:tc>
                <a:tc>
                  <a:txBody>
                    <a:bodyPr/>
                    <a:lstStyle/>
                    <a:p>
                      <a:pPr algn="l"/>
                      <a:r>
                        <a:rPr lang="en-US" sz="1500">
                          <a:solidFill>
                            <a:schemeClr val="bg2"/>
                          </a:solidFill>
                        </a:rPr>
                        <a:t>Total Boot kit support 16GB (8GB per DIMM)</a:t>
                      </a:r>
                    </a:p>
                  </a:txBody>
                  <a:tcPr anchor="ctr"/>
                </a:tc>
                <a:extLst>
                  <a:ext uri="{0D108BD9-81ED-4DB2-BD59-A6C34878D82A}">
                    <a16:rowId xmlns:a16="http://schemas.microsoft.com/office/drawing/2014/main" val="10003"/>
                  </a:ext>
                </a:extLst>
              </a:tr>
              <a:tr h="393254">
                <a:tc>
                  <a:txBody>
                    <a:bodyPr/>
                    <a:lstStyle/>
                    <a:p>
                      <a:pPr algn="l"/>
                      <a:r>
                        <a:rPr lang="en-US" sz="1500">
                          <a:solidFill>
                            <a:schemeClr val="bg2"/>
                          </a:solidFill>
                        </a:rPr>
                        <a:t>Placement</a:t>
                      </a:r>
                    </a:p>
                  </a:txBody>
                  <a:tcPr anchor="ctr"/>
                </a:tc>
                <a:tc>
                  <a:txBody>
                    <a:bodyPr/>
                    <a:lstStyle/>
                    <a:p>
                      <a:pPr algn="l"/>
                      <a:r>
                        <a:rPr lang="en-US" sz="1500" kern="1200">
                          <a:solidFill>
                            <a:schemeClr val="bg2"/>
                          </a:solidFill>
                          <a:latin typeface="+mn-lt"/>
                          <a:ea typeface="+mn-ea"/>
                          <a:cs typeface="+mn-cs"/>
                        </a:rPr>
                        <a:t>PTL UH DDR5 SODIMM RVP supports back-to-back (stacked) placement</a:t>
                      </a:r>
                    </a:p>
                  </a:txBody>
                  <a:tcPr anchor="ctr"/>
                </a:tc>
                <a:extLst>
                  <a:ext uri="{0D108BD9-81ED-4DB2-BD59-A6C34878D82A}">
                    <a16:rowId xmlns:a16="http://schemas.microsoft.com/office/drawing/2014/main" val="10004"/>
                  </a:ext>
                </a:extLst>
              </a:tr>
              <a:tr h="314960">
                <a:tc>
                  <a:txBody>
                    <a:bodyPr/>
                    <a:lstStyle/>
                    <a:p>
                      <a:pPr algn="l"/>
                      <a:r>
                        <a:rPr lang="en-US" sz="1500">
                          <a:solidFill>
                            <a:schemeClr val="bg2"/>
                          </a:solidFill>
                        </a:rPr>
                        <a:t>POR SPEED</a:t>
                      </a:r>
                    </a:p>
                  </a:txBody>
                  <a:tcPr anchor="ctr"/>
                </a:tc>
                <a:tc>
                  <a:txBody>
                    <a:bodyPr/>
                    <a:lstStyle/>
                    <a:p>
                      <a:pPr algn="l"/>
                      <a:r>
                        <a:rPr lang="en-US" sz="1500" kern="1200">
                          <a:solidFill>
                            <a:schemeClr val="bg2"/>
                          </a:solidFill>
                          <a:latin typeface="+mn-lt"/>
                          <a:ea typeface="+mn-ea"/>
                          <a:cs typeface="+mn-cs"/>
                        </a:rPr>
                        <a:t>7200MT/s</a:t>
                      </a:r>
                    </a:p>
                  </a:txBody>
                  <a:tcPr anchor="ctr"/>
                </a:tc>
                <a:extLst>
                  <a:ext uri="{0D108BD9-81ED-4DB2-BD59-A6C34878D82A}">
                    <a16:rowId xmlns:a16="http://schemas.microsoft.com/office/drawing/2014/main" val="10005"/>
                  </a:ext>
                </a:extLst>
              </a:tr>
              <a:tr h="314960">
                <a:tc>
                  <a:txBody>
                    <a:bodyPr/>
                    <a:lstStyle/>
                    <a:p>
                      <a:pPr algn="l"/>
                      <a:r>
                        <a:rPr lang="en-US" sz="1500">
                          <a:solidFill>
                            <a:schemeClr val="bg2"/>
                          </a:solidFill>
                        </a:rPr>
                        <a:t>MPN</a:t>
                      </a:r>
                    </a:p>
                  </a:txBody>
                  <a:tcPr anchor="ctr"/>
                </a:tc>
                <a:tc>
                  <a:txBody>
                    <a:bodyPr/>
                    <a:lstStyle/>
                    <a:p>
                      <a:pPr algn="l"/>
                      <a:r>
                        <a:rPr lang="en-US" sz="1500" kern="1200">
                          <a:solidFill>
                            <a:schemeClr val="bg2"/>
                          </a:solidFill>
                          <a:latin typeface="+mn-lt"/>
                          <a:ea typeface="+mn-ea"/>
                          <a:cs typeface="+mn-cs"/>
                        </a:rPr>
                        <a:t>HMCG66AHBVA (6400), </a:t>
                      </a:r>
                      <a:r>
                        <a:rPr lang="en-US" sz="1500" kern="1200">
                          <a:solidFill>
                            <a:srgbClr val="FF0000"/>
                          </a:solidFill>
                          <a:latin typeface="+mn-lt"/>
                          <a:ea typeface="+mn-ea"/>
                          <a:cs typeface="+mn-cs"/>
                        </a:rPr>
                        <a:t>TBD*</a:t>
                      </a:r>
                      <a:r>
                        <a:rPr lang="en-US" sz="1500" kern="1200">
                          <a:solidFill>
                            <a:schemeClr val="bg2"/>
                          </a:solidFill>
                          <a:latin typeface="+mn-lt"/>
                          <a:ea typeface="+mn-ea"/>
                          <a:cs typeface="+mn-cs"/>
                        </a:rPr>
                        <a:t> (7200)</a:t>
                      </a:r>
                    </a:p>
                  </a:txBody>
                  <a:tcPr anchor="ctr"/>
                </a:tc>
                <a:extLst>
                  <a:ext uri="{0D108BD9-81ED-4DB2-BD59-A6C34878D82A}">
                    <a16:rowId xmlns:a16="http://schemas.microsoft.com/office/drawing/2014/main" val="10006"/>
                  </a:ext>
                </a:extLst>
              </a:tr>
            </a:tbl>
          </a:graphicData>
        </a:graphic>
      </p:graphicFrame>
      <p:sp>
        <p:nvSpPr>
          <p:cNvPr id="9" name="Slide Number Placeholder 3">
            <a:extLst>
              <a:ext uri="{FF2B5EF4-FFF2-40B4-BE49-F238E27FC236}">
                <a16:creationId xmlns:a16="http://schemas.microsoft.com/office/drawing/2014/main" id="{F604EA6D-3583-438F-BC0A-F9E9CCB0A461}"/>
              </a:ext>
            </a:extLst>
          </p:cNvPr>
          <p:cNvSpPr txBox="1">
            <a:spLocks/>
          </p:cNvSpPr>
          <p:nvPr/>
        </p:nvSpPr>
        <p:spPr>
          <a:xfrm>
            <a:off x="9163136" y="6456192"/>
            <a:ext cx="2844800" cy="365125"/>
          </a:xfrm>
          <a:prstGeom prst="rect">
            <a:avLst/>
          </a:prstGeom>
        </p:spPr>
        <p:txBody>
          <a:bodyPr vert="horz" lIns="0" tIns="0" rIns="0" bIns="0" rtlCol="0" anchor="ctr"/>
          <a:lstStyle>
            <a:defPPr>
              <a:defRPr lang="en-US"/>
            </a:defPPr>
            <a:lvl1pPr marL="0" algn="r" defTabSz="914400" rtl="0" eaLnBrk="1" latinLnBrk="0" hangingPunct="1">
              <a:defRPr sz="1600" kern="1200">
                <a:solidFill>
                  <a:schemeClr val="bg1"/>
                </a:solidFill>
                <a:latin typeface="+mn-lt"/>
                <a:ea typeface="+mn-ea"/>
                <a:cs typeface="Intel Cle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fld id="{EE2556C5-CE8C-6547-B838-EA80C61A4AF7}" type="slidenum">
              <a:rPr lang="en-US" sz="1067">
                <a:solidFill>
                  <a:prstClr val="white"/>
                </a:solidFill>
                <a:latin typeface="Intel Clear"/>
              </a:rPr>
              <a:pPr defTabSz="609570"/>
              <a:t>30</a:t>
            </a:fld>
            <a:endParaRPr lang="en-US" sz="1067">
              <a:solidFill>
                <a:prstClr val="white"/>
              </a:solidFill>
              <a:latin typeface="Intel Clear"/>
            </a:endParaRPr>
          </a:p>
        </p:txBody>
      </p:sp>
      <p:sp>
        <p:nvSpPr>
          <p:cNvPr id="24" name="TextBox 23">
            <a:extLst>
              <a:ext uri="{FF2B5EF4-FFF2-40B4-BE49-F238E27FC236}">
                <a16:creationId xmlns:a16="http://schemas.microsoft.com/office/drawing/2014/main" id="{CB6AC4DA-9D6A-40B8-8576-DF7476D99183}"/>
              </a:ext>
            </a:extLst>
          </p:cNvPr>
          <p:cNvSpPr txBox="1"/>
          <p:nvPr/>
        </p:nvSpPr>
        <p:spPr>
          <a:xfrm>
            <a:off x="7190184" y="5494980"/>
            <a:ext cx="5001816" cy="314830"/>
          </a:xfrm>
          <a:prstGeom prst="rect">
            <a:avLst/>
          </a:prstGeom>
        </p:spPr>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defRPr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r>
              <a:rPr lang="en-US"/>
              <a:t>PTL UH DDR5 SODIMM Back-to-Back (B2B) RVP</a:t>
            </a:r>
          </a:p>
        </p:txBody>
      </p:sp>
      <p:pic>
        <p:nvPicPr>
          <p:cNvPr id="10" name="Picture 9">
            <a:extLst>
              <a:ext uri="{FF2B5EF4-FFF2-40B4-BE49-F238E27FC236}">
                <a16:creationId xmlns:a16="http://schemas.microsoft.com/office/drawing/2014/main" id="{DA7780CE-1CB4-ED22-4830-38D6B09016FC}"/>
              </a:ext>
            </a:extLst>
          </p:cNvPr>
          <p:cNvPicPr>
            <a:picLocks noChangeAspect="1"/>
          </p:cNvPicPr>
          <p:nvPr/>
        </p:nvPicPr>
        <p:blipFill>
          <a:blip r:embed="rId2"/>
          <a:stretch>
            <a:fillRect/>
          </a:stretch>
        </p:blipFill>
        <p:spPr>
          <a:xfrm>
            <a:off x="8031729" y="1297940"/>
            <a:ext cx="3535986" cy="4092295"/>
          </a:xfrm>
          <a:prstGeom prst="rect">
            <a:avLst/>
          </a:prstGeom>
        </p:spPr>
      </p:pic>
      <p:sp>
        <p:nvSpPr>
          <p:cNvPr id="2" name="TextBox 1">
            <a:extLst>
              <a:ext uri="{FF2B5EF4-FFF2-40B4-BE49-F238E27FC236}">
                <a16:creationId xmlns:a16="http://schemas.microsoft.com/office/drawing/2014/main" id="{39F9EDF6-D7A3-09BC-E48D-F7E72B6A6D85}"/>
              </a:ext>
            </a:extLst>
          </p:cNvPr>
          <p:cNvSpPr txBox="1"/>
          <p:nvPr/>
        </p:nvSpPr>
        <p:spPr>
          <a:xfrm>
            <a:off x="216937" y="5625144"/>
            <a:ext cx="324381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2"/>
                </a:solidFill>
                <a:effectLst/>
                <a:uFillTx/>
                <a:latin typeface="+mn-lt"/>
                <a:ea typeface="+mn-ea"/>
                <a:cs typeface="+mn-cs"/>
                <a:sym typeface="Helvetica Neue"/>
              </a:rPr>
              <a:t>*7200 parts are not qualified by MIO team; pls contact </a:t>
            </a:r>
            <a:r>
              <a:rPr lang="en-US" sz="1200">
                <a:solidFill>
                  <a:schemeClr val="tx2"/>
                </a:solidFill>
              </a:rPr>
              <a:t>Gabe</a:t>
            </a:r>
            <a:endParaRPr kumimoji="0" lang="en-US" sz="12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074033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9503A9-5F19-4689-9157-6A9195D516D1}"/>
              </a:ext>
            </a:extLst>
          </p:cNvPr>
          <p:cNvSpPr/>
          <p:nvPr/>
        </p:nvSpPr>
        <p:spPr>
          <a:xfrm>
            <a:off x="2732454" y="5794146"/>
            <a:ext cx="7137400" cy="314830"/>
          </a:xfrm>
          <a:prstGeom prst="rect">
            <a:avLst/>
          </a:prstGeom>
        </p:spPr>
        <p:txBody>
          <a:bodyPr wrap="square">
            <a:spAutoFit/>
          </a:bodyPr>
          <a:lstStyle/>
          <a:p>
            <a:pPr marL="0" marR="0" lvl="0" indent="0" algn="ctr" defTabSz="1219169" rtl="0" eaLnBrk="1" fontAlgn="auto" latinLnBrk="0" hangingPunct="0">
              <a:lnSpc>
                <a:spcPct val="90000"/>
              </a:lnSpc>
              <a:spcBef>
                <a:spcPts val="2250"/>
              </a:spcBef>
              <a:spcAft>
                <a:spcPts val="0"/>
              </a:spcAft>
              <a:buClrTx/>
              <a:buSzTx/>
              <a:buFontTx/>
              <a:buNone/>
              <a:tabLst/>
              <a:defRPr/>
            </a:pPr>
            <a:r>
              <a:rPr lang="en-US" sz="1600" b="1">
                <a:solidFill>
                  <a:srgbClr val="525252"/>
                </a:solidFill>
                <a:latin typeface="Intel Clear Light" panose="020B0404020203020204" pitchFamily="34" charset="0"/>
                <a:ea typeface="Intel Clear Light" panose="020B0404020203020204" pitchFamily="34" charset="0"/>
                <a:cs typeface="Intel Clear" panose="020B0604020203020204" pitchFamily="34" charset="0"/>
              </a:rPr>
              <a:t>LPCAMM2</a:t>
            </a:r>
            <a:r>
              <a:rPr kumimoji="0" lang="en-US" sz="1600" b="1"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 Routing topology for PTL UH LPCAMM RVP</a:t>
            </a:r>
          </a:p>
        </p:txBody>
      </p:sp>
      <p:sp>
        <p:nvSpPr>
          <p:cNvPr id="11" name="Title 1">
            <a:extLst>
              <a:ext uri="{FF2B5EF4-FFF2-40B4-BE49-F238E27FC236}">
                <a16:creationId xmlns:a16="http://schemas.microsoft.com/office/drawing/2014/main" id="{B8CD3A0D-B38B-4855-AFF9-E3E54AE2AE9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marL="0" marR="0" lvl="0" indent="0" algn="l" defTabSz="609600" rtl="0" eaLnBrk="1" fontAlgn="auto" latinLnBrk="0" hangingPunct="1">
              <a:lnSpc>
                <a:spcPct val="90000"/>
              </a:lnSpc>
              <a:spcBef>
                <a:spcPts val="0"/>
              </a:spcBef>
              <a:spcAft>
                <a:spcPts val="0"/>
              </a:spcAft>
              <a:buClrTx/>
              <a:buSzTx/>
              <a:buFontTx/>
              <a:buNone/>
              <a:tabLst/>
              <a:defRPr/>
            </a:pPr>
            <a:r>
              <a:rPr lang="en-US">
                <a:solidFill>
                  <a:srgbClr val="525252"/>
                </a:solidFill>
              </a:rPr>
              <a:t>LPCAMM2 </a:t>
            </a:r>
            <a:r>
              <a:rPr kumimoji="0" lang="en-US" sz="40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Memory topology</a:t>
            </a:r>
          </a:p>
        </p:txBody>
      </p:sp>
      <p:sp>
        <p:nvSpPr>
          <p:cNvPr id="13" name="Content Placeholder 2">
            <a:extLst>
              <a:ext uri="{FF2B5EF4-FFF2-40B4-BE49-F238E27FC236}">
                <a16:creationId xmlns:a16="http://schemas.microsoft.com/office/drawing/2014/main" id="{FB3BAA7E-ADE0-43E9-990C-2468B3ECCF37}"/>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marR="0" lvl="0" indent="-228589" algn="just" defTabSz="60957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panose="020B0604020203020204" pitchFamily="34" charset="0"/>
                <a:sym typeface="Helvetica"/>
              </a:rPr>
              <a:t>LPCAMM2 routing on PTL-UH will be point-to-point routing for all the </a:t>
            </a:r>
            <a:r>
              <a:rPr lang="en-US" sz="2000">
                <a:solidFill>
                  <a:srgbClr val="525252"/>
                </a:solidFill>
                <a:cs typeface="Intel Clear" panose="020B0604020203020204" pitchFamily="34" charset="0"/>
              </a:rPr>
              <a:t>memory</a:t>
            </a:r>
            <a:r>
              <a:rPr kumimoji="0" lang="en-US" sz="20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panose="020B0604020203020204" pitchFamily="34" charset="0"/>
                <a:sym typeface="Helvetica"/>
              </a:rPr>
              <a:t> signals. </a:t>
            </a:r>
            <a:endParaRPr kumimoji="0" lang="en-US" sz="2000" b="1"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panose="020B0604020203020204" pitchFamily="34" charset="0"/>
              <a:sym typeface="Helvetica"/>
            </a:endParaRPr>
          </a:p>
        </p:txBody>
      </p:sp>
      <p:pic>
        <p:nvPicPr>
          <p:cNvPr id="5" name="Picture 4">
            <a:extLst>
              <a:ext uri="{FF2B5EF4-FFF2-40B4-BE49-F238E27FC236}">
                <a16:creationId xmlns:a16="http://schemas.microsoft.com/office/drawing/2014/main" id="{73A91718-B05F-3713-2DAD-87271CC1E7C2}"/>
              </a:ext>
            </a:extLst>
          </p:cNvPr>
          <p:cNvPicPr>
            <a:picLocks noChangeAspect="1"/>
          </p:cNvPicPr>
          <p:nvPr/>
        </p:nvPicPr>
        <p:blipFill>
          <a:blip r:embed="rId2"/>
          <a:stretch>
            <a:fillRect/>
          </a:stretch>
        </p:blipFill>
        <p:spPr>
          <a:xfrm>
            <a:off x="1189047" y="1664736"/>
            <a:ext cx="9950808" cy="3974065"/>
          </a:xfrm>
          <a:prstGeom prst="rect">
            <a:avLst/>
          </a:prstGeom>
        </p:spPr>
      </p:pic>
    </p:spTree>
    <p:extLst>
      <p:ext uri="{BB962C8B-B14F-4D97-AF65-F5344CB8AC3E}">
        <p14:creationId xmlns:p14="http://schemas.microsoft.com/office/powerpoint/2010/main" val="2959816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46C2ECD-6FDE-4689-ABD9-6748A6310D49}"/>
              </a:ext>
            </a:extLst>
          </p:cNvPr>
          <p:cNvSpPr txBox="1">
            <a:spLocks/>
          </p:cNvSpPr>
          <p:nvPr/>
        </p:nvSpPr>
        <p:spPr>
          <a:xfrm>
            <a:off x="508000" y="139700"/>
            <a:ext cx="11059715" cy="1158240"/>
          </a:xfrm>
          <a:prstGeom prst="rect">
            <a:avLst/>
          </a:prstGeom>
          <a:ln w="12700">
            <a:miter lim="400000"/>
          </a:ln>
        </p:spPr>
        <p:txBody>
          <a:bodyPr lIns="0" tIns="0" rIns="0" bIns="0" anchor="t">
            <a:normAutofit/>
          </a:bodyPr>
          <a:lstStyle>
            <a:lvl1pPr defTabSz="609600">
              <a:spcBef>
                <a:spcPts val="0"/>
              </a:spcBef>
              <a:defRPr sz="39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pPr marL="0" marR="0" lvl="0" indent="0" algn="l" defTabSz="609600" rtl="0" eaLnBrk="1" fontAlgn="auto" latinLnBrk="0" hangingPunct="0">
              <a:lnSpc>
                <a:spcPct val="90000"/>
              </a:lnSpc>
              <a:spcBef>
                <a:spcPts val="0"/>
              </a:spcBef>
              <a:spcAft>
                <a:spcPts val="0"/>
              </a:spcAft>
              <a:buClrTx/>
              <a:buSzTx/>
              <a:buFontTx/>
              <a:buNone/>
              <a:tabLst/>
              <a:defRPr/>
            </a:pPr>
            <a:r>
              <a:rPr kumimoji="0" lang="en-US" sz="39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PTL UH </a:t>
            </a:r>
            <a:r>
              <a:rPr lang="en-US">
                <a:solidFill>
                  <a:srgbClr val="525252"/>
                </a:solidFill>
              </a:rPr>
              <a:t>LPCAMM2 </a:t>
            </a:r>
            <a:r>
              <a:rPr kumimoji="0" lang="en-US" sz="39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Memory specification</a:t>
            </a:r>
          </a:p>
        </p:txBody>
      </p:sp>
      <p:graphicFrame>
        <p:nvGraphicFramePr>
          <p:cNvPr id="7" name="Content Placeholder 4">
            <a:extLst>
              <a:ext uri="{FF2B5EF4-FFF2-40B4-BE49-F238E27FC236}">
                <a16:creationId xmlns:a16="http://schemas.microsoft.com/office/drawing/2014/main" id="{A05125F7-D43D-464E-82DD-A124FAFEFE28}"/>
              </a:ext>
            </a:extLst>
          </p:cNvPr>
          <p:cNvGraphicFramePr>
            <a:graphicFrameLocks/>
          </p:cNvGraphicFramePr>
          <p:nvPr>
            <p:extLst>
              <p:ext uri="{D42A27DB-BD31-4B8C-83A1-F6EECF244321}">
                <p14:modId xmlns:p14="http://schemas.microsoft.com/office/powerpoint/2010/main" val="3656465866"/>
              </p:ext>
            </p:extLst>
          </p:nvPr>
        </p:nvGraphicFramePr>
        <p:xfrm>
          <a:off x="2127738" y="748149"/>
          <a:ext cx="5688624" cy="2392346"/>
        </p:xfrm>
        <a:graphic>
          <a:graphicData uri="http://schemas.openxmlformats.org/drawingml/2006/table">
            <a:tbl>
              <a:tblPr firstRow="1" bandRow="1">
                <a:tableStyleId>{5C22544A-7EE6-4342-B048-85BDC9FD1C3A}</a:tableStyleId>
              </a:tblPr>
              <a:tblGrid>
                <a:gridCol w="1594869">
                  <a:extLst>
                    <a:ext uri="{9D8B030D-6E8A-4147-A177-3AD203B41FA5}">
                      <a16:colId xmlns:a16="http://schemas.microsoft.com/office/drawing/2014/main" val="20000"/>
                    </a:ext>
                  </a:extLst>
                </a:gridCol>
                <a:gridCol w="4093755">
                  <a:extLst>
                    <a:ext uri="{9D8B030D-6E8A-4147-A177-3AD203B41FA5}">
                      <a16:colId xmlns:a16="http://schemas.microsoft.com/office/drawing/2014/main" val="20001"/>
                    </a:ext>
                  </a:extLst>
                </a:gridCol>
              </a:tblGrid>
              <a:tr h="355504">
                <a:tc gridSpan="2">
                  <a:txBody>
                    <a:bodyPr/>
                    <a:lstStyle/>
                    <a:p>
                      <a:pPr algn="ctr"/>
                      <a:r>
                        <a:rPr lang="en-US" sz="1500"/>
                        <a:t>Default LPCAMM memory details</a:t>
                      </a:r>
                    </a:p>
                  </a:txBody>
                  <a:tcPr/>
                </a:tc>
                <a:tc hMerge="1">
                  <a:txBody>
                    <a:bodyPr/>
                    <a:lstStyle/>
                    <a:p>
                      <a:endParaRPr lang="en-US"/>
                    </a:p>
                  </a:txBody>
                  <a:tcPr/>
                </a:tc>
                <a:extLst>
                  <a:ext uri="{0D108BD9-81ED-4DB2-BD59-A6C34878D82A}">
                    <a16:rowId xmlns:a16="http://schemas.microsoft.com/office/drawing/2014/main" val="10000"/>
                  </a:ext>
                </a:extLst>
              </a:tr>
              <a:tr h="319893">
                <a:tc>
                  <a:txBody>
                    <a:bodyPr/>
                    <a:lstStyle/>
                    <a:p>
                      <a:pPr algn="l"/>
                      <a:r>
                        <a:rPr lang="en-US" sz="1500">
                          <a:solidFill>
                            <a:schemeClr val="bg2"/>
                          </a:solidFill>
                        </a:rPr>
                        <a:t>Type</a:t>
                      </a:r>
                    </a:p>
                  </a:txBody>
                  <a:tcPr anchor="ctr"/>
                </a:tc>
                <a:tc>
                  <a:txBody>
                    <a:bodyPr/>
                    <a:lstStyle/>
                    <a:p>
                      <a:pPr algn="l"/>
                      <a:r>
                        <a:rPr lang="en-US" sz="1500">
                          <a:solidFill>
                            <a:schemeClr val="bg2"/>
                          </a:solidFill>
                        </a:rPr>
                        <a:t>LPCAMM</a:t>
                      </a:r>
                    </a:p>
                  </a:txBody>
                  <a:tcPr anchor="ctr"/>
                </a:tc>
                <a:extLst>
                  <a:ext uri="{0D108BD9-81ED-4DB2-BD59-A6C34878D82A}">
                    <a16:rowId xmlns:a16="http://schemas.microsoft.com/office/drawing/2014/main" val="10001"/>
                  </a:ext>
                </a:extLst>
              </a:tr>
              <a:tr h="319893">
                <a:tc>
                  <a:txBody>
                    <a:bodyPr/>
                    <a:lstStyle/>
                    <a:p>
                      <a:pPr algn="l"/>
                      <a:r>
                        <a:rPr lang="en-US" sz="1500">
                          <a:solidFill>
                            <a:schemeClr val="bg2"/>
                          </a:solidFill>
                        </a:rPr>
                        <a:t>Topology</a:t>
                      </a:r>
                    </a:p>
                  </a:txBody>
                  <a:tcPr anchor="ctr"/>
                </a:tc>
                <a:tc>
                  <a:txBody>
                    <a:bodyPr/>
                    <a:lstStyle/>
                    <a:p>
                      <a:pPr algn="l"/>
                      <a:r>
                        <a:rPr lang="en-US" sz="1500">
                          <a:solidFill>
                            <a:schemeClr val="bg2"/>
                          </a:solidFill>
                        </a:rPr>
                        <a:t>Mixed CAC routing, point to point</a:t>
                      </a:r>
                    </a:p>
                  </a:txBody>
                  <a:tcPr anchor="ctr"/>
                </a:tc>
                <a:extLst>
                  <a:ext uri="{0D108BD9-81ED-4DB2-BD59-A6C34878D82A}">
                    <a16:rowId xmlns:a16="http://schemas.microsoft.com/office/drawing/2014/main" val="10002"/>
                  </a:ext>
                </a:extLst>
              </a:tr>
              <a:tr h="363428">
                <a:tc>
                  <a:txBody>
                    <a:bodyPr/>
                    <a:lstStyle/>
                    <a:p>
                      <a:pPr algn="l"/>
                      <a:r>
                        <a:rPr lang="en-US" sz="1500">
                          <a:solidFill>
                            <a:schemeClr val="bg2"/>
                          </a:solidFill>
                        </a:rPr>
                        <a:t>Size</a:t>
                      </a:r>
                    </a:p>
                  </a:txBody>
                  <a:tcPr anchor="ctr"/>
                </a:tc>
                <a:tc>
                  <a:txBody>
                    <a:bodyPr/>
                    <a:lstStyle/>
                    <a:p>
                      <a:pPr algn="l"/>
                      <a:r>
                        <a:rPr lang="en-US" sz="1500">
                          <a:solidFill>
                            <a:schemeClr val="bg2"/>
                          </a:solidFill>
                        </a:rPr>
                        <a:t>Total Boot kit support 16GB</a:t>
                      </a:r>
                    </a:p>
                  </a:txBody>
                  <a:tcPr anchor="ctr"/>
                </a:tc>
                <a:extLst>
                  <a:ext uri="{0D108BD9-81ED-4DB2-BD59-A6C34878D82A}">
                    <a16:rowId xmlns:a16="http://schemas.microsoft.com/office/drawing/2014/main" val="10003"/>
                  </a:ext>
                </a:extLst>
              </a:tr>
              <a:tr h="393254">
                <a:tc>
                  <a:txBody>
                    <a:bodyPr/>
                    <a:lstStyle/>
                    <a:p>
                      <a:pPr algn="l"/>
                      <a:r>
                        <a:rPr lang="en-US" sz="1500">
                          <a:solidFill>
                            <a:schemeClr val="bg2"/>
                          </a:solidFill>
                        </a:rPr>
                        <a:t>JEDEDC Version</a:t>
                      </a:r>
                    </a:p>
                  </a:txBody>
                  <a:tcPr anchor="ctr"/>
                </a:tc>
                <a:tc>
                  <a:txBody>
                    <a:bodyPr/>
                    <a:lstStyle/>
                    <a:p>
                      <a:pPr algn="l"/>
                      <a:r>
                        <a:rPr lang="en-US" sz="1500" kern="1200">
                          <a:solidFill>
                            <a:schemeClr val="bg2"/>
                          </a:solidFill>
                          <a:latin typeface="+mn-lt"/>
                          <a:ea typeface="+mn-ea"/>
                          <a:cs typeface="+mn-cs"/>
                        </a:rPr>
                        <a:t>1.0</a:t>
                      </a:r>
                      <a:r>
                        <a:rPr lang="en-US" sz="1500" kern="1200">
                          <a:solidFill>
                            <a:srgbClr val="FF0000"/>
                          </a:solidFill>
                          <a:latin typeface="+mn-lt"/>
                          <a:ea typeface="+mn-ea"/>
                          <a:cs typeface="+mn-cs"/>
                        </a:rPr>
                        <a:t>8</a:t>
                      </a:r>
                    </a:p>
                  </a:txBody>
                  <a:tcPr anchor="ctr"/>
                </a:tc>
                <a:extLst>
                  <a:ext uri="{0D108BD9-81ED-4DB2-BD59-A6C34878D82A}">
                    <a16:rowId xmlns:a16="http://schemas.microsoft.com/office/drawing/2014/main" val="10004"/>
                  </a:ext>
                </a:extLst>
              </a:tr>
              <a:tr h="314960">
                <a:tc>
                  <a:txBody>
                    <a:bodyPr/>
                    <a:lstStyle/>
                    <a:p>
                      <a:pPr algn="l"/>
                      <a:r>
                        <a:rPr lang="en-US" sz="1500">
                          <a:solidFill>
                            <a:schemeClr val="bg2"/>
                          </a:solidFill>
                        </a:rPr>
                        <a:t>POR SPEED</a:t>
                      </a:r>
                    </a:p>
                  </a:txBody>
                  <a:tcPr anchor="ctr"/>
                </a:tc>
                <a:tc>
                  <a:txBody>
                    <a:bodyPr/>
                    <a:lstStyle/>
                    <a:p>
                      <a:pPr algn="l"/>
                      <a:r>
                        <a:rPr lang="en-US" sz="1500" kern="1200">
                          <a:solidFill>
                            <a:schemeClr val="bg2"/>
                          </a:solidFill>
                          <a:latin typeface="+mn-lt"/>
                          <a:ea typeface="+mn-ea"/>
                          <a:cs typeface="+mn-cs"/>
                        </a:rPr>
                        <a:t>7500MT/s</a:t>
                      </a:r>
                    </a:p>
                  </a:txBody>
                  <a:tcPr anchor="ctr"/>
                </a:tc>
                <a:extLst>
                  <a:ext uri="{0D108BD9-81ED-4DB2-BD59-A6C34878D82A}">
                    <a16:rowId xmlns:a16="http://schemas.microsoft.com/office/drawing/2014/main" val="10005"/>
                  </a:ext>
                </a:extLst>
              </a:tr>
              <a:tr h="314960">
                <a:tc>
                  <a:txBody>
                    <a:bodyPr/>
                    <a:lstStyle/>
                    <a:p>
                      <a:pPr algn="l"/>
                      <a:r>
                        <a:rPr lang="en-US" sz="1500">
                          <a:solidFill>
                            <a:schemeClr val="bg2"/>
                          </a:solidFill>
                        </a:rPr>
                        <a:t>MPN</a:t>
                      </a:r>
                    </a:p>
                  </a:txBody>
                  <a:tcPr anchor="ctr"/>
                </a:tc>
                <a:tc>
                  <a:txBody>
                    <a:bodyPr/>
                    <a:lstStyle/>
                    <a:p>
                      <a:pPr algn="l"/>
                      <a:r>
                        <a:rPr lang="en-US" sz="1500" kern="1200">
                          <a:solidFill>
                            <a:schemeClr val="bg2"/>
                          </a:solidFill>
                          <a:latin typeface="+mn-lt"/>
                          <a:ea typeface="+mn-ea"/>
                          <a:cs typeface="+mn-cs"/>
                        </a:rPr>
                        <a:t>MTD8C10324N2FN026CY (7500)</a:t>
                      </a:r>
                    </a:p>
                  </a:txBody>
                  <a:tcPr anchor="ctr"/>
                </a:tc>
                <a:extLst>
                  <a:ext uri="{0D108BD9-81ED-4DB2-BD59-A6C34878D82A}">
                    <a16:rowId xmlns:a16="http://schemas.microsoft.com/office/drawing/2014/main" val="10006"/>
                  </a:ext>
                </a:extLst>
              </a:tr>
            </a:tbl>
          </a:graphicData>
        </a:graphic>
      </p:graphicFrame>
      <p:sp>
        <p:nvSpPr>
          <p:cNvPr id="9" name="Slide Number Placeholder 3">
            <a:extLst>
              <a:ext uri="{FF2B5EF4-FFF2-40B4-BE49-F238E27FC236}">
                <a16:creationId xmlns:a16="http://schemas.microsoft.com/office/drawing/2014/main" id="{F604EA6D-3583-438F-BC0A-F9E9CCB0A461}"/>
              </a:ext>
            </a:extLst>
          </p:cNvPr>
          <p:cNvSpPr txBox="1">
            <a:spLocks/>
          </p:cNvSpPr>
          <p:nvPr/>
        </p:nvSpPr>
        <p:spPr>
          <a:xfrm>
            <a:off x="9163136" y="6456192"/>
            <a:ext cx="2844800" cy="365125"/>
          </a:xfrm>
          <a:prstGeom prst="rect">
            <a:avLst/>
          </a:prstGeom>
        </p:spPr>
        <p:txBody>
          <a:bodyPr vert="horz" lIns="0" tIns="0" rIns="0" bIns="0" rtlCol="0" anchor="ctr"/>
          <a:lstStyle>
            <a:defPPr>
              <a:defRPr lang="en-US"/>
            </a:defPPr>
            <a:lvl1pPr marL="0" algn="r" defTabSz="914400" rtl="0" eaLnBrk="1" latinLnBrk="0" hangingPunct="1">
              <a:defRPr sz="1600" kern="1200">
                <a:solidFill>
                  <a:schemeClr val="bg1"/>
                </a:solidFill>
                <a:latin typeface="+mn-lt"/>
                <a:ea typeface="+mn-ea"/>
                <a:cs typeface="Intel Cle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09570" rtl="0" eaLnBrk="1" fontAlgn="auto" latinLnBrk="0" hangingPunct="1">
              <a:lnSpc>
                <a:spcPct val="90000"/>
              </a:lnSpc>
              <a:spcBef>
                <a:spcPts val="2250"/>
              </a:spcBef>
              <a:spcAft>
                <a:spcPts val="0"/>
              </a:spcAft>
              <a:buClrTx/>
              <a:buSzTx/>
              <a:buFontTx/>
              <a:buNone/>
              <a:tabLst/>
              <a:defRPr/>
            </a:pPr>
            <a:fld id="{EE2556C5-CE8C-6547-B838-EA80C61A4AF7}" type="slidenum">
              <a:rPr kumimoji="0" lang="en-US" sz="1067" b="0" i="0" u="none" strike="noStrike" kern="1200" cap="none" spc="0" normalizeH="0" baseline="0" noProof="0">
                <a:ln>
                  <a:noFill/>
                </a:ln>
                <a:solidFill>
                  <a:prstClr val="white"/>
                </a:solidFill>
                <a:effectLst/>
                <a:uLnTx/>
                <a:uFillTx/>
                <a:latin typeface="Intel Clear"/>
                <a:cs typeface="Intel Clear"/>
                <a:sym typeface="Helvetica Neue"/>
              </a:rPr>
              <a:pPr marL="0" marR="0" lvl="0" indent="0" algn="r" defTabSz="609570" rtl="0" eaLnBrk="1" fontAlgn="auto" latinLnBrk="0" hangingPunct="1">
                <a:lnSpc>
                  <a:spcPct val="90000"/>
                </a:lnSpc>
                <a:spcBef>
                  <a:spcPts val="2250"/>
                </a:spcBef>
                <a:spcAft>
                  <a:spcPts val="0"/>
                </a:spcAft>
                <a:buClrTx/>
                <a:buSzTx/>
                <a:buFontTx/>
                <a:buNone/>
                <a:tabLst/>
                <a:defRPr/>
              </a:pPr>
              <a:t>32</a:t>
            </a:fld>
            <a:endParaRPr kumimoji="0" lang="en-US" sz="1067" b="0" i="0" u="none" strike="noStrike" kern="1200" cap="none" spc="0" normalizeH="0" baseline="0" noProof="0">
              <a:ln>
                <a:noFill/>
              </a:ln>
              <a:solidFill>
                <a:prstClr val="white"/>
              </a:solidFill>
              <a:effectLst/>
              <a:uLnTx/>
              <a:uFillTx/>
              <a:latin typeface="Intel Clear"/>
              <a:cs typeface="Intel Clear"/>
              <a:sym typeface="Helvetica Neue"/>
            </a:endParaRPr>
          </a:p>
        </p:txBody>
      </p:sp>
      <p:sp>
        <p:nvSpPr>
          <p:cNvPr id="24" name="TextBox 23">
            <a:extLst>
              <a:ext uri="{FF2B5EF4-FFF2-40B4-BE49-F238E27FC236}">
                <a16:creationId xmlns:a16="http://schemas.microsoft.com/office/drawing/2014/main" id="{CB6AC4DA-9D6A-40B8-8576-DF7476D99183}"/>
              </a:ext>
            </a:extLst>
          </p:cNvPr>
          <p:cNvSpPr txBox="1"/>
          <p:nvPr/>
        </p:nvSpPr>
        <p:spPr>
          <a:xfrm>
            <a:off x="6918408" y="5921553"/>
            <a:ext cx="5001816" cy="314830"/>
          </a:xfrm>
          <a:prstGeom prst="rect">
            <a:avLst/>
          </a:prstGeom>
        </p:spPr>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defRPr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600" b="1"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PTL UH LPCAMM2 </a:t>
            </a:r>
          </a:p>
        </p:txBody>
      </p:sp>
      <p:pic>
        <p:nvPicPr>
          <p:cNvPr id="3" name="Picture 2">
            <a:extLst>
              <a:ext uri="{FF2B5EF4-FFF2-40B4-BE49-F238E27FC236}">
                <a16:creationId xmlns:a16="http://schemas.microsoft.com/office/drawing/2014/main" id="{A138BF48-3305-DF03-7088-854529023AB4}"/>
              </a:ext>
            </a:extLst>
          </p:cNvPr>
          <p:cNvPicPr>
            <a:picLocks noChangeAspect="1"/>
          </p:cNvPicPr>
          <p:nvPr/>
        </p:nvPicPr>
        <p:blipFill>
          <a:blip r:embed="rId2"/>
          <a:stretch>
            <a:fillRect/>
          </a:stretch>
        </p:blipFill>
        <p:spPr>
          <a:xfrm>
            <a:off x="2772684" y="3244380"/>
            <a:ext cx="3997393" cy="2992003"/>
          </a:xfrm>
          <a:prstGeom prst="rect">
            <a:avLst/>
          </a:prstGeom>
        </p:spPr>
      </p:pic>
    </p:spTree>
    <p:extLst>
      <p:ext uri="{BB962C8B-B14F-4D97-AF65-F5344CB8AC3E}">
        <p14:creationId xmlns:p14="http://schemas.microsoft.com/office/powerpoint/2010/main" val="3303345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7B60F-BACD-44FA-9920-2EC16BA275D3}"/>
              </a:ext>
            </a:extLst>
          </p:cNvPr>
          <p:cNvSpPr>
            <a:spLocks noGrp="1"/>
          </p:cNvSpPr>
          <p:nvPr>
            <p:ph type="title"/>
          </p:nvPr>
        </p:nvSpPr>
        <p:spPr>
          <a:xfrm>
            <a:off x="391632" y="107863"/>
            <a:ext cx="11228868" cy="873744"/>
          </a:xfrm>
        </p:spPr>
        <p:txBody>
          <a:bodyPr anchor="ctr">
            <a:noAutofit/>
          </a:bodyPr>
          <a:lstStyle/>
          <a:p>
            <a:r>
              <a:rPr lang="en-US" sz="3200"/>
              <a:t>PTL UH Memory </a:t>
            </a:r>
            <a:r>
              <a:rPr lang="en-US" sz="3600"/>
              <a:t>devices</a:t>
            </a:r>
            <a:r>
              <a:rPr lang="en-US" sz="3200"/>
              <a:t> supported with RVP + Boot Kit</a:t>
            </a:r>
          </a:p>
        </p:txBody>
      </p:sp>
      <p:sp>
        <p:nvSpPr>
          <p:cNvPr id="3" name="Text Placeholder 2">
            <a:extLst>
              <a:ext uri="{FF2B5EF4-FFF2-40B4-BE49-F238E27FC236}">
                <a16:creationId xmlns:a16="http://schemas.microsoft.com/office/drawing/2014/main" id="{570AA6C3-9DCE-48DC-B134-D521324CBA14}"/>
              </a:ext>
            </a:extLst>
          </p:cNvPr>
          <p:cNvSpPr>
            <a:spLocks noGrp="1"/>
          </p:cNvSpPr>
          <p:nvPr>
            <p:ph type="body" sz="quarter" idx="10"/>
          </p:nvPr>
        </p:nvSpPr>
        <p:spPr>
          <a:xfrm>
            <a:off x="186531" y="5149027"/>
            <a:ext cx="11578004" cy="1175005"/>
          </a:xfrm>
        </p:spPr>
        <p:txBody>
          <a:bodyPr>
            <a:normAutofit fontScale="92500"/>
          </a:bodyPr>
          <a:lstStyle/>
          <a:p>
            <a:pPr marL="457189" indent="-457189">
              <a:spcBef>
                <a:spcPts val="200"/>
              </a:spcBef>
              <a:buFont typeface="Arial" panose="020B0604020202020204" pitchFamily="34" charset="0"/>
              <a:buChar char="•"/>
            </a:pPr>
            <a:r>
              <a:rPr lang="en-US" sz="1400">
                <a:solidFill>
                  <a:schemeClr val="bg2"/>
                </a:solidFill>
              </a:rPr>
              <a:t>Above Memory Devices would be supported with each Board + Boot Kit demand received - any other devices needs to be procured by individual validation teams</a:t>
            </a:r>
          </a:p>
          <a:p>
            <a:pPr marL="457189" indent="-457189">
              <a:spcBef>
                <a:spcPts val="200"/>
              </a:spcBef>
              <a:buFont typeface="Arial" panose="020B0604020202020204" pitchFamily="34" charset="0"/>
              <a:buChar char="•"/>
            </a:pPr>
            <a:r>
              <a:rPr lang="en-US" sz="1400">
                <a:solidFill>
                  <a:schemeClr val="bg2"/>
                </a:solidFill>
              </a:rPr>
              <a:t>Memory part may vary depending upon availability. </a:t>
            </a:r>
            <a:r>
              <a:rPr lang="en-US" sz="1900">
                <a:solidFill>
                  <a:schemeClr val="bg2"/>
                </a:solidFill>
                <a:highlight>
                  <a:srgbClr val="FFFF00"/>
                </a:highlight>
              </a:rPr>
              <a:t>For latest details refer to RVP SharePoint </a:t>
            </a:r>
            <a:r>
              <a:rPr lang="en-US" sz="1900">
                <a:solidFill>
                  <a:schemeClr val="bg2"/>
                </a:solidFill>
                <a:highlight>
                  <a:srgbClr val="FFFF00"/>
                </a:highlight>
                <a:hlinkClick r:id="rId2"/>
              </a:rPr>
              <a:t>link</a:t>
            </a:r>
            <a:endParaRPr lang="en-US" sz="1900">
              <a:solidFill>
                <a:schemeClr val="bg2"/>
              </a:solidFill>
              <a:highlight>
                <a:srgbClr val="FFFF00"/>
              </a:highlight>
            </a:endParaRPr>
          </a:p>
          <a:p>
            <a:pPr indent="-171446">
              <a:spcBef>
                <a:spcPts val="200"/>
              </a:spcBef>
            </a:pPr>
            <a:r>
              <a:rPr lang="en-US" sz="1400">
                <a:solidFill>
                  <a:schemeClr val="bg2"/>
                </a:solidFill>
              </a:rPr>
              <a:t> </a:t>
            </a:r>
          </a:p>
          <a:p>
            <a:pPr marL="285742" indent="-457189">
              <a:spcBef>
                <a:spcPts val="200"/>
              </a:spcBef>
              <a:buFont typeface="Arial" panose="020B0604020202020204" pitchFamily="34" charset="0"/>
              <a:buChar char="•"/>
            </a:pPr>
            <a:r>
              <a:rPr lang="en-US" sz="1400" b="1">
                <a:solidFill>
                  <a:schemeClr val="bg2"/>
                </a:solidFill>
              </a:rPr>
              <a:t>MIO link: </a:t>
            </a:r>
            <a:r>
              <a:rPr lang="en-US" sz="1400">
                <a:solidFill>
                  <a:schemeClr val="bg2"/>
                </a:solidFill>
                <a:hlinkClick r:id="rId3">
                  <a:extLst>
                    <a:ext uri="{A12FA001-AC4F-418D-AE19-62706E023703}">
                      <ahyp:hlinkClr xmlns:ahyp="http://schemas.microsoft.com/office/drawing/2018/hyperlinkcolor" val="tx"/>
                    </a:ext>
                  </a:extLst>
                </a:hlinkClick>
              </a:rPr>
              <a:t>https://intel.sharepoint.com/sites/PMOmemory/SitePages/Home.aspx</a:t>
            </a:r>
            <a:endParaRPr lang="en-US" sz="1400">
              <a:solidFill>
                <a:schemeClr val="bg2"/>
              </a:solidFill>
            </a:endParaRPr>
          </a:p>
          <a:p>
            <a:pPr>
              <a:spcBef>
                <a:spcPts val="0"/>
              </a:spcBef>
            </a:pPr>
            <a:r>
              <a:rPr lang="en-US" sz="1400">
                <a:solidFill>
                  <a:schemeClr val="bg2"/>
                </a:solidFill>
              </a:rPr>
              <a:t> </a:t>
            </a:r>
          </a:p>
          <a:p>
            <a:pPr marL="171446" indent="-171446">
              <a:spcBef>
                <a:spcPts val="200"/>
              </a:spcBef>
              <a:buFont typeface="Arial" panose="020B0604020202020204" pitchFamily="34" charset="0"/>
              <a:buChar char="•"/>
            </a:pPr>
            <a:endParaRPr lang="en-US" sz="400">
              <a:solidFill>
                <a:schemeClr val="bg2"/>
              </a:solidFill>
            </a:endParaRPr>
          </a:p>
        </p:txBody>
      </p:sp>
      <p:sp>
        <p:nvSpPr>
          <p:cNvPr id="6" name="Text Placeholder 2">
            <a:extLst>
              <a:ext uri="{FF2B5EF4-FFF2-40B4-BE49-F238E27FC236}">
                <a16:creationId xmlns:a16="http://schemas.microsoft.com/office/drawing/2014/main" id="{50979E70-C665-D0B4-2FD2-AA0C32354E41}"/>
              </a:ext>
            </a:extLst>
          </p:cNvPr>
          <p:cNvSpPr txBox="1">
            <a:spLocks/>
          </p:cNvSpPr>
          <p:nvPr/>
        </p:nvSpPr>
        <p:spPr>
          <a:xfrm>
            <a:off x="487973" y="5373972"/>
            <a:ext cx="10635384" cy="12409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0" marR="0" indent="0" algn="l" defTabSz="609600" latinLnBrk="0">
              <a:lnSpc>
                <a:spcPct val="100000"/>
              </a:lnSpc>
              <a:spcBef>
                <a:spcPts val="1200"/>
              </a:spcBef>
              <a:spcAft>
                <a:spcPts val="0"/>
              </a:spcAft>
              <a:buClrTx/>
              <a:buSzTx/>
              <a:buFont typeface="Wingdings" pitchFamily="2" charset="2"/>
              <a:buNone/>
              <a:tabLst/>
              <a:defRPr sz="6000" b="0" i="0" u="none" strike="noStrike" cap="none" spc="0" baseline="0">
                <a:solidFill>
                  <a:schemeClr val="accent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171446" indent="-171446" hangingPunct="1">
              <a:spcBef>
                <a:spcPts val="200"/>
              </a:spcBef>
              <a:buFont typeface="Arial" panose="020B0604020202020204" pitchFamily="34" charset="0"/>
              <a:buChar char="•"/>
            </a:pPr>
            <a:endParaRPr lang="en-US" sz="1600">
              <a:solidFill>
                <a:schemeClr val="bg2"/>
              </a:solidFill>
            </a:endParaRPr>
          </a:p>
        </p:txBody>
      </p:sp>
      <p:graphicFrame>
        <p:nvGraphicFramePr>
          <p:cNvPr id="4" name="Table 3">
            <a:extLst>
              <a:ext uri="{FF2B5EF4-FFF2-40B4-BE49-F238E27FC236}">
                <a16:creationId xmlns:a16="http://schemas.microsoft.com/office/drawing/2014/main" id="{E5547443-2247-34B4-A78E-176A197A27C1}"/>
              </a:ext>
            </a:extLst>
          </p:cNvPr>
          <p:cNvGraphicFramePr>
            <a:graphicFrameLocks noGrp="1"/>
          </p:cNvGraphicFramePr>
          <p:nvPr>
            <p:extLst>
              <p:ext uri="{D42A27DB-BD31-4B8C-83A1-F6EECF244321}">
                <p14:modId xmlns:p14="http://schemas.microsoft.com/office/powerpoint/2010/main" val="1449608621"/>
              </p:ext>
            </p:extLst>
          </p:nvPr>
        </p:nvGraphicFramePr>
        <p:xfrm>
          <a:off x="571500" y="835269"/>
          <a:ext cx="10808066" cy="4173855"/>
        </p:xfrm>
        <a:graphic>
          <a:graphicData uri="http://schemas.openxmlformats.org/drawingml/2006/table">
            <a:tbl>
              <a:tblPr>
                <a:tableStyleId>{4C3C2611-4C71-4FC5-86AE-919BDF0F9419}</a:tableStyleId>
              </a:tblPr>
              <a:tblGrid>
                <a:gridCol w="592764">
                  <a:extLst>
                    <a:ext uri="{9D8B030D-6E8A-4147-A177-3AD203B41FA5}">
                      <a16:colId xmlns:a16="http://schemas.microsoft.com/office/drawing/2014/main" val="2957453784"/>
                    </a:ext>
                  </a:extLst>
                </a:gridCol>
                <a:gridCol w="1971682">
                  <a:extLst>
                    <a:ext uri="{9D8B030D-6E8A-4147-A177-3AD203B41FA5}">
                      <a16:colId xmlns:a16="http://schemas.microsoft.com/office/drawing/2014/main" val="3653188940"/>
                    </a:ext>
                  </a:extLst>
                </a:gridCol>
                <a:gridCol w="1466350">
                  <a:extLst>
                    <a:ext uri="{9D8B030D-6E8A-4147-A177-3AD203B41FA5}">
                      <a16:colId xmlns:a16="http://schemas.microsoft.com/office/drawing/2014/main" val="4129576460"/>
                    </a:ext>
                  </a:extLst>
                </a:gridCol>
                <a:gridCol w="691559">
                  <a:extLst>
                    <a:ext uri="{9D8B030D-6E8A-4147-A177-3AD203B41FA5}">
                      <a16:colId xmlns:a16="http://schemas.microsoft.com/office/drawing/2014/main" val="1129738842"/>
                    </a:ext>
                  </a:extLst>
                </a:gridCol>
                <a:gridCol w="2469850">
                  <a:extLst>
                    <a:ext uri="{9D8B030D-6E8A-4147-A177-3AD203B41FA5}">
                      <a16:colId xmlns:a16="http://schemas.microsoft.com/office/drawing/2014/main" val="511262200"/>
                    </a:ext>
                  </a:extLst>
                </a:gridCol>
                <a:gridCol w="1284322">
                  <a:extLst>
                    <a:ext uri="{9D8B030D-6E8A-4147-A177-3AD203B41FA5}">
                      <a16:colId xmlns:a16="http://schemas.microsoft.com/office/drawing/2014/main" val="1489971976"/>
                    </a:ext>
                  </a:extLst>
                </a:gridCol>
                <a:gridCol w="928664">
                  <a:extLst>
                    <a:ext uri="{9D8B030D-6E8A-4147-A177-3AD203B41FA5}">
                      <a16:colId xmlns:a16="http://schemas.microsoft.com/office/drawing/2014/main" val="2353355678"/>
                    </a:ext>
                  </a:extLst>
                </a:gridCol>
                <a:gridCol w="1402875">
                  <a:extLst>
                    <a:ext uri="{9D8B030D-6E8A-4147-A177-3AD203B41FA5}">
                      <a16:colId xmlns:a16="http://schemas.microsoft.com/office/drawing/2014/main" val="343535976"/>
                    </a:ext>
                  </a:extLst>
                </a:gridCol>
              </a:tblGrid>
              <a:tr h="771525">
                <a:tc>
                  <a:txBody>
                    <a:bodyPr/>
                    <a:lstStyle/>
                    <a:p>
                      <a:pPr marL="0" marR="0" indent="0" algn="ctr" defTabSz="609600" fontAlgn="b" latinLnBrk="0">
                        <a:lnSpc>
                          <a:spcPct val="100000"/>
                        </a:lnSpc>
                        <a:spcBef>
                          <a:spcPts val="0"/>
                        </a:spcBef>
                        <a:spcAft>
                          <a:spcPts val="0"/>
                        </a:spcAft>
                        <a:buClrTx/>
                        <a:buSzTx/>
                        <a:buFontTx/>
                        <a:buNone/>
                        <a:tabLst/>
                      </a:pPr>
                      <a:r>
                        <a:rPr lang="en-US" sz="1500" b="1" i="0" u="none" strike="noStrike" cap="none" spc="0" baseline="0">
                          <a:solidFill>
                            <a:schemeClr val="tx1"/>
                          </a:solidFill>
                          <a:uFillTx/>
                          <a:latin typeface="+mn-lt"/>
                          <a:ea typeface="+mn-ea"/>
                          <a:cs typeface="+mn-cs"/>
                          <a:sym typeface="Intel Clear"/>
                        </a:rPr>
                        <a:t>SKU</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1" i="0" u="none" strike="noStrike" cap="none" spc="0" baseline="0">
                          <a:solidFill>
                            <a:schemeClr val="tx1"/>
                          </a:solidFill>
                          <a:uFillTx/>
                          <a:latin typeface="+mn-lt"/>
                          <a:ea typeface="+mn-ea"/>
                          <a:cs typeface="+mn-cs"/>
                          <a:sym typeface="Intel Clear"/>
                        </a:rPr>
                        <a:t>Memory</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1" i="0" u="none" strike="noStrike" cap="none" spc="0" baseline="0">
                          <a:solidFill>
                            <a:schemeClr val="tx1"/>
                          </a:solidFill>
                          <a:uFillTx/>
                          <a:latin typeface="+mn-lt"/>
                          <a:ea typeface="+mn-ea"/>
                          <a:cs typeface="+mn-cs"/>
                          <a:sym typeface="Intel Clear"/>
                        </a:rPr>
                        <a:t>Size</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1" i="0" u="none" strike="noStrike" cap="none" spc="0" baseline="0">
                          <a:solidFill>
                            <a:schemeClr val="tx1"/>
                          </a:solidFill>
                          <a:uFillTx/>
                          <a:latin typeface="+mn-lt"/>
                          <a:ea typeface="+mn-ea"/>
                          <a:cs typeface="+mn-cs"/>
                          <a:sym typeface="Intel Clear"/>
                        </a:rPr>
                        <a:t>Speed</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1" i="0" u="none" strike="noStrike" cap="none" spc="0" baseline="0">
                          <a:solidFill>
                            <a:schemeClr val="tx1"/>
                          </a:solidFill>
                          <a:uFillTx/>
                          <a:latin typeface="+mn-lt"/>
                          <a:ea typeface="+mn-ea"/>
                          <a:cs typeface="+mn-cs"/>
                          <a:sym typeface="Intel Clear"/>
                        </a:rPr>
                        <a:t>MPN</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1" i="0" u="none" strike="noStrike" cap="none" spc="0" baseline="0">
                          <a:solidFill>
                            <a:schemeClr val="tx1"/>
                          </a:solidFill>
                          <a:uFillTx/>
                          <a:latin typeface="+mn-lt"/>
                          <a:ea typeface="+mn-ea"/>
                          <a:cs typeface="+mn-cs"/>
                          <a:sym typeface="Intel Clear"/>
                        </a:rPr>
                        <a:t>IPN</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1" i="0" u="none" strike="noStrike" cap="none" spc="0" baseline="0">
                          <a:solidFill>
                            <a:schemeClr val="tx1"/>
                          </a:solidFill>
                          <a:uFillTx/>
                          <a:latin typeface="+mn-lt"/>
                          <a:ea typeface="+mn-ea"/>
                          <a:cs typeface="+mn-cs"/>
                          <a:sym typeface="Intel Clear"/>
                        </a:rPr>
                        <a:t>MFG</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1" i="0" u="none" strike="noStrike" cap="none" spc="0" baseline="0">
                          <a:solidFill>
                            <a:schemeClr val="tx1"/>
                          </a:solidFill>
                          <a:uFillTx/>
                          <a:latin typeface="+mn-lt"/>
                          <a:ea typeface="+mn-ea"/>
                          <a:cs typeface="+mn-cs"/>
                          <a:sym typeface="Intel Clear"/>
                        </a:rPr>
                        <a:t>Remark</a:t>
                      </a:r>
                    </a:p>
                  </a:txBody>
                  <a:tcPr marL="7620" marR="7620" marT="7620" anchor="b"/>
                </a:tc>
                <a:extLst>
                  <a:ext uri="{0D108BD9-81ED-4DB2-BD59-A6C34878D82A}">
                    <a16:rowId xmlns:a16="http://schemas.microsoft.com/office/drawing/2014/main" val="2412373002"/>
                  </a:ext>
                </a:extLst>
              </a:tr>
              <a:tr h="190500">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RVP3</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LP5x 315b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4GB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8533</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H58G56BK8BX068</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N35527-001</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SK Hynix</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Primary Part</a:t>
                      </a:r>
                    </a:p>
                  </a:txBody>
                  <a:tcPr marL="7620" marR="7620" marT="7620" anchor="b"/>
                </a:tc>
                <a:extLst>
                  <a:ext uri="{0D108BD9-81ED-4DB2-BD59-A6C34878D82A}">
                    <a16:rowId xmlns:a16="http://schemas.microsoft.com/office/drawing/2014/main" val="1875593308"/>
                  </a:ext>
                </a:extLst>
              </a:tr>
              <a:tr h="390525">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RVP3</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LP5x 315b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4GB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8533</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​K3KL8L80DM-MGCU</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N48871-001</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Samsung</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Alternate Part</a:t>
                      </a:r>
                    </a:p>
                  </a:txBody>
                  <a:tcPr marL="7620" marR="7620" marT="7620" anchor="b"/>
                </a:tc>
                <a:extLst>
                  <a:ext uri="{0D108BD9-81ED-4DB2-BD59-A6C34878D82A}">
                    <a16:rowId xmlns:a16="http://schemas.microsoft.com/office/drawing/2014/main" val="908601079"/>
                  </a:ext>
                </a:extLst>
              </a:tr>
              <a:tr h="190500">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RVP1</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LP5x 315b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4GB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7500</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H58G56BK7BX068</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M93232-004</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SK Hynix</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Primary Part</a:t>
                      </a:r>
                    </a:p>
                  </a:txBody>
                  <a:tcPr marL="7620" marR="7620" marT="7620" anchor="b"/>
                </a:tc>
                <a:extLst>
                  <a:ext uri="{0D108BD9-81ED-4DB2-BD59-A6C34878D82A}">
                    <a16:rowId xmlns:a16="http://schemas.microsoft.com/office/drawing/2014/main" val="4108292103"/>
                  </a:ext>
                </a:extLst>
              </a:tr>
              <a:tr h="180975">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RVP1</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LP5x 315b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4GB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7500</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K3KL8L80CM-MGCT</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M93232-003</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Samsung</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Alternate Part</a:t>
                      </a:r>
                    </a:p>
                  </a:txBody>
                  <a:tcPr marL="7620" marR="7620" marT="7620" anchor="b"/>
                </a:tc>
                <a:extLst>
                  <a:ext uri="{0D108BD9-81ED-4DB2-BD59-A6C34878D82A}">
                    <a16:rowId xmlns:a16="http://schemas.microsoft.com/office/drawing/2014/main" val="3711614672"/>
                  </a:ext>
                </a:extLst>
              </a:tr>
              <a:tr h="190500">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RVP1</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LP5x 315b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8GB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7500</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H58G66BK7BX067</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K56055-011</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SK Hynix</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Primary Part</a:t>
                      </a:r>
                    </a:p>
                  </a:txBody>
                  <a:tcPr marL="7620" marR="7620" marT="7620" anchor="b"/>
                </a:tc>
                <a:extLst>
                  <a:ext uri="{0D108BD9-81ED-4DB2-BD59-A6C34878D82A}">
                    <a16:rowId xmlns:a16="http://schemas.microsoft.com/office/drawing/2014/main" val="2860220375"/>
                  </a:ext>
                </a:extLst>
              </a:tr>
              <a:tr h="581025">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RVP1</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LP5x 315b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8GB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7500</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K3KL9L90CM-MGCT</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M93232-002</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Samsung</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Alternate Part</a:t>
                      </a:r>
                    </a:p>
                  </a:txBody>
                  <a:tcPr marL="7620" marR="7620" marT="7620" anchor="b"/>
                </a:tc>
                <a:extLst>
                  <a:ext uri="{0D108BD9-81ED-4DB2-BD59-A6C34878D82A}">
                    <a16:rowId xmlns:a16="http://schemas.microsoft.com/office/drawing/2014/main" val="2606487376"/>
                  </a:ext>
                </a:extLst>
              </a:tr>
              <a:tr h="190500">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RVP4</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DDR5 CSODIMM 16Gb 1Rx16</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8GB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6400</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HMCG66AHBVA</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N39757-002</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SK Hynix</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endParaRPr lang="en-US" sz="1500" b="0" i="0" u="none" strike="noStrike" cap="none" spc="0" baseline="0">
                        <a:solidFill>
                          <a:schemeClr val="tx1"/>
                        </a:solidFill>
                        <a:uFillTx/>
                        <a:latin typeface="+mn-lt"/>
                        <a:ea typeface="+mn-ea"/>
                        <a:cs typeface="+mn-cs"/>
                        <a:sym typeface="Intel Clear"/>
                      </a:endParaRPr>
                    </a:p>
                  </a:txBody>
                  <a:tcPr marL="7620" marR="7620" marT="7620" anchor="b"/>
                </a:tc>
                <a:extLst>
                  <a:ext uri="{0D108BD9-81ED-4DB2-BD59-A6C34878D82A}">
                    <a16:rowId xmlns:a16="http://schemas.microsoft.com/office/drawing/2014/main" val="971168773"/>
                  </a:ext>
                </a:extLst>
              </a:tr>
              <a:tr h="0">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RVP2</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LPCAMM</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16GB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7500</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MTD8C10324N2FN026CY</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endParaRPr lang="en-US" sz="1500" b="0" i="0" u="none" strike="noStrike" cap="none" spc="0" baseline="0">
                        <a:solidFill>
                          <a:schemeClr val="tx1"/>
                        </a:solidFill>
                        <a:uFillTx/>
                        <a:latin typeface="+mn-lt"/>
                        <a:ea typeface="+mn-ea"/>
                        <a:cs typeface="+mn-cs"/>
                        <a:sym typeface="Intel Clear"/>
                      </a:endParaRP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Micron</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Primary Part</a:t>
                      </a:r>
                    </a:p>
                  </a:txBody>
                  <a:tcPr marL="7620" marR="7620" marT="7620" anchor="b"/>
                </a:tc>
                <a:extLst>
                  <a:ext uri="{0D108BD9-81ED-4DB2-BD59-A6C34878D82A}">
                    <a16:rowId xmlns:a16="http://schemas.microsoft.com/office/drawing/2014/main" val="2332783233"/>
                  </a:ext>
                </a:extLst>
              </a:tr>
              <a:tr h="0">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RVP3</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LP5x 315b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4GB</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9600</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MT62F1G32D2DS-020 WT ES:F</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TBD</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r>
                        <a:rPr lang="en-US" sz="1500" b="0" i="0" u="none" strike="noStrike" cap="none" spc="0" baseline="0">
                          <a:solidFill>
                            <a:schemeClr val="tx1"/>
                          </a:solidFill>
                          <a:uFillTx/>
                          <a:latin typeface="+mn-lt"/>
                          <a:ea typeface="+mn-ea"/>
                          <a:cs typeface="+mn-cs"/>
                          <a:sym typeface="Intel Clear"/>
                        </a:rPr>
                        <a:t>Micron</a:t>
                      </a:r>
                    </a:p>
                  </a:txBody>
                  <a:tcPr marL="7620" marR="7620" marT="7620" anchor="b"/>
                </a:tc>
                <a:tc>
                  <a:txBody>
                    <a:bodyPr/>
                    <a:lstStyle/>
                    <a:p>
                      <a:pPr marL="0" marR="0" indent="0" algn="ctr" defTabSz="609600" fontAlgn="b" latinLnBrk="0">
                        <a:lnSpc>
                          <a:spcPct val="100000"/>
                        </a:lnSpc>
                        <a:spcBef>
                          <a:spcPts val="0"/>
                        </a:spcBef>
                        <a:spcAft>
                          <a:spcPts val="0"/>
                        </a:spcAft>
                        <a:buClrTx/>
                        <a:buSzTx/>
                        <a:buFontTx/>
                        <a:buNone/>
                        <a:tabLst/>
                      </a:pPr>
                      <a:endParaRPr lang="en-US" sz="1500" b="0" i="0" u="none" strike="noStrike" cap="none" spc="0" baseline="0">
                        <a:solidFill>
                          <a:schemeClr val="tx1"/>
                        </a:solidFill>
                        <a:uFillTx/>
                        <a:latin typeface="+mn-lt"/>
                        <a:ea typeface="+mn-ea"/>
                        <a:cs typeface="+mn-cs"/>
                        <a:sym typeface="Intel Clear"/>
                      </a:endParaRPr>
                    </a:p>
                  </a:txBody>
                  <a:tcPr marL="7620" marR="7620" marT="7620" anchor="b"/>
                </a:tc>
                <a:extLst>
                  <a:ext uri="{0D108BD9-81ED-4DB2-BD59-A6C34878D82A}">
                    <a16:rowId xmlns:a16="http://schemas.microsoft.com/office/drawing/2014/main" val="565660526"/>
                  </a:ext>
                </a:extLst>
              </a:tr>
            </a:tbl>
          </a:graphicData>
        </a:graphic>
      </p:graphicFrame>
    </p:spTree>
    <p:extLst>
      <p:ext uri="{BB962C8B-B14F-4D97-AF65-F5344CB8AC3E}">
        <p14:creationId xmlns:p14="http://schemas.microsoft.com/office/powerpoint/2010/main" val="3464459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DISPLAY</a:t>
            </a:r>
          </a:p>
        </p:txBody>
      </p:sp>
      <p:sp>
        <p:nvSpPr>
          <p:cNvPr id="4" name="TextBox 3">
            <a:extLst>
              <a:ext uri="{FF2B5EF4-FFF2-40B4-BE49-F238E27FC236}">
                <a16:creationId xmlns:a16="http://schemas.microsoft.com/office/drawing/2014/main" id="{E574B9A6-1811-A222-6086-48F738272F24}"/>
              </a:ext>
            </a:extLst>
          </p:cNvPr>
          <p:cNvSpPr txBox="1"/>
          <p:nvPr/>
        </p:nvSpPr>
        <p:spPr>
          <a:xfrm>
            <a:off x="8416412" y="6010780"/>
            <a:ext cx="3451123"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Sahu, Shubham Kumar</a:t>
            </a:r>
          </a:p>
        </p:txBody>
      </p:sp>
    </p:spTree>
    <p:extLst>
      <p:ext uri="{BB962C8B-B14F-4D97-AF65-F5344CB8AC3E}">
        <p14:creationId xmlns:p14="http://schemas.microsoft.com/office/powerpoint/2010/main" val="1168706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2F1AE67-1FF0-424D-BE8C-3EB269A7B0E2}"/>
              </a:ext>
            </a:extLst>
          </p:cNvPr>
          <p:cNvGraphicFramePr>
            <a:graphicFrameLocks noGrp="1"/>
          </p:cNvGraphicFramePr>
          <p:nvPr>
            <p:extLst>
              <p:ext uri="{D42A27DB-BD31-4B8C-83A1-F6EECF244321}">
                <p14:modId xmlns:p14="http://schemas.microsoft.com/office/powerpoint/2010/main" val="960103701"/>
              </p:ext>
            </p:extLst>
          </p:nvPr>
        </p:nvGraphicFramePr>
        <p:xfrm>
          <a:off x="391632" y="1246667"/>
          <a:ext cx="10918371" cy="1171443"/>
        </p:xfrm>
        <a:graphic>
          <a:graphicData uri="http://schemas.openxmlformats.org/drawingml/2006/table">
            <a:tbl>
              <a:tblPr/>
              <a:tblGrid>
                <a:gridCol w="718551">
                  <a:extLst>
                    <a:ext uri="{9D8B030D-6E8A-4147-A177-3AD203B41FA5}">
                      <a16:colId xmlns:a16="http://schemas.microsoft.com/office/drawing/2014/main" val="3564136657"/>
                    </a:ext>
                  </a:extLst>
                </a:gridCol>
                <a:gridCol w="1164677">
                  <a:extLst>
                    <a:ext uri="{9D8B030D-6E8A-4147-A177-3AD203B41FA5}">
                      <a16:colId xmlns:a16="http://schemas.microsoft.com/office/drawing/2014/main" val="574633641"/>
                    </a:ext>
                  </a:extLst>
                </a:gridCol>
                <a:gridCol w="1248019">
                  <a:extLst>
                    <a:ext uri="{9D8B030D-6E8A-4147-A177-3AD203B41FA5}">
                      <a16:colId xmlns:a16="http://schemas.microsoft.com/office/drawing/2014/main" val="938882758"/>
                    </a:ext>
                  </a:extLst>
                </a:gridCol>
                <a:gridCol w="1314423">
                  <a:extLst>
                    <a:ext uri="{9D8B030D-6E8A-4147-A177-3AD203B41FA5}">
                      <a16:colId xmlns:a16="http://schemas.microsoft.com/office/drawing/2014/main" val="172799384"/>
                    </a:ext>
                  </a:extLst>
                </a:gridCol>
                <a:gridCol w="1476158">
                  <a:extLst>
                    <a:ext uri="{9D8B030D-6E8A-4147-A177-3AD203B41FA5}">
                      <a16:colId xmlns:a16="http://schemas.microsoft.com/office/drawing/2014/main" val="496553055"/>
                    </a:ext>
                  </a:extLst>
                </a:gridCol>
                <a:gridCol w="1088572">
                  <a:extLst>
                    <a:ext uri="{9D8B030D-6E8A-4147-A177-3AD203B41FA5}">
                      <a16:colId xmlns:a16="http://schemas.microsoft.com/office/drawing/2014/main" val="33663121"/>
                    </a:ext>
                  </a:extLst>
                </a:gridCol>
                <a:gridCol w="1255858">
                  <a:extLst>
                    <a:ext uri="{9D8B030D-6E8A-4147-A177-3AD203B41FA5}">
                      <a16:colId xmlns:a16="http://schemas.microsoft.com/office/drawing/2014/main" val="3805760599"/>
                    </a:ext>
                  </a:extLst>
                </a:gridCol>
                <a:gridCol w="1291056">
                  <a:extLst>
                    <a:ext uri="{9D8B030D-6E8A-4147-A177-3AD203B41FA5}">
                      <a16:colId xmlns:a16="http://schemas.microsoft.com/office/drawing/2014/main" val="24825582"/>
                    </a:ext>
                  </a:extLst>
                </a:gridCol>
                <a:gridCol w="1361057">
                  <a:extLst>
                    <a:ext uri="{9D8B030D-6E8A-4147-A177-3AD203B41FA5}">
                      <a16:colId xmlns:a16="http://schemas.microsoft.com/office/drawing/2014/main" val="3851565920"/>
                    </a:ext>
                  </a:extLst>
                </a:gridCol>
              </a:tblGrid>
              <a:tr h="444852">
                <a:tc rowSpan="2">
                  <a:txBody>
                    <a:bodyPr/>
                    <a:lstStyle/>
                    <a:p>
                      <a:pPr marL="0" marR="0" indent="0" algn="ctr" defTabSz="60960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Silicon Interface</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gridSpan="2">
                  <a:txBody>
                    <a:bodyPr/>
                    <a:lstStyle/>
                    <a:p>
                      <a:pPr marL="0" marR="0" indent="0" algn="ctr" defTabSz="609600" rtl="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PTL-UH RVP1 LP5x T3 RVP MEM SKT</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IN"/>
                    </a:p>
                  </a:txBody>
                  <a:tcPr/>
                </a:tc>
                <a:tc gridSpan="2">
                  <a:txBody>
                    <a:bodyPr/>
                    <a:lstStyle/>
                    <a:p>
                      <a:pPr marL="0" marR="0" indent="0" algn="ctr" defTabSz="609600" rtl="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PTL-UH RVP2 DTBT CAMM RVP</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IN"/>
                    </a:p>
                  </a:txBody>
                  <a:tcPr/>
                </a:tc>
                <a:tc gridSpan="2">
                  <a:txBody>
                    <a:bodyPr/>
                    <a:lstStyle/>
                    <a:p>
                      <a:pPr marL="0" marR="0" indent="0" algn="ctr" defTabSz="609600" rtl="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PTL-UH RVP3 LP5x T4 RVP MEM SKT</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IN"/>
                    </a:p>
                  </a:txBody>
                  <a:tcPr/>
                </a:tc>
                <a:tc gridSpan="2">
                  <a:txBody>
                    <a:bodyPr/>
                    <a:lstStyle/>
                    <a:p>
                      <a:pPr marL="0" marR="0" indent="0" algn="ctr" defTabSz="609600" rtl="0" fontAlgn="b" latinLnBrk="0">
                        <a:lnSpc>
                          <a:spcPct val="100000"/>
                        </a:lnSpc>
                        <a:spcBef>
                          <a:spcPts val="0"/>
                        </a:spcBef>
                        <a:spcAft>
                          <a:spcPts val="0"/>
                        </a:spcAft>
                        <a:buClrTx/>
                        <a:buSzTx/>
                        <a:buFontTx/>
                        <a:buNone/>
                        <a:tabLst/>
                      </a:pPr>
                      <a:r>
                        <a:rPr lang="en-US" sz="1100" b="0" i="0" u="none" strike="noStrike" cap="none" spc="0" baseline="0">
                          <a:solidFill>
                            <a:schemeClr val="bg1"/>
                          </a:solidFill>
                          <a:effectLst/>
                          <a:uFillTx/>
                          <a:latin typeface="+mn-lt"/>
                          <a:ea typeface="+mn-ea"/>
                          <a:cs typeface="+mn-cs"/>
                          <a:sym typeface="Intel Clear"/>
                        </a:rPr>
                        <a:t>PTL-UH RVP4 T3 DDR5 SODIMM 1DPC RVP</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IN"/>
                    </a:p>
                  </a:txBody>
                  <a:tcPr/>
                </a:tc>
                <a:extLst>
                  <a:ext uri="{0D108BD9-81ED-4DB2-BD59-A6C34878D82A}">
                    <a16:rowId xmlns:a16="http://schemas.microsoft.com/office/drawing/2014/main" val="1639258067"/>
                  </a:ext>
                </a:extLst>
              </a:tr>
              <a:tr h="355881">
                <a:tc vMerge="1">
                  <a:txBody>
                    <a:bodyPr/>
                    <a:lstStyle/>
                    <a:p>
                      <a:endParaRPr lang="en-IN"/>
                    </a:p>
                  </a:txBody>
                  <a:tcPr/>
                </a:tc>
                <a:tc>
                  <a:txBody>
                    <a:bodyPr/>
                    <a:lstStyle/>
                    <a:p>
                      <a:pPr marL="0" marR="0" indent="0" algn="ctr" defTabSz="60960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Option 1 (Default)</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Option 2 (Unstuffed)</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Option 1 (Default)</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Option 2 (Unstuffed)</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Option 1 (Default)</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Option 2 (Unstuffed)</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Option 1 (Default)</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fontAlgn="b" latinLnBrk="0">
                        <a:lnSpc>
                          <a:spcPct val="100000"/>
                        </a:lnSpc>
                        <a:spcBef>
                          <a:spcPts val="0"/>
                        </a:spcBef>
                        <a:spcAft>
                          <a:spcPts val="0"/>
                        </a:spcAft>
                        <a:buClrTx/>
                        <a:buSzTx/>
                        <a:buFontTx/>
                        <a:buNone/>
                        <a:tabLst/>
                      </a:pPr>
                      <a:r>
                        <a:rPr lang="en-IN" sz="1100" b="0" i="0" u="none" strike="noStrike" cap="none" spc="0" baseline="0">
                          <a:solidFill>
                            <a:schemeClr val="bg1"/>
                          </a:solidFill>
                          <a:effectLst/>
                          <a:uFillTx/>
                          <a:latin typeface="+mn-lt"/>
                          <a:ea typeface="+mn-ea"/>
                          <a:cs typeface="+mn-cs"/>
                          <a:sym typeface="Intel Clear"/>
                        </a:rPr>
                        <a:t>Option 2 (Unstuffed)</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3536574501"/>
                  </a:ext>
                </a:extLst>
              </a:tr>
              <a:tr h="370710">
                <a:tc>
                  <a:txBody>
                    <a:bodyPr/>
                    <a:lstStyle/>
                    <a:p>
                      <a:pPr marL="0" marR="0" indent="0" algn="ctr" defTabSz="609600" fontAlgn="b" latinLnBrk="0">
                        <a:lnSpc>
                          <a:spcPct val="100000"/>
                        </a:lnSpc>
                        <a:spcBef>
                          <a:spcPts val="0"/>
                        </a:spcBef>
                        <a:spcAft>
                          <a:spcPts val="0"/>
                        </a:spcAft>
                        <a:buClrTx/>
                        <a:buSzTx/>
                        <a:buFontTx/>
                        <a:buNone/>
                        <a:tabLst/>
                      </a:pPr>
                      <a:r>
                        <a:rPr lang="en-IN" sz="1100" b="0" i="0" u="none" strike="noStrike" cap="none" spc="0" baseline="0">
                          <a:solidFill>
                            <a:schemeClr val="bg2"/>
                          </a:solidFill>
                          <a:effectLst/>
                          <a:uFillTx/>
                          <a:latin typeface="+mn-lt"/>
                          <a:ea typeface="+mn-ea"/>
                          <a:cs typeface="+mn-cs"/>
                          <a:sym typeface="Intel Clear"/>
                        </a:rPr>
                        <a:t>DDIA</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en-IN" sz="1100" b="0" i="0" u="none" strike="noStrike" cap="none" spc="0" baseline="0" err="1">
                          <a:solidFill>
                            <a:schemeClr val="bg2"/>
                          </a:solidFill>
                          <a:effectLst/>
                          <a:uFillTx/>
                          <a:latin typeface="+mn-lt"/>
                          <a:ea typeface="+mn-ea"/>
                          <a:cs typeface="+mn-cs"/>
                          <a:sym typeface="Intel Clear"/>
                        </a:rPr>
                        <a:t>eDP</a:t>
                      </a:r>
                      <a:r>
                        <a:rPr lang="en-IN" sz="1100" b="0" i="0" u="none" strike="noStrike" cap="none" spc="0" baseline="0">
                          <a:solidFill>
                            <a:schemeClr val="bg2"/>
                          </a:solidFill>
                          <a:effectLst/>
                          <a:uFillTx/>
                          <a:latin typeface="+mn-lt"/>
                          <a:ea typeface="+mn-ea"/>
                          <a:cs typeface="+mn-cs"/>
                          <a:sym typeface="Intel Clear"/>
                        </a:rPr>
                        <a:t> Connector</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rtl="0" fontAlgn="b" latinLnBrk="0">
                        <a:lnSpc>
                          <a:spcPct val="100000"/>
                        </a:lnSpc>
                        <a:spcBef>
                          <a:spcPts val="0"/>
                        </a:spcBef>
                        <a:spcAft>
                          <a:spcPts val="0"/>
                        </a:spcAft>
                        <a:buClrTx/>
                        <a:buSzTx/>
                        <a:buFontTx/>
                        <a:buNone/>
                        <a:tabLst/>
                      </a:pPr>
                      <a:r>
                        <a:rPr lang="en-IN" sz="1100" b="0" i="0" u="none" strike="noStrike" cap="none" spc="0" baseline="0">
                          <a:solidFill>
                            <a:schemeClr val="bg2"/>
                          </a:solidFill>
                          <a:effectLst/>
                          <a:uFillTx/>
                          <a:latin typeface="+mn-lt"/>
                          <a:ea typeface="+mn-ea"/>
                          <a:cs typeface="+mn-cs"/>
                          <a:sym typeface="Intel Clear"/>
                        </a:rPr>
                        <a:t>NA</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en-IN" sz="1100" b="0" i="0" u="none" strike="noStrike" cap="none" spc="0" baseline="0">
                          <a:solidFill>
                            <a:schemeClr val="bg2"/>
                          </a:solidFill>
                          <a:effectLst/>
                          <a:uFillTx/>
                          <a:latin typeface="+mn-lt"/>
                          <a:ea typeface="+mn-ea"/>
                          <a:cs typeface="+mn-cs"/>
                          <a:sym typeface="Intel Clear"/>
                        </a:rPr>
                        <a:t>eDP Connector </a:t>
                      </a:r>
                    </a:p>
                    <a:p>
                      <a:pPr marL="0" marR="0" indent="0" algn="ctr" defTabSz="609600" fontAlgn="b" latinLnBrk="0">
                        <a:lnSpc>
                          <a:spcPct val="100000"/>
                        </a:lnSpc>
                        <a:spcBef>
                          <a:spcPts val="0"/>
                        </a:spcBef>
                        <a:spcAft>
                          <a:spcPts val="0"/>
                        </a:spcAft>
                        <a:buClrTx/>
                        <a:buSzTx/>
                        <a:buFontTx/>
                        <a:buNone/>
                        <a:tabLst/>
                      </a:pPr>
                      <a:r>
                        <a:rPr lang="en-IN" sz="1100" b="0" i="0" u="none" strike="noStrike" cap="none" spc="0" baseline="0">
                          <a:solidFill>
                            <a:schemeClr val="bg2"/>
                          </a:solidFill>
                          <a:effectLst/>
                          <a:highlight>
                            <a:srgbClr val="FFFF00"/>
                          </a:highlight>
                          <a:uFillTx/>
                          <a:latin typeface="+mn-lt"/>
                          <a:ea typeface="+mn-ea"/>
                          <a:cs typeface="+mn-cs"/>
                          <a:sym typeface="Intel Clear"/>
                        </a:rPr>
                        <a:t>(Passive MUX)</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rtl="0" fontAlgn="b" latinLnBrk="0">
                        <a:lnSpc>
                          <a:spcPct val="100000"/>
                        </a:lnSpc>
                        <a:spcBef>
                          <a:spcPts val="0"/>
                        </a:spcBef>
                        <a:spcAft>
                          <a:spcPts val="0"/>
                        </a:spcAft>
                        <a:buClrTx/>
                        <a:buSzTx/>
                        <a:buFontTx/>
                        <a:buNone/>
                        <a:tabLst/>
                      </a:pPr>
                      <a:r>
                        <a:rPr lang="en-IN" sz="1100" b="0" i="0" u="none" strike="noStrike" cap="none" spc="0" baseline="0">
                          <a:solidFill>
                            <a:schemeClr val="bg2"/>
                          </a:solidFill>
                          <a:effectLst/>
                          <a:uFillTx/>
                          <a:latin typeface="+mn-lt"/>
                          <a:ea typeface="+mn-ea"/>
                          <a:cs typeface="+mn-cs"/>
                          <a:sym typeface="Intel Clear"/>
                        </a:rPr>
                        <a:t>NA</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en-IN" sz="1100" b="0" i="0" u="none" strike="noStrike" cap="none" spc="0" baseline="0">
                          <a:solidFill>
                            <a:schemeClr val="bg2"/>
                          </a:solidFill>
                          <a:effectLst/>
                          <a:uFillTx/>
                          <a:latin typeface="+mn-lt"/>
                          <a:ea typeface="+mn-ea"/>
                          <a:cs typeface="+mn-cs"/>
                          <a:sym typeface="Intel Clear"/>
                        </a:rPr>
                        <a:t>eDP Connector</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rtl="0" fontAlgn="b" latinLnBrk="0">
                        <a:lnSpc>
                          <a:spcPct val="100000"/>
                        </a:lnSpc>
                        <a:spcBef>
                          <a:spcPts val="0"/>
                        </a:spcBef>
                        <a:spcAft>
                          <a:spcPts val="0"/>
                        </a:spcAft>
                        <a:buClrTx/>
                        <a:buSzTx/>
                        <a:buFontTx/>
                        <a:buNone/>
                        <a:tabLst/>
                      </a:pPr>
                      <a:r>
                        <a:rPr lang="en-IN" sz="1100" b="0" i="0" u="none" strike="noStrike" cap="none" spc="0" baseline="0">
                          <a:solidFill>
                            <a:schemeClr val="bg2"/>
                          </a:solidFill>
                          <a:effectLst/>
                          <a:uFillTx/>
                          <a:latin typeface="+mn-lt"/>
                          <a:ea typeface="+mn-ea"/>
                          <a:cs typeface="+mn-cs"/>
                          <a:sym typeface="Intel Clear"/>
                        </a:rPr>
                        <a:t>NA</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fontAlgn="b" latinLnBrk="0">
                        <a:lnSpc>
                          <a:spcPct val="100000"/>
                        </a:lnSpc>
                        <a:spcBef>
                          <a:spcPts val="0"/>
                        </a:spcBef>
                        <a:spcAft>
                          <a:spcPts val="0"/>
                        </a:spcAft>
                        <a:buClrTx/>
                        <a:buSzTx/>
                        <a:buFontTx/>
                        <a:buNone/>
                        <a:tabLst/>
                      </a:pPr>
                      <a:r>
                        <a:rPr lang="en-IN" sz="1100" b="0" i="0" u="none" strike="noStrike" cap="none" spc="0" baseline="0" err="1">
                          <a:solidFill>
                            <a:schemeClr val="bg2"/>
                          </a:solidFill>
                          <a:effectLst/>
                          <a:uFillTx/>
                          <a:latin typeface="+mn-lt"/>
                          <a:ea typeface="+mn-ea"/>
                          <a:cs typeface="+mn-cs"/>
                          <a:sym typeface="Intel Clear"/>
                        </a:rPr>
                        <a:t>eDP</a:t>
                      </a:r>
                      <a:r>
                        <a:rPr lang="en-IN" sz="1100" b="0" i="0" u="none" strike="noStrike" cap="none" spc="0" baseline="0">
                          <a:solidFill>
                            <a:schemeClr val="bg2"/>
                          </a:solidFill>
                          <a:effectLst/>
                          <a:uFillTx/>
                          <a:latin typeface="+mn-lt"/>
                          <a:ea typeface="+mn-ea"/>
                          <a:cs typeface="+mn-cs"/>
                          <a:sym typeface="Intel Clear"/>
                        </a:rPr>
                        <a:t> Connector </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609600" rtl="0" fontAlgn="b" latinLnBrk="0">
                        <a:lnSpc>
                          <a:spcPct val="100000"/>
                        </a:lnSpc>
                        <a:spcBef>
                          <a:spcPts val="0"/>
                        </a:spcBef>
                        <a:spcAft>
                          <a:spcPts val="0"/>
                        </a:spcAft>
                        <a:buClrTx/>
                        <a:buSzTx/>
                        <a:buFontTx/>
                        <a:buNone/>
                        <a:tabLst/>
                      </a:pPr>
                      <a:r>
                        <a:rPr lang="en-IN" sz="1100" b="0" i="0" u="none" strike="noStrike" cap="none" spc="0" baseline="0">
                          <a:solidFill>
                            <a:schemeClr val="bg2"/>
                          </a:solidFill>
                          <a:effectLst/>
                          <a:uFillTx/>
                          <a:latin typeface="+mn-lt"/>
                          <a:ea typeface="+mn-ea"/>
                          <a:cs typeface="+mn-cs"/>
                          <a:sym typeface="Intel Clear"/>
                        </a:rPr>
                        <a:t>DP++</a:t>
                      </a:r>
                    </a:p>
                  </a:txBody>
                  <a:tcPr marL="5255" marR="5255" marT="52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3455238140"/>
                  </a:ext>
                </a:extLst>
              </a:tr>
            </a:tbl>
          </a:graphicData>
        </a:graphic>
      </p:graphicFrame>
      <p:sp>
        <p:nvSpPr>
          <p:cNvPr id="6" name="Title 1">
            <a:extLst>
              <a:ext uri="{FF2B5EF4-FFF2-40B4-BE49-F238E27FC236}">
                <a16:creationId xmlns:a16="http://schemas.microsoft.com/office/drawing/2014/main" id="{BB89393B-A179-4EAE-97D8-61A9F066BF31}"/>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PTL-UH RVP - Display Mapping</a:t>
            </a:r>
          </a:p>
        </p:txBody>
      </p:sp>
      <p:sp>
        <p:nvSpPr>
          <p:cNvPr id="8" name="Content Placeholder 2">
            <a:extLst>
              <a:ext uri="{FF2B5EF4-FFF2-40B4-BE49-F238E27FC236}">
                <a16:creationId xmlns:a16="http://schemas.microsoft.com/office/drawing/2014/main" id="{61A0E745-E8CD-4F3B-B6F9-65D52B84B9D2}"/>
              </a:ext>
            </a:extLst>
          </p:cNvPr>
          <p:cNvSpPr txBox="1">
            <a:spLocks/>
          </p:cNvSpPr>
          <p:nvPr/>
        </p:nvSpPr>
        <p:spPr>
          <a:xfrm>
            <a:off x="571500" y="838154"/>
            <a:ext cx="11010900" cy="451399"/>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PTL-UH RVP Display mapping for different SKUs is as follow:</a:t>
            </a:r>
            <a:endParaRPr lang="en-US" sz="2000" b="1">
              <a:cs typeface="Intel Clear" panose="020B0604020203020204" pitchFamily="34" charset="0"/>
            </a:endParaRPr>
          </a:p>
        </p:txBody>
      </p:sp>
      <p:pic>
        <p:nvPicPr>
          <p:cNvPr id="3" name="Picture 2" descr="A diagram of a computer language&#10;&#10;Description automatically generated">
            <a:extLst>
              <a:ext uri="{FF2B5EF4-FFF2-40B4-BE49-F238E27FC236}">
                <a16:creationId xmlns:a16="http://schemas.microsoft.com/office/drawing/2014/main" id="{08507F34-95F3-B5AE-1306-5463E0DF4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1116" y="2515795"/>
            <a:ext cx="5928887" cy="4044136"/>
          </a:xfrm>
          <a:prstGeom prst="rect">
            <a:avLst/>
          </a:prstGeom>
        </p:spPr>
      </p:pic>
    </p:spTree>
    <p:extLst>
      <p:ext uri="{BB962C8B-B14F-4D97-AF65-F5344CB8AC3E}">
        <p14:creationId xmlns:p14="http://schemas.microsoft.com/office/powerpoint/2010/main" val="3990120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632621" y="967820"/>
            <a:ext cx="10850784" cy="5391056"/>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225414" lvl="0" indent="-225414" defTabSz="1219110" eaLnBrk="1" fontAlgn="base" hangingPunct="1">
              <a:spcBef>
                <a:spcPct val="20000"/>
              </a:spcBef>
              <a:spcAft>
                <a:spcPct val="0"/>
              </a:spcAft>
              <a:buChar char="•"/>
              <a:defRPr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1pPr>
            <a:lvl2pPr marL="432197" indent="-177404" eaLnBrk="1" fontAlgn="base" hangingPunct="1">
              <a:spcBef>
                <a:spcPct val="20000"/>
              </a:spcBef>
              <a:spcAft>
                <a:spcPct val="0"/>
              </a:spcAft>
              <a:buFont typeface="Verdana" pitchFamily="34" charset="0"/>
              <a:buChar char="–"/>
              <a:defRPr sz="1200">
                <a:solidFill>
                  <a:schemeClr val="tx1"/>
                </a:solidFill>
              </a:defRPr>
            </a:lvl2pPr>
            <a:lvl3pPr marL="685800" indent="-167879" eaLnBrk="1" fontAlgn="base" hangingPunct="1">
              <a:spcBef>
                <a:spcPct val="20000"/>
              </a:spcBef>
              <a:spcAft>
                <a:spcPct val="0"/>
              </a:spcAft>
              <a:buFont typeface="Verdana" pitchFamily="34" charset="0"/>
              <a:buChar char="–"/>
              <a:defRPr sz="1050">
                <a:solidFill>
                  <a:schemeClr val="tx1"/>
                </a:solidFill>
              </a:defRPr>
            </a:lvl3pPr>
            <a:lvl4pPr marL="948929" indent="-177404" eaLnBrk="1" fontAlgn="base" hangingPunct="1">
              <a:spcBef>
                <a:spcPct val="20000"/>
              </a:spcBef>
              <a:spcAft>
                <a:spcPct val="0"/>
              </a:spcAft>
              <a:buFont typeface="Verdana" pitchFamily="34" charset="0"/>
              <a:buChar char="–"/>
              <a:defRPr sz="900">
                <a:solidFill>
                  <a:schemeClr val="tx1"/>
                </a:solidFill>
              </a:defRPr>
            </a:lvl4pPr>
            <a:lvl5pPr marL="1245394" indent="-176213" eaLnBrk="1" fontAlgn="base" hangingPunct="1">
              <a:spcBef>
                <a:spcPct val="20000"/>
              </a:spcBef>
              <a:spcAft>
                <a:spcPct val="0"/>
              </a:spcAft>
              <a:buFont typeface="Verdana" pitchFamily="34" charset="0"/>
              <a:buChar char="–"/>
              <a:defRPr sz="825">
                <a:solidFill>
                  <a:schemeClr val="tx1"/>
                </a:solidFill>
              </a:defRPr>
            </a:lvl5pPr>
            <a:lvl6pPr marL="1588294" indent="-176213" eaLnBrk="1" fontAlgn="base" hangingPunct="1">
              <a:spcBef>
                <a:spcPct val="20000"/>
              </a:spcBef>
              <a:spcAft>
                <a:spcPct val="0"/>
              </a:spcAft>
              <a:buFont typeface="Verdana" pitchFamily="34" charset="0"/>
              <a:buChar char="–"/>
              <a:defRPr sz="1050">
                <a:solidFill>
                  <a:schemeClr val="tx1"/>
                </a:solidFill>
              </a:defRPr>
            </a:lvl6pPr>
            <a:lvl7pPr marL="1931194" indent="-176213" eaLnBrk="1" fontAlgn="base" hangingPunct="1">
              <a:spcBef>
                <a:spcPct val="20000"/>
              </a:spcBef>
              <a:spcAft>
                <a:spcPct val="0"/>
              </a:spcAft>
              <a:buFont typeface="Verdana" pitchFamily="34" charset="0"/>
              <a:buChar char="–"/>
              <a:defRPr sz="1050">
                <a:solidFill>
                  <a:schemeClr val="tx1"/>
                </a:solidFill>
              </a:defRPr>
            </a:lvl7pPr>
            <a:lvl8pPr marL="2274094" indent="-176213" eaLnBrk="1" fontAlgn="base" hangingPunct="1">
              <a:spcBef>
                <a:spcPct val="20000"/>
              </a:spcBef>
              <a:spcAft>
                <a:spcPct val="0"/>
              </a:spcAft>
              <a:buFont typeface="Verdana" pitchFamily="34" charset="0"/>
              <a:buChar char="–"/>
              <a:defRPr sz="1050">
                <a:solidFill>
                  <a:schemeClr val="tx1"/>
                </a:solidFill>
              </a:defRPr>
            </a:lvl8pPr>
            <a:lvl9pPr marL="2616994" indent="-176213" eaLnBrk="1" fontAlgn="base" hangingPunct="1">
              <a:spcBef>
                <a:spcPct val="20000"/>
              </a:spcBef>
              <a:spcAft>
                <a:spcPct val="0"/>
              </a:spcAft>
              <a:buFont typeface="Verdana" pitchFamily="34" charset="0"/>
              <a:buChar char="–"/>
              <a:defRPr sz="1050">
                <a:solidFill>
                  <a:schemeClr val="tx1"/>
                </a:solidFill>
              </a:defRPr>
            </a:lvl9pPr>
          </a:lstStyle>
          <a:p>
            <a:pPr marL="0" indent="0">
              <a:buNone/>
            </a:pPr>
            <a:r>
              <a:rPr lang="en-US" err="1"/>
              <a:t>eDP</a:t>
            </a:r>
            <a:r>
              <a:rPr lang="en-US"/>
              <a:t> MUX Solder Down:</a:t>
            </a:r>
          </a:p>
          <a:p>
            <a:r>
              <a:rPr lang="en-US" err="1"/>
              <a:t>eDP</a:t>
            </a:r>
            <a:r>
              <a:rPr lang="en-US"/>
              <a:t> MUX solder down supported only on PTL-UH RVP2 DTBT CAMM SKU.</a:t>
            </a:r>
          </a:p>
          <a:p>
            <a:r>
              <a:rPr lang="en-US" b="1"/>
              <a:t>MUX Part: </a:t>
            </a:r>
            <a:r>
              <a:rPr lang="en-US"/>
              <a:t>Diodes PI3WVR13612ZLEX  </a:t>
            </a:r>
          </a:p>
          <a:p>
            <a:pPr marL="0" indent="0">
              <a:buNone/>
            </a:pPr>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6" name="Title 1">
            <a:extLst>
              <a:ext uri="{FF2B5EF4-FFF2-40B4-BE49-F238E27FC236}">
                <a16:creationId xmlns:a16="http://schemas.microsoft.com/office/drawing/2014/main" id="{738A29D9-E760-4230-B1E5-299F01A54808}"/>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PTL-UH RVP – Switchable Gfx support</a:t>
            </a:r>
          </a:p>
        </p:txBody>
      </p:sp>
      <p:pic>
        <p:nvPicPr>
          <p:cNvPr id="3" name="Picture 2" descr="A diagram of a computer network&#10;&#10;Description automatically generated">
            <a:extLst>
              <a:ext uri="{FF2B5EF4-FFF2-40B4-BE49-F238E27FC236}">
                <a16:creationId xmlns:a16="http://schemas.microsoft.com/office/drawing/2014/main" id="{797A5C90-96E5-0A91-AF0B-6269CA8AC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482" y="2149021"/>
            <a:ext cx="7804604" cy="4124602"/>
          </a:xfrm>
          <a:prstGeom prst="rect">
            <a:avLst/>
          </a:prstGeom>
        </p:spPr>
      </p:pic>
    </p:spTree>
    <p:extLst>
      <p:ext uri="{BB962C8B-B14F-4D97-AF65-F5344CB8AC3E}">
        <p14:creationId xmlns:p14="http://schemas.microsoft.com/office/powerpoint/2010/main" val="911312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Modular TCSS Intro</a:t>
            </a:r>
          </a:p>
        </p:txBody>
      </p:sp>
      <p:sp>
        <p:nvSpPr>
          <p:cNvPr id="3" name="TextBox 2">
            <a:extLst>
              <a:ext uri="{FF2B5EF4-FFF2-40B4-BE49-F238E27FC236}">
                <a16:creationId xmlns:a16="http://schemas.microsoft.com/office/drawing/2014/main" id="{4DA005AE-86A3-5359-C777-1695196F7D80}"/>
              </a:ext>
            </a:extLst>
          </p:cNvPr>
          <p:cNvSpPr txBox="1"/>
          <p:nvPr/>
        </p:nvSpPr>
        <p:spPr>
          <a:xfrm>
            <a:off x="9299958" y="5320487"/>
            <a:ext cx="2703872" cy="83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600"/>
              </a:spcBef>
            </a:pPr>
            <a:r>
              <a:rPr lang="en-US">
                <a:solidFill>
                  <a:schemeClr val="tx2"/>
                </a:solidFill>
              </a:rPr>
              <a:t>Usha</a:t>
            </a:r>
          </a:p>
          <a:p>
            <a:pPr>
              <a:spcBef>
                <a:spcPts val="600"/>
              </a:spcBef>
            </a:pPr>
            <a:r>
              <a:rPr lang="en-US">
                <a:solidFill>
                  <a:schemeClr val="tx2"/>
                </a:solidFill>
              </a:rPr>
              <a:t>Naseef</a:t>
            </a:r>
          </a:p>
        </p:txBody>
      </p:sp>
    </p:spTree>
    <p:extLst>
      <p:ext uri="{BB962C8B-B14F-4D97-AF65-F5344CB8AC3E}">
        <p14:creationId xmlns:p14="http://schemas.microsoft.com/office/powerpoint/2010/main" val="3263598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Modular TCSS on PTL-UH RVP</a:t>
            </a:r>
          </a:p>
        </p:txBody>
      </p:sp>
      <p:sp>
        <p:nvSpPr>
          <p:cNvPr id="4" name="Content Placeholder 3"/>
          <p:cNvSpPr>
            <a:spLocks noGrp="1"/>
          </p:cNvSpPr>
          <p:nvPr>
            <p:ph sz="quarter" idx="13"/>
          </p:nvPr>
        </p:nvSpPr>
        <p:spPr>
          <a:xfrm>
            <a:off x="474864" y="730993"/>
            <a:ext cx="6141808" cy="5234151"/>
          </a:xfrm>
        </p:spPr>
        <p:txBody>
          <a:bodyPr>
            <a:normAutofit lnSpcReduction="10000"/>
          </a:bodyPr>
          <a:lstStyle/>
          <a:p>
            <a:pPr marL="380981" indent="-380981">
              <a:buFont typeface="Arial" panose="020B0604020202020204" pitchFamily="34" charset="0"/>
              <a:buChar char="•"/>
            </a:pPr>
            <a:r>
              <a:rPr lang="en-US" sz="1867"/>
              <a:t>Modular TCSS enable multiple Type-C configuration on Modular TCSS connector. </a:t>
            </a:r>
          </a:p>
          <a:p>
            <a:pPr marL="380981" indent="-380981">
              <a:buFont typeface="Arial" panose="020B0604020202020204" pitchFamily="34" charset="0"/>
              <a:buChar char="•"/>
            </a:pPr>
            <a:r>
              <a:rPr lang="en-US" sz="1867"/>
              <a:t>Instead of using multiple RVPs for Type-C validation, this new concept provide option to use the same RVP for different IO personality/connector enabling.</a:t>
            </a:r>
          </a:p>
          <a:p>
            <a:pPr marL="380981" indent="-380981">
              <a:buFont typeface="Arial" panose="020B0604020202020204" pitchFamily="34" charset="0"/>
              <a:buChar char="•"/>
            </a:pPr>
            <a:r>
              <a:rPr lang="en-US" sz="1867"/>
              <a:t>No rework or IFWI re-flashing on RVP needed for enabling the different modules.</a:t>
            </a:r>
          </a:p>
          <a:p>
            <a:pPr marL="380981" indent="-380981">
              <a:buFont typeface="Arial" panose="020B0604020202020204" pitchFamily="34" charset="0"/>
              <a:buChar char="•"/>
            </a:pPr>
            <a:r>
              <a:rPr lang="en-US" sz="1867"/>
              <a:t>PTL-UH RVP supports Modular TCSS connector on which multiple IO modules [HDMI/Type-A] can be plugged.</a:t>
            </a:r>
          </a:p>
          <a:p>
            <a:pPr marL="380981" indent="-380981">
              <a:buFont typeface="Arial" panose="020B0604020202020204" pitchFamily="34" charset="0"/>
              <a:buChar char="•"/>
            </a:pPr>
            <a:r>
              <a:rPr lang="en-US" sz="1867"/>
              <a:t>Modules designed based on the defined pinout to support all IO modules without rework.</a:t>
            </a:r>
          </a:p>
          <a:p>
            <a:pPr marL="380981" indent="-380981">
              <a:buFont typeface="Arial" panose="020B0604020202020204" pitchFamily="34" charset="0"/>
              <a:buChar char="•"/>
            </a:pPr>
            <a:r>
              <a:rPr lang="en-US" sz="1867"/>
              <a:t>Module routing is taken care to meet the PDG limit.</a:t>
            </a:r>
          </a:p>
          <a:p>
            <a:pPr marL="380981" indent="-380981">
              <a:buFont typeface="Arial" panose="020B0604020202020204" pitchFamily="34" charset="0"/>
              <a:buChar char="•"/>
            </a:pPr>
            <a:r>
              <a:rPr lang="en-US" sz="1800" b="1">
                <a:latin typeface="+mj-lt"/>
              </a:rPr>
              <a:t>TCSS Modules are not hot pluggable. Module can be plugged/swapped in G3 only.</a:t>
            </a:r>
          </a:p>
          <a:p>
            <a:pPr marL="380981" indent="-380981">
              <a:buFont typeface="Arial" panose="020B0604020202020204" pitchFamily="34" charset="0"/>
              <a:buChar char="•"/>
            </a:pPr>
            <a:r>
              <a:rPr lang="en-US" sz="1867" b="1"/>
              <a:t>Note : </a:t>
            </a:r>
            <a:r>
              <a:rPr lang="en-US" sz="1867" b="1">
                <a:solidFill>
                  <a:srgbClr val="C00000"/>
                </a:solidFill>
              </a:rPr>
              <a:t>Do not plug TCSS module on legacy M.2 SSD slot and vice versa</a:t>
            </a:r>
          </a:p>
          <a:p>
            <a:pPr marL="380981" indent="-380981">
              <a:buFont typeface="Arial" panose="020B0604020202020204" pitchFamily="34" charset="0"/>
              <a:buChar char="•"/>
            </a:pPr>
            <a:endParaRPr lang="en-US" sz="1867"/>
          </a:p>
        </p:txBody>
      </p:sp>
      <p:pic>
        <p:nvPicPr>
          <p:cNvPr id="2" name="Picture 1" descr="Diagram&#10;&#10;Description automatically generated">
            <a:extLst>
              <a:ext uri="{FF2B5EF4-FFF2-40B4-BE49-F238E27FC236}">
                <a16:creationId xmlns:a16="http://schemas.microsoft.com/office/drawing/2014/main" id="{3AF1701B-B9F0-4CC5-B8C1-4CBFE68C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672" y="1413641"/>
            <a:ext cx="5009931" cy="3757448"/>
          </a:xfrm>
          <a:prstGeom prst="rect">
            <a:avLst/>
          </a:prstGeom>
          <a:noFill/>
        </p:spPr>
      </p:pic>
    </p:spTree>
    <p:extLst>
      <p:ext uri="{BB962C8B-B14F-4D97-AF65-F5344CB8AC3E}">
        <p14:creationId xmlns:p14="http://schemas.microsoft.com/office/powerpoint/2010/main" val="182542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4863" y="97857"/>
            <a:ext cx="10972800" cy="654156"/>
          </a:xfrm>
        </p:spPr>
        <p:txBody>
          <a:bodyPr anchor="ctr"/>
          <a:lstStyle/>
          <a:p>
            <a:r>
              <a:rPr lang="en-US" sz="3467"/>
              <a:t>POR Module List for PTL-UH RVP</a:t>
            </a:r>
          </a:p>
        </p:txBody>
      </p:sp>
      <p:sp>
        <p:nvSpPr>
          <p:cNvPr id="4" name="Content Placeholder 3"/>
          <p:cNvSpPr>
            <a:spLocks noGrp="1"/>
          </p:cNvSpPr>
          <p:nvPr>
            <p:ph sz="quarter" idx="13"/>
          </p:nvPr>
        </p:nvSpPr>
        <p:spPr>
          <a:xfrm>
            <a:off x="542238" y="1118825"/>
            <a:ext cx="10838047" cy="2023768"/>
          </a:xfrm>
        </p:spPr>
        <p:txBody>
          <a:bodyPr>
            <a:normAutofit/>
          </a:bodyPr>
          <a:lstStyle/>
          <a:p>
            <a:pPr marL="380981" indent="-380981">
              <a:buFont typeface="Arial" panose="020B0604020202020204" pitchFamily="34" charset="0"/>
              <a:buChar char="•"/>
            </a:pPr>
            <a:r>
              <a:rPr lang="en-US" sz="1867"/>
              <a:t>Individual module block diagrams , schematics and layout files are available in </a:t>
            </a:r>
            <a:r>
              <a:rPr lang="en-US" sz="1867" err="1">
                <a:hlinkClick r:id="rId3"/>
              </a:rPr>
              <a:t>goto</a:t>
            </a:r>
            <a:r>
              <a:rPr lang="en-US" sz="1867">
                <a:hlinkClick r:id="rId3"/>
              </a:rPr>
              <a:t>/</a:t>
            </a:r>
            <a:r>
              <a:rPr lang="en-US" sz="1867" err="1">
                <a:hlinkClick r:id="rId3"/>
              </a:rPr>
              <a:t>tcssmodule</a:t>
            </a:r>
            <a:r>
              <a:rPr lang="en-US" sz="1867">
                <a:hlinkClick r:id="rId3"/>
              </a:rPr>
              <a:t> </a:t>
            </a:r>
            <a:r>
              <a:rPr lang="en-US" sz="1867"/>
              <a:t>wiki link.</a:t>
            </a:r>
          </a:p>
          <a:p>
            <a:pPr marL="380981" indent="-380981">
              <a:buFont typeface="Arial" panose="020B0604020202020204" pitchFamily="34" charset="0"/>
              <a:buChar char="•"/>
            </a:pPr>
            <a:r>
              <a:rPr lang="en-US" sz="1867"/>
              <a:t>Each module can be identified using the TCSS Card# label provided on the module.</a:t>
            </a:r>
          </a:p>
          <a:p>
            <a:pPr marL="380981" indent="-380981">
              <a:buFont typeface="Arial" panose="020B0604020202020204" pitchFamily="34" charset="0"/>
              <a:buChar char="•"/>
            </a:pPr>
            <a:r>
              <a:rPr lang="en-US" sz="1867" err="1"/>
              <a:t>eDP</a:t>
            </a:r>
            <a:r>
              <a:rPr lang="en-US" sz="1867"/>
              <a:t> module can be validated on RVP3 (LP5 T4) and RVP2 (LP5x LPCAMM </a:t>
            </a:r>
            <a:r>
              <a:rPr lang="en-US" sz="1867" err="1"/>
              <a:t>dTBT</a:t>
            </a:r>
            <a:r>
              <a:rPr lang="en-US" sz="1867"/>
              <a:t>) on </a:t>
            </a:r>
            <a:r>
              <a:rPr lang="en-US" sz="1867">
                <a:solidFill>
                  <a:srgbClr val="C00000"/>
                </a:solidFill>
              </a:rPr>
              <a:t>TCP0 port only </a:t>
            </a:r>
            <a:r>
              <a:rPr lang="en-US" sz="1867"/>
              <a:t>with PTL silicon.</a:t>
            </a:r>
          </a:p>
          <a:p>
            <a:pPr marL="380981" indent="-380981">
              <a:buFont typeface="Arial" panose="020B0604020202020204" pitchFamily="34" charset="0"/>
              <a:buChar char="•"/>
            </a:pPr>
            <a:r>
              <a:rPr lang="en-US" sz="1867"/>
              <a:t>List includes the IPN for modules and PD AIC provided in below table.</a:t>
            </a:r>
          </a:p>
          <a:p>
            <a:pPr marL="380981" indent="-380981">
              <a:buFont typeface="Arial" panose="020B0604020202020204" pitchFamily="34" charset="0"/>
              <a:buChar char="•"/>
            </a:pPr>
            <a:endParaRPr lang="en-US" sz="1867"/>
          </a:p>
        </p:txBody>
      </p:sp>
      <p:pic>
        <p:nvPicPr>
          <p:cNvPr id="7" name="Picture 6">
            <a:extLst>
              <a:ext uri="{FF2B5EF4-FFF2-40B4-BE49-F238E27FC236}">
                <a16:creationId xmlns:a16="http://schemas.microsoft.com/office/drawing/2014/main" id="{C67C5CCF-82B0-C2E4-42E2-ED8513522F9C}"/>
              </a:ext>
            </a:extLst>
          </p:cNvPr>
          <p:cNvPicPr>
            <a:picLocks noChangeAspect="1"/>
          </p:cNvPicPr>
          <p:nvPr/>
        </p:nvPicPr>
        <p:blipFill rotWithShape="1">
          <a:blip r:embed="rId4"/>
          <a:srcRect l="643"/>
          <a:stretch/>
        </p:blipFill>
        <p:spPr>
          <a:xfrm>
            <a:off x="1348806" y="3429000"/>
            <a:ext cx="9774804" cy="2729485"/>
          </a:xfrm>
          <a:prstGeom prst="rect">
            <a:avLst/>
          </a:prstGeom>
        </p:spPr>
      </p:pic>
    </p:spTree>
    <p:extLst>
      <p:ext uri="{BB962C8B-B14F-4D97-AF65-F5344CB8AC3E}">
        <p14:creationId xmlns:p14="http://schemas.microsoft.com/office/powerpoint/2010/main" val="113329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ECC8D-BAC9-4A84-BDE1-90F567991977}"/>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Important Links [</a:t>
            </a:r>
            <a:r>
              <a:rPr lang="en-US" sz="4000" err="1">
                <a:hlinkClick r:id="rId2"/>
              </a:rPr>
              <a:t>goto</a:t>
            </a:r>
            <a:r>
              <a:rPr lang="en-US" sz="4000">
                <a:hlinkClick r:id="rId2"/>
              </a:rPr>
              <a:t>/</a:t>
            </a:r>
            <a:r>
              <a:rPr lang="en-US" sz="4000" err="1">
                <a:hlinkClick r:id="rId2"/>
              </a:rPr>
              <a:t>rvp</a:t>
            </a:r>
            <a:r>
              <a:rPr lang="en-US" sz="4000"/>
              <a:t>]</a:t>
            </a:r>
            <a:endParaRPr lang="en-US"/>
          </a:p>
        </p:txBody>
      </p:sp>
      <p:sp>
        <p:nvSpPr>
          <p:cNvPr id="7" name="Content Placeholder 2">
            <a:extLst>
              <a:ext uri="{FF2B5EF4-FFF2-40B4-BE49-F238E27FC236}">
                <a16:creationId xmlns:a16="http://schemas.microsoft.com/office/drawing/2014/main" id="{A4813CC6-26F0-4E74-A9EA-30BD76CD2A5B}"/>
              </a:ext>
            </a:extLst>
          </p:cNvPr>
          <p:cNvSpPr txBox="1">
            <a:spLocks/>
          </p:cNvSpPr>
          <p:nvPr/>
        </p:nvSpPr>
        <p:spPr>
          <a:xfrm>
            <a:off x="571370" y="1054523"/>
            <a:ext cx="11010900" cy="5279796"/>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spcBef>
                <a:spcPts val="600"/>
              </a:spcBef>
              <a:buFont typeface="Arial" panose="020B0604020202020204" pitchFamily="34" charset="0"/>
              <a:buChar char="•"/>
            </a:pPr>
            <a:r>
              <a:rPr lang="en-US" sz="1600">
                <a:cs typeface="Intel Clear" panose="020B0604020203020204" pitchFamily="34" charset="0"/>
              </a:rPr>
              <a:t>PTL RVP SharePoint link:</a:t>
            </a:r>
          </a:p>
          <a:p>
            <a:pPr marL="0" indent="0" defTabSz="609570" hangingPunct="1">
              <a:spcBef>
                <a:spcPts val="600"/>
              </a:spcBef>
              <a:buNone/>
            </a:pPr>
            <a:r>
              <a:rPr lang="en-US" sz="1600">
                <a:cs typeface="Intel Clear" panose="020B0604020203020204" pitchFamily="34" charset="0"/>
                <a:hlinkClick r:id="rId3"/>
              </a:rPr>
              <a:t>https://intel.sharepoint.com/sites/ccgptlplatformpdtprogrammanagement/SitePages/PTL-UPH-RVP-Engineering-Documents.aspx</a:t>
            </a:r>
            <a:endParaRPr lang="en-US" sz="1600">
              <a:cs typeface="Intel Clear" panose="020B0604020203020204" pitchFamily="34" charset="0"/>
            </a:endParaRPr>
          </a:p>
          <a:p>
            <a:pPr marL="228589" indent="-228589" defTabSz="609570" hangingPunct="1">
              <a:spcBef>
                <a:spcPts val="600"/>
              </a:spcBef>
              <a:buFont typeface="Arial" panose="020B0604020202020204" pitchFamily="34" charset="0"/>
              <a:buChar char="•"/>
            </a:pPr>
            <a:r>
              <a:rPr lang="en-US" sz="1600">
                <a:cs typeface="Intel Clear" panose="020B0604020203020204" pitchFamily="34" charset="0"/>
              </a:rPr>
              <a:t>PTL-UH Architecture document link:</a:t>
            </a:r>
          </a:p>
          <a:p>
            <a:pPr marL="0" indent="0" defTabSz="609570" hangingPunct="1">
              <a:spcBef>
                <a:spcPts val="600"/>
              </a:spcBef>
              <a:buNone/>
            </a:pPr>
            <a:r>
              <a:rPr lang="en-US" sz="1600">
                <a:cs typeface="Intel Clear" panose="020B0604020203020204" pitchFamily="34" charset="0"/>
                <a:hlinkClick r:id="rId4"/>
              </a:rPr>
              <a:t>https://intel.sharepoint.com/:f:/r/sites/ccgptlplatformpdtprogrammanagement/PTLUPH%20RVP%20documents/PTL-UPH%20RVP%20Architecture%20documents?csf=1&amp;web=1&amp;e=TabDgC</a:t>
            </a:r>
            <a:endParaRPr lang="en-US" sz="1600">
              <a:cs typeface="Intel Clear" panose="020B0604020203020204" pitchFamily="34" charset="0"/>
            </a:endParaRPr>
          </a:p>
          <a:p>
            <a:pPr marL="228589" indent="-228589" defTabSz="609570" hangingPunct="1">
              <a:spcBef>
                <a:spcPts val="600"/>
              </a:spcBef>
              <a:buFont typeface="Arial" panose="020B0604020202020204" pitchFamily="34" charset="0"/>
              <a:buChar char="•"/>
            </a:pPr>
            <a:r>
              <a:rPr lang="en-US" sz="1600">
                <a:cs typeface="Intel Clear" panose="020B0604020203020204" pitchFamily="34" charset="0"/>
              </a:rPr>
              <a:t>PTL-UH RVP SOC and EC GPIO mapping link:</a:t>
            </a:r>
          </a:p>
          <a:p>
            <a:pPr marL="0" indent="0" defTabSz="609570" hangingPunct="1">
              <a:spcBef>
                <a:spcPts val="600"/>
              </a:spcBef>
              <a:buNone/>
            </a:pPr>
            <a:r>
              <a:rPr lang="en-US" sz="1600">
                <a:cs typeface="Intel Clear" panose="020B0604020203020204" pitchFamily="34" charset="0"/>
                <a:hlinkClick r:id="rId5"/>
              </a:rPr>
              <a:t>https://intel.sharepoint.com/:f:/r/sites/ccgptlplatformpdtprogrammanagement/PTLUPH%20RVP%20documents/Misc_Docs/Platform_GPIO_Map?csf=1&amp;web=1&amp;e=ECyLFI</a:t>
            </a:r>
            <a:endParaRPr lang="en-US" sz="1600">
              <a:cs typeface="Intel Clear" panose="020B0604020203020204" pitchFamily="34" charset="0"/>
            </a:endParaRPr>
          </a:p>
          <a:p>
            <a:pPr marL="228589" indent="-228589" defTabSz="609570" hangingPunct="1">
              <a:spcBef>
                <a:spcPts val="600"/>
              </a:spcBef>
              <a:buFont typeface="Arial" panose="020B0604020202020204" pitchFamily="34" charset="0"/>
              <a:buChar char="•"/>
            </a:pPr>
            <a:r>
              <a:rPr lang="en-US" sz="1600">
                <a:cs typeface="Intel Clear" panose="020B0604020203020204" pitchFamily="34" charset="0"/>
              </a:rPr>
              <a:t>PTL-UH RVP Schematics link:</a:t>
            </a:r>
          </a:p>
          <a:p>
            <a:pPr marL="0" indent="0" defTabSz="609570" hangingPunct="1">
              <a:spcBef>
                <a:spcPts val="600"/>
              </a:spcBef>
              <a:buNone/>
            </a:pPr>
            <a:r>
              <a:rPr lang="en-US" sz="1600">
                <a:cs typeface="Intel Clear" panose="020B0604020203020204" pitchFamily="34" charset="0"/>
                <a:hlinkClick r:id="rId6"/>
              </a:rPr>
              <a:t>https://intel.sharepoint.com/:f:/r/sites/ccgptlplatformpdtprogrammanagement/PTLUPH%20RVP%20documents/Schematics?csf=1&amp;web=1&amp;e=3TacQ4</a:t>
            </a:r>
            <a:endParaRPr lang="en-US" sz="1600">
              <a:cs typeface="Intel Clear" panose="020B0604020203020204" pitchFamily="34" charset="0"/>
            </a:endParaRPr>
          </a:p>
          <a:p>
            <a:pPr marL="228589" indent="-228589" defTabSz="609570" hangingPunct="1">
              <a:spcBef>
                <a:spcPts val="600"/>
              </a:spcBef>
              <a:buFont typeface="Arial" panose="020B0604020202020204" pitchFamily="34" charset="0"/>
              <a:buChar char="•"/>
            </a:pPr>
            <a:r>
              <a:rPr lang="en-US" sz="1600">
                <a:cs typeface="Intel Clear" panose="020B0604020203020204" pitchFamily="34" charset="0"/>
              </a:rPr>
              <a:t>PTL-UH RVP Layout link:</a:t>
            </a:r>
          </a:p>
          <a:p>
            <a:pPr marL="0" indent="0" defTabSz="609570" hangingPunct="1">
              <a:spcBef>
                <a:spcPts val="600"/>
              </a:spcBef>
              <a:buNone/>
            </a:pPr>
            <a:r>
              <a:rPr lang="en-US" sz="1600">
                <a:cs typeface="Intel Clear" panose="020B0604020203020204" pitchFamily="34" charset="0"/>
                <a:hlinkClick r:id="rId7"/>
              </a:rPr>
              <a:t>https://intel.sharepoint.com/:f:/r/sites/ccgptlplatformpdtprogrammanagement/PTLUPH%20RVP%20documents/Layout?csf=1&amp;web=1&amp;e=YEv5Dd</a:t>
            </a:r>
            <a:endParaRPr lang="en-US" sz="1600">
              <a:cs typeface="Intel Clear" panose="020B0604020203020204" pitchFamily="34" charset="0"/>
            </a:endParaRPr>
          </a:p>
          <a:p>
            <a:pPr marL="228589" indent="-228589" defTabSz="609570" hangingPunct="1">
              <a:spcBef>
                <a:spcPts val="600"/>
              </a:spcBef>
              <a:buFont typeface="Arial" panose="020B0604020202020204" pitchFamily="34" charset="0"/>
              <a:buChar char="•"/>
            </a:pPr>
            <a:r>
              <a:rPr lang="en-US" sz="1600">
                <a:cs typeface="Intel Clear" panose="020B0604020203020204" pitchFamily="34" charset="0"/>
              </a:rPr>
              <a:t>PTL-UH TOPS File:</a:t>
            </a:r>
          </a:p>
          <a:p>
            <a:pPr marL="0" indent="0" defTabSz="609570" hangingPunct="1">
              <a:spcBef>
                <a:spcPts val="600"/>
              </a:spcBef>
              <a:buNone/>
            </a:pPr>
            <a:r>
              <a:rPr lang="en-US" sz="1600">
                <a:cs typeface="Intel Clear" panose="020B0604020203020204" pitchFamily="34" charset="0"/>
                <a:hlinkClick r:id="rId8"/>
              </a:rPr>
              <a:t>https://intel.sharepoint.com/:f:/r/sites/ccgptlplatformpdtprogrammanagement/PTLUPH%20RVP%20documents/TOPS?csf=1&amp;web=1&amp;e=BSOdhi</a:t>
            </a:r>
            <a:endParaRPr lang="en-US" sz="1600">
              <a:cs typeface="Intel Clear" panose="020B0604020203020204" pitchFamily="34" charset="0"/>
            </a:endParaRPr>
          </a:p>
          <a:p>
            <a:pPr marL="228589" indent="-228589" defTabSz="609570" hangingPunct="1">
              <a:buFont typeface="Arial" panose="020B0604020202020204" pitchFamily="34" charset="0"/>
              <a:buChar char="•"/>
            </a:pPr>
            <a:endParaRPr lang="en-US" sz="1400">
              <a:cs typeface="Intel Clear" panose="020B0604020203020204" pitchFamily="34" charset="0"/>
            </a:endParaRPr>
          </a:p>
        </p:txBody>
      </p:sp>
    </p:spTree>
    <p:extLst>
      <p:ext uri="{BB962C8B-B14F-4D97-AF65-F5344CB8AC3E}">
        <p14:creationId xmlns:p14="http://schemas.microsoft.com/office/powerpoint/2010/main" val="3990096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Modular TCSS on PTL RVP</a:t>
            </a:r>
          </a:p>
        </p:txBody>
      </p:sp>
      <p:sp>
        <p:nvSpPr>
          <p:cNvPr id="4" name="Content Placeholder 3"/>
          <p:cNvSpPr>
            <a:spLocks noGrp="1"/>
          </p:cNvSpPr>
          <p:nvPr>
            <p:ph sz="quarter" idx="13"/>
          </p:nvPr>
        </p:nvSpPr>
        <p:spPr>
          <a:xfrm>
            <a:off x="600039" y="1137902"/>
            <a:ext cx="10236126" cy="1040525"/>
          </a:xfrm>
        </p:spPr>
        <p:txBody>
          <a:bodyPr>
            <a:normAutofit/>
          </a:bodyPr>
          <a:lstStyle/>
          <a:p>
            <a:pPr marL="380981" lvl="0" indent="-380981">
              <a:lnSpc>
                <a:spcPct val="110000"/>
              </a:lnSpc>
              <a:buFont typeface="Arial" panose="020B0604020202020204" pitchFamily="34" charset="0"/>
              <a:buChar char="•"/>
            </a:pPr>
            <a:r>
              <a:rPr lang="en-US" sz="1800"/>
              <a:t>Two modular TCSS connectors are provided on RVP and the below table shows the TCP mapping for modules</a:t>
            </a:r>
            <a:endParaRPr lang="en-US" sz="1867"/>
          </a:p>
        </p:txBody>
      </p:sp>
      <p:graphicFrame>
        <p:nvGraphicFramePr>
          <p:cNvPr id="5" name="Table 4">
            <a:extLst>
              <a:ext uri="{FF2B5EF4-FFF2-40B4-BE49-F238E27FC236}">
                <a16:creationId xmlns:a16="http://schemas.microsoft.com/office/drawing/2014/main" id="{88E04253-085C-8C5B-BBF5-1A1E45DBE07E}"/>
              </a:ext>
            </a:extLst>
          </p:cNvPr>
          <p:cNvGraphicFramePr>
            <a:graphicFrameLocks noGrp="1"/>
          </p:cNvGraphicFramePr>
          <p:nvPr>
            <p:extLst>
              <p:ext uri="{D42A27DB-BD31-4B8C-83A1-F6EECF244321}">
                <p14:modId xmlns:p14="http://schemas.microsoft.com/office/powerpoint/2010/main" val="1027195312"/>
              </p:ext>
            </p:extLst>
          </p:nvPr>
        </p:nvGraphicFramePr>
        <p:xfrm>
          <a:off x="1173437" y="2178427"/>
          <a:ext cx="9662729" cy="3318363"/>
        </p:xfrm>
        <a:graphic>
          <a:graphicData uri="http://schemas.openxmlformats.org/drawingml/2006/table">
            <a:tbl>
              <a:tblPr firstRow="1" firstCol="1" bandRow="1">
                <a:tableStyleId>{5C22544A-7EE6-4342-B048-85BDC9FD1C3A}</a:tableStyleId>
              </a:tblPr>
              <a:tblGrid>
                <a:gridCol w="622202">
                  <a:extLst>
                    <a:ext uri="{9D8B030D-6E8A-4147-A177-3AD203B41FA5}">
                      <a16:colId xmlns:a16="http://schemas.microsoft.com/office/drawing/2014/main" val="3965671910"/>
                    </a:ext>
                  </a:extLst>
                </a:gridCol>
                <a:gridCol w="1873172">
                  <a:extLst>
                    <a:ext uri="{9D8B030D-6E8A-4147-A177-3AD203B41FA5}">
                      <a16:colId xmlns:a16="http://schemas.microsoft.com/office/drawing/2014/main" val="3003904587"/>
                    </a:ext>
                  </a:extLst>
                </a:gridCol>
                <a:gridCol w="2604027">
                  <a:extLst>
                    <a:ext uri="{9D8B030D-6E8A-4147-A177-3AD203B41FA5}">
                      <a16:colId xmlns:a16="http://schemas.microsoft.com/office/drawing/2014/main" val="1092966331"/>
                    </a:ext>
                  </a:extLst>
                </a:gridCol>
                <a:gridCol w="2252358">
                  <a:extLst>
                    <a:ext uri="{9D8B030D-6E8A-4147-A177-3AD203B41FA5}">
                      <a16:colId xmlns:a16="http://schemas.microsoft.com/office/drawing/2014/main" val="2011026761"/>
                    </a:ext>
                  </a:extLst>
                </a:gridCol>
                <a:gridCol w="2310970">
                  <a:extLst>
                    <a:ext uri="{9D8B030D-6E8A-4147-A177-3AD203B41FA5}">
                      <a16:colId xmlns:a16="http://schemas.microsoft.com/office/drawing/2014/main" val="1061093508"/>
                    </a:ext>
                  </a:extLst>
                </a:gridCol>
              </a:tblGrid>
              <a:tr h="419971">
                <a:tc rowSpan="2">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TCP     </a:t>
                      </a:r>
                    </a:p>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 Port</a:t>
                      </a:r>
                    </a:p>
                  </a:txBody>
                  <a:tcPr marL="60936" marR="60936" marT="0" marB="0" anchor="ctr"/>
                </a:tc>
                <a:tc>
                  <a:txBody>
                    <a:bodyPr/>
                    <a:lstStyle/>
                    <a:p>
                      <a:pPr marL="0" marR="0" algn="ctr">
                        <a:spcBef>
                          <a:spcPts val="0"/>
                        </a:spcBef>
                        <a:spcAft>
                          <a:spcPts val="0"/>
                        </a:spcAft>
                      </a:pPr>
                      <a:r>
                        <a:rPr lang="en-US" sz="1200">
                          <a:effectLst/>
                          <a:latin typeface="Intel Clear Light" panose="020B0404020203020204" pitchFamily="34" charset="0"/>
                          <a:ea typeface="Intel Clear Light" panose="020B0404020203020204" pitchFamily="34" charset="0"/>
                          <a:cs typeface="Intel Clear Light" panose="020B0404020203020204" pitchFamily="34" charset="0"/>
                        </a:rPr>
                        <a:t>PTL-UH LP5x T3 RVP </a:t>
                      </a:r>
                    </a:p>
                  </a:txBody>
                  <a:tcPr marL="60936" marR="60936" marT="0" marB="0" anchor="ctr"/>
                </a:tc>
                <a:tc>
                  <a:txBody>
                    <a:bodyPr/>
                    <a:lstStyle/>
                    <a:p>
                      <a:pPr marL="0" marR="0" algn="ctr">
                        <a:spcBef>
                          <a:spcPts val="0"/>
                        </a:spcBef>
                        <a:spcAft>
                          <a:spcPts val="0"/>
                        </a:spcAft>
                      </a:pPr>
                      <a:r>
                        <a:rPr lang="en-US" sz="12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dTBT CAMM T3 RVP</a:t>
                      </a:r>
                    </a:p>
                  </a:txBody>
                  <a:tcPr marL="60936" marR="60936" marT="0" marB="0" anchor="ctr"/>
                </a:tc>
                <a:tc>
                  <a:txBody>
                    <a:bodyPr/>
                    <a:lstStyle/>
                    <a:p>
                      <a:pPr marL="0" marR="0" algn="ctr">
                        <a:spcBef>
                          <a:spcPts val="0"/>
                        </a:spcBef>
                        <a:spcAft>
                          <a:spcPts val="0"/>
                        </a:spcAft>
                      </a:pPr>
                      <a:r>
                        <a:rPr lang="en-US" sz="12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DDR5 SODIMM T3 RVP</a:t>
                      </a:r>
                    </a:p>
                  </a:txBody>
                  <a:tcPr marL="60936" marR="60936" marT="0" marB="0" anchor="ctr"/>
                </a:tc>
                <a:tc>
                  <a:txBody>
                    <a:bodyPr/>
                    <a:lstStyle/>
                    <a:p>
                      <a:pPr marL="0" marR="0" algn="ctr">
                        <a:spcBef>
                          <a:spcPts val="0"/>
                        </a:spcBef>
                        <a:spcAft>
                          <a:spcPts val="0"/>
                        </a:spcAft>
                      </a:pPr>
                      <a:r>
                        <a:rPr lang="en-US" sz="12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LP5x T4 RVP</a:t>
                      </a:r>
                    </a:p>
                  </a:txBody>
                  <a:tcPr marL="60936" marR="60936" marT="0" marB="0" anchor="ctr"/>
                </a:tc>
                <a:extLst>
                  <a:ext uri="{0D108BD9-81ED-4DB2-BD59-A6C34878D82A}">
                    <a16:rowId xmlns:a16="http://schemas.microsoft.com/office/drawing/2014/main" val="3449075032"/>
                  </a:ext>
                </a:extLst>
              </a:tr>
              <a:tr h="254441">
                <a:tc vMerge="1">
                  <a:txBody>
                    <a:bodyPr/>
                    <a:lstStyle/>
                    <a:p>
                      <a:endParaRPr lang="en-US"/>
                    </a:p>
                  </a:txBody>
                  <a:tcPr/>
                </a:tc>
                <a:tc>
                  <a:txBody>
                    <a:bodyPr/>
                    <a:lstStyle/>
                    <a:p>
                      <a:pPr marL="0" marR="0" algn="ctr">
                        <a:spcBef>
                          <a:spcPts val="0"/>
                        </a:spcBef>
                        <a:spcAft>
                          <a:spcPts val="0"/>
                        </a:spcAft>
                      </a:pPr>
                      <a:r>
                        <a:rPr lang="en-US" sz="1200">
                          <a:effectLst/>
                          <a:latin typeface="Intel Clear Light" panose="020B0404020203020204" pitchFamily="34" charset="0"/>
                          <a:ea typeface="Intel Clear Light" panose="020B0404020203020204" pitchFamily="34" charset="0"/>
                          <a:cs typeface="Intel Clear Light" panose="020B0404020203020204" pitchFamily="34" charset="0"/>
                        </a:rPr>
                        <a:t>Default</a:t>
                      </a:r>
                    </a:p>
                  </a:txBody>
                  <a:tcPr marL="60936" marR="60936" marT="0" marB="0" anchor="ctr">
                    <a:solidFill>
                      <a:schemeClr val="tx2">
                        <a:lumMod val="20000"/>
                        <a:lumOff val="80000"/>
                      </a:schemeClr>
                    </a:solidFill>
                  </a:tcPr>
                </a:tc>
                <a:tc>
                  <a:txBody>
                    <a:bodyPr/>
                    <a:lstStyle/>
                    <a:p>
                      <a:pPr marL="0" marR="0" algn="ctr">
                        <a:spcBef>
                          <a:spcPts val="0"/>
                        </a:spcBef>
                        <a:spcAft>
                          <a:spcPts val="0"/>
                        </a:spcAft>
                      </a:pPr>
                      <a:r>
                        <a:rPr lang="en-US" sz="1200">
                          <a:effectLst/>
                          <a:latin typeface="Intel Clear Light" panose="020B0404020203020204" pitchFamily="34" charset="0"/>
                          <a:ea typeface="Intel Clear Light" panose="020B0404020203020204" pitchFamily="34" charset="0"/>
                          <a:cs typeface="Intel Clear Light" panose="020B0404020203020204" pitchFamily="34" charset="0"/>
                        </a:rPr>
                        <a:t>Default</a:t>
                      </a:r>
                    </a:p>
                  </a:txBody>
                  <a:tcPr marL="60936" marR="60936" marT="0" marB="0" anchor="ctr">
                    <a:solidFill>
                      <a:schemeClr val="tx2">
                        <a:lumMod val="20000"/>
                        <a:lumOff val="80000"/>
                      </a:schemeClr>
                    </a:solidFill>
                  </a:tcPr>
                </a:tc>
                <a:tc>
                  <a:txBody>
                    <a:bodyPr/>
                    <a:lstStyle/>
                    <a:p>
                      <a:pPr marL="0" marR="0" algn="ctr">
                        <a:spcBef>
                          <a:spcPts val="0"/>
                        </a:spcBef>
                        <a:spcAft>
                          <a:spcPts val="0"/>
                        </a:spcAft>
                      </a:pPr>
                      <a:r>
                        <a:rPr lang="en-US" sz="1200">
                          <a:effectLst/>
                          <a:latin typeface="Intel Clear Light" panose="020B0404020203020204" pitchFamily="34" charset="0"/>
                          <a:ea typeface="Intel Clear Light" panose="020B0404020203020204" pitchFamily="34" charset="0"/>
                          <a:cs typeface="Intel Clear Light" panose="020B0404020203020204" pitchFamily="34" charset="0"/>
                        </a:rPr>
                        <a:t>Default</a:t>
                      </a:r>
                    </a:p>
                  </a:txBody>
                  <a:tcPr marL="60936" marR="60936" marT="0" marB="0" anchor="ctr">
                    <a:solidFill>
                      <a:schemeClr val="tx2">
                        <a:lumMod val="20000"/>
                        <a:lumOff val="80000"/>
                      </a:schemeClr>
                    </a:solidFill>
                  </a:tcPr>
                </a:tc>
                <a:tc>
                  <a:txBody>
                    <a:bodyPr/>
                    <a:lstStyle/>
                    <a:p>
                      <a:pPr marL="0" marR="0" algn="ctr">
                        <a:spcBef>
                          <a:spcPts val="0"/>
                        </a:spcBef>
                        <a:spcAft>
                          <a:spcPts val="0"/>
                        </a:spcAft>
                      </a:pPr>
                      <a:r>
                        <a:rPr lang="en-US" sz="1200">
                          <a:effectLst/>
                          <a:latin typeface="Intel Clear Light" panose="020B0404020203020204" pitchFamily="34" charset="0"/>
                          <a:ea typeface="Intel Clear Light" panose="020B0404020203020204" pitchFamily="34" charset="0"/>
                          <a:cs typeface="Intel Clear Light" panose="020B0404020203020204" pitchFamily="34" charset="0"/>
                        </a:rPr>
                        <a:t>Default</a:t>
                      </a:r>
                    </a:p>
                  </a:txBody>
                  <a:tcPr marL="60936" marR="60936" marT="0" marB="0" anchor="ctr">
                    <a:solidFill>
                      <a:schemeClr val="tx2">
                        <a:lumMod val="20000"/>
                        <a:lumOff val="80000"/>
                      </a:schemeClr>
                    </a:solidFill>
                  </a:tcPr>
                </a:tc>
                <a:extLst>
                  <a:ext uri="{0D108BD9-81ED-4DB2-BD59-A6C34878D82A}">
                    <a16:rowId xmlns:a16="http://schemas.microsoft.com/office/drawing/2014/main" val="1925104486"/>
                  </a:ext>
                </a:extLst>
              </a:tr>
              <a:tr h="629406">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TCP0</a:t>
                      </a:r>
                    </a:p>
                  </a:txBody>
                  <a:tcPr marL="60936" marR="60936" marT="0" marB="0" anchor="ctr"/>
                </a:tc>
                <a:tc>
                  <a:txBody>
                    <a:bodyPr/>
                    <a:lstStyle/>
                    <a:p>
                      <a:pPr marL="0" marR="0" algn="ctr">
                        <a:spcBef>
                          <a:spcPts val="0"/>
                        </a:spcBef>
                        <a:spcAft>
                          <a:spcPts val="0"/>
                        </a:spcAft>
                      </a:pPr>
                      <a:r>
                        <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200" b="0" i="0" u="none" strike="noStrike" kern="0" cap="none" spc="0" normalizeH="0" baseline="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algn="ctr">
                        <a:spcBef>
                          <a:spcPts val="0"/>
                        </a:spcBef>
                        <a:spcAft>
                          <a:spcPts val="0"/>
                        </a:spcAft>
                      </a:pPr>
                      <a:r>
                        <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tc>
                  <a:txBody>
                    <a:bodyPr/>
                    <a:lstStyle/>
                    <a:p>
                      <a:pPr marL="0" marR="0" algn="ctr">
                        <a:spcBef>
                          <a:spcPts val="0"/>
                        </a:spcBef>
                        <a:spcAft>
                          <a:spcPts val="0"/>
                        </a:spcAft>
                      </a:pPr>
                      <a:r>
                        <a:rPr kumimoji="0" lang="en-US" sz="1200" b="0" i="0" u="none" strike="noStrike" kern="0" cap="none" spc="0" normalizeH="0" baseline="0">
                          <a:ln>
                            <a:noFill/>
                          </a:ln>
                          <a:solidFill>
                            <a:srgbClr val="000000"/>
                          </a:solidFill>
                          <a:effectLst/>
                          <a:highlight>
                            <a:srgbClr val="00FFFF"/>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tc>
                  <a:txBody>
                    <a:bodyPr/>
                    <a:lstStyle/>
                    <a:p>
                      <a:pPr marL="0" marR="0" algn="ctr">
                        <a:spcBef>
                          <a:spcPts val="0"/>
                        </a:spcBef>
                        <a:spcAft>
                          <a:spcPts val="0"/>
                        </a:spcAft>
                      </a:pPr>
                      <a:r>
                        <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Cascaded HB </a:t>
                      </a:r>
                      <a:r>
                        <a:rPr kumimoji="0" lang="en-US" sz="1200" b="0" i="0" u="none" strike="noStrike" kern="0" cap="none" spc="0" normalizeH="0" baseline="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algn="ctr">
                        <a:spcBef>
                          <a:spcPts val="0"/>
                        </a:spcBef>
                        <a:spcAft>
                          <a:spcPts val="0"/>
                        </a:spcAft>
                      </a:pPr>
                      <a:r>
                        <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highlight>
                            <a:srgbClr val="00FFFF"/>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extLst>
                  <a:ext uri="{0D108BD9-81ED-4DB2-BD59-A6C34878D82A}">
                    <a16:rowId xmlns:a16="http://schemas.microsoft.com/office/drawing/2014/main" val="3163787026"/>
                  </a:ext>
                </a:extLst>
              </a:tr>
              <a:tr h="675150">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TCP1</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200" b="0" i="0" u="none" strike="noStrike" kern="0" cap="none" spc="0" normalizeH="0" baseline="0" noProof="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2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tc>
                  <a:txBody>
                    <a:bodyPr/>
                    <a:lstStyle/>
                    <a:p>
                      <a:pPr algn="ctr" fontAlgn="b"/>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DP UHBR20 input to Barlow Ridge</a:t>
                      </a:r>
                    </a:p>
                  </a:txBody>
                  <a:tcPr marL="9525" marR="9525" marT="9525"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Cascaded HB </a:t>
                      </a:r>
                      <a:r>
                        <a:rPr kumimoji="0" lang="en-US" sz="1200" b="0" i="0" u="none" strike="noStrike" kern="0" cap="none" spc="0" normalizeH="0" baseline="0" noProof="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2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highlight>
                            <a:srgbClr val="00FFFF"/>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extLst>
                  <a:ext uri="{0D108BD9-81ED-4DB2-BD59-A6C34878D82A}">
                    <a16:rowId xmlns:a16="http://schemas.microsoft.com/office/drawing/2014/main" val="2763859887"/>
                  </a:ext>
                </a:extLst>
              </a:tr>
              <a:tr h="643146">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TCP2</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highlight>
                            <a:srgbClr val="00FFFF"/>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tc>
                  <a:txBody>
                    <a:bodyPr/>
                    <a:lstStyle/>
                    <a:p>
                      <a:pPr algn="ctr" fontAlgn="b"/>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DP UHBR20 input to Barlow Ridge</a:t>
                      </a:r>
                    </a:p>
                  </a:txBody>
                  <a:tcPr marL="60936" marR="60936" marT="0" marB="0" anchor="ctr"/>
                </a:tc>
                <a:tc>
                  <a:txBody>
                    <a:bodyPr/>
                    <a:lstStyle/>
                    <a:p>
                      <a:pPr marL="0" marR="0" algn="ctr">
                        <a:spcBef>
                          <a:spcPts val="0"/>
                        </a:spcBef>
                        <a:spcAft>
                          <a:spcPts val="0"/>
                        </a:spcAft>
                      </a:pPr>
                      <a:r>
                        <a:rPr kumimoji="0" lang="en-US" sz="1200" b="0" i="0" u="none" strike="noStrike" kern="0" cap="none" spc="0" normalizeH="0" baseline="0">
                          <a:ln>
                            <a:noFill/>
                          </a:ln>
                          <a:solidFill>
                            <a:srgbClr val="000000"/>
                          </a:solidFill>
                          <a:effectLst/>
                          <a:highlight>
                            <a:srgbClr val="00FFFF"/>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tc>
                  <a:txBody>
                    <a:bodyPr/>
                    <a:lstStyle/>
                    <a:p>
                      <a:pPr marL="0" marR="0" algn="ctr">
                        <a:spcBef>
                          <a:spcPts val="0"/>
                        </a:spcBef>
                        <a:spcAft>
                          <a:spcPts val="0"/>
                        </a:spcAft>
                      </a:pPr>
                      <a:r>
                        <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200" b="0" i="0" u="none" strike="noStrike" kern="0" cap="none" spc="0" normalizeH="0" baseline="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algn="ctr">
                        <a:spcBef>
                          <a:spcPts val="0"/>
                        </a:spcBef>
                        <a:spcAft>
                          <a:spcPts val="0"/>
                        </a:spcAft>
                      </a:pPr>
                      <a:r>
                        <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extLst>
                  <a:ext uri="{0D108BD9-81ED-4DB2-BD59-A6C34878D82A}">
                    <a16:rowId xmlns:a16="http://schemas.microsoft.com/office/drawing/2014/main" val="3610985034"/>
                  </a:ext>
                </a:extLst>
              </a:tr>
              <a:tr h="696249">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TCP3</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highlight>
                            <a:srgbClr val="00FFFF"/>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tc>
                  <a:txBody>
                    <a:bodyPr/>
                    <a:lstStyle/>
                    <a:p>
                      <a:pPr algn="ctr" fontAlgn="b"/>
                      <a:r>
                        <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DP UHBR20 input to DP MUX </a:t>
                      </a:r>
                      <a:r>
                        <a:rPr lang="en-US" sz="1200" b="0" i="0" u="none" strike="noStrike" err="1">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Retimer</a:t>
                      </a:r>
                      <a:endParaRPr lang="en-US" sz="12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tc>
                <a:tc>
                  <a:txBody>
                    <a:bodyPr/>
                    <a:lstStyle/>
                    <a:p>
                      <a:pPr marL="0" marR="0" algn="ctr">
                        <a:spcBef>
                          <a:spcPts val="0"/>
                        </a:spcBef>
                        <a:spcAft>
                          <a:spcPts val="0"/>
                        </a:spcAft>
                      </a:pPr>
                      <a:r>
                        <a:rPr kumimoji="0" lang="en-US" sz="1200" b="0" i="0" u="none" strike="noStrike" kern="0" cap="none" spc="0" normalizeH="0" baseline="0">
                          <a:ln>
                            <a:noFill/>
                          </a:ln>
                          <a:solidFill>
                            <a:srgbClr val="000000"/>
                          </a:solidFill>
                          <a:effectLst/>
                          <a:highlight>
                            <a:srgbClr val="00FFFF"/>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200" b="0" i="0" u="none" strike="noStrike" kern="0" cap="none" spc="0" normalizeH="0" baseline="0" noProof="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2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extLst>
                  <a:ext uri="{0D108BD9-81ED-4DB2-BD59-A6C34878D82A}">
                    <a16:rowId xmlns:a16="http://schemas.microsoft.com/office/drawing/2014/main" val="3682974368"/>
                  </a:ext>
                </a:extLst>
              </a:tr>
            </a:tbl>
          </a:graphicData>
        </a:graphic>
      </p:graphicFrame>
    </p:spTree>
    <p:extLst>
      <p:ext uri="{BB962C8B-B14F-4D97-AF65-F5344CB8AC3E}">
        <p14:creationId xmlns:p14="http://schemas.microsoft.com/office/powerpoint/2010/main" val="340328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4097" y="186577"/>
            <a:ext cx="10972800" cy="654156"/>
          </a:xfrm>
        </p:spPr>
        <p:txBody>
          <a:bodyPr anchor="ctr"/>
          <a:lstStyle/>
          <a:p>
            <a:r>
              <a:rPr lang="en-US" sz="3467"/>
              <a:t>Modules Assembly on RVP</a:t>
            </a:r>
          </a:p>
        </p:txBody>
      </p:sp>
      <p:sp>
        <p:nvSpPr>
          <p:cNvPr id="4" name="Content Placeholder 3"/>
          <p:cNvSpPr>
            <a:spLocks noGrp="1"/>
          </p:cNvSpPr>
          <p:nvPr>
            <p:ph sz="quarter" idx="13"/>
          </p:nvPr>
        </p:nvSpPr>
        <p:spPr>
          <a:xfrm>
            <a:off x="474863" y="956441"/>
            <a:ext cx="10972799" cy="1250731"/>
          </a:xfrm>
        </p:spPr>
        <p:txBody>
          <a:bodyPr>
            <a:normAutofit lnSpcReduction="10000"/>
          </a:bodyPr>
          <a:lstStyle/>
          <a:p>
            <a:pPr marL="380981" indent="-380981">
              <a:buFont typeface="Arial" panose="020B0604020202020204" pitchFamily="34" charset="0"/>
              <a:buChar char="•"/>
            </a:pPr>
            <a:r>
              <a:rPr lang="en-US" sz="1867"/>
              <a:t>Modules are connected on TCSS Key-M connector (IPN# N23242-001) and recommended to screw the modules to avoid removal of module due to cables being plugged.</a:t>
            </a:r>
          </a:p>
          <a:p>
            <a:pPr marL="380981" indent="-380981">
              <a:buFont typeface="Arial" panose="020B0604020202020204" pitchFamily="34" charset="0"/>
              <a:buChar char="•"/>
            </a:pPr>
            <a:r>
              <a:rPr lang="en-US" sz="1867"/>
              <a:t>Module gets mounted to the M.2 stud and M3 screw. Card has a half-moon mounting hole which is shared over the modules. Middle Mounting hole is shared with both the cards.</a:t>
            </a:r>
          </a:p>
          <a:p>
            <a:pPr marL="380981" indent="-380981">
              <a:buFont typeface="Arial" panose="020B0604020202020204" pitchFamily="34" charset="0"/>
              <a:buChar char="•"/>
            </a:pPr>
            <a:endParaRPr lang="en-US" sz="1867"/>
          </a:p>
        </p:txBody>
      </p:sp>
      <p:pic>
        <p:nvPicPr>
          <p:cNvPr id="6" name="Picture 5">
            <a:extLst>
              <a:ext uri="{FF2B5EF4-FFF2-40B4-BE49-F238E27FC236}">
                <a16:creationId xmlns:a16="http://schemas.microsoft.com/office/drawing/2014/main" id="{B479C516-9C97-0090-4273-81556C786A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319573" y="3195807"/>
            <a:ext cx="3688080" cy="2541270"/>
          </a:xfrm>
          <a:prstGeom prst="rect">
            <a:avLst/>
          </a:prstGeom>
          <a:noFill/>
          <a:ln>
            <a:noFill/>
          </a:ln>
        </p:spPr>
      </p:pic>
      <p:pic>
        <p:nvPicPr>
          <p:cNvPr id="1026" name="Picture 2">
            <a:extLst>
              <a:ext uri="{FF2B5EF4-FFF2-40B4-BE49-F238E27FC236}">
                <a16:creationId xmlns:a16="http://schemas.microsoft.com/office/drawing/2014/main" id="{D1155B74-BCEF-4A62-AEEA-74FB8DF7BEB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131" t="33618" r="26456" b="18872"/>
          <a:stretch/>
        </p:blipFill>
        <p:spPr bwMode="auto">
          <a:xfrm rot="5400000">
            <a:off x="8036353" y="2434620"/>
            <a:ext cx="1760412" cy="21359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5FBEC71-4CD7-8813-9149-4F20EE8EFC8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024" t="17560" r="30645" b="11483"/>
          <a:stretch/>
        </p:blipFill>
        <p:spPr bwMode="auto">
          <a:xfrm rot="5400000">
            <a:off x="5401572" y="4459918"/>
            <a:ext cx="1661101" cy="20400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B063A16-F96F-AD32-398D-230DC7C15C8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492" t="11424" r="15082" b="14996"/>
          <a:stretch/>
        </p:blipFill>
        <p:spPr bwMode="auto">
          <a:xfrm flipH="1">
            <a:off x="5212109" y="2622403"/>
            <a:ext cx="2069140" cy="1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82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TCSS Modules – Programmable Devices</a:t>
            </a:r>
          </a:p>
        </p:txBody>
      </p:sp>
      <p:sp>
        <p:nvSpPr>
          <p:cNvPr id="4" name="Content Placeholder 3"/>
          <p:cNvSpPr>
            <a:spLocks noGrp="1"/>
          </p:cNvSpPr>
          <p:nvPr>
            <p:ph sz="quarter" idx="13"/>
          </p:nvPr>
        </p:nvSpPr>
        <p:spPr>
          <a:xfrm>
            <a:off x="495885" y="1093076"/>
            <a:ext cx="10972800" cy="5171090"/>
          </a:xfrm>
        </p:spPr>
        <p:txBody>
          <a:bodyPr lIns="0" tIns="0" rIns="0" bIns="0" anchor="t">
            <a:normAutofit/>
          </a:bodyPr>
          <a:lstStyle/>
          <a:p>
            <a:pPr marL="380365" indent="-380365">
              <a:buFont typeface="Arial" panose="020B0604020202020204" pitchFamily="34" charset="0"/>
              <a:buChar char="•"/>
            </a:pPr>
            <a:r>
              <a:rPr lang="en-US" sz="1850" b="1">
                <a:latin typeface="Intel Clear Light"/>
              </a:rPr>
              <a:t>EEPROM , HBR/GBR </a:t>
            </a:r>
            <a:r>
              <a:rPr lang="en-US" sz="1850" b="1" err="1">
                <a:latin typeface="Intel Clear Light"/>
              </a:rPr>
              <a:t>retimer</a:t>
            </a:r>
            <a:r>
              <a:rPr lang="en-US" sz="1850" b="1">
                <a:latin typeface="Intel Clear Light"/>
              </a:rPr>
              <a:t> SPI Flash </a:t>
            </a:r>
            <a:r>
              <a:rPr lang="en-US" sz="1850">
                <a:latin typeface="Intel Clear Light"/>
              </a:rPr>
              <a:t>and </a:t>
            </a:r>
            <a:r>
              <a:rPr lang="en-US" sz="1850" b="1">
                <a:latin typeface="Intel Clear Light"/>
              </a:rPr>
              <a:t>PD controller </a:t>
            </a:r>
            <a:r>
              <a:rPr lang="en-US" sz="1850">
                <a:latin typeface="Intel Clear Light"/>
              </a:rPr>
              <a:t>on TCSS module need to be programmed.</a:t>
            </a:r>
          </a:p>
          <a:p>
            <a:pPr marL="380365" indent="-380365">
              <a:buFont typeface="Arial" panose="020B0604020202020204" pitchFamily="34" charset="0"/>
              <a:buChar char="•"/>
            </a:pPr>
            <a:r>
              <a:rPr lang="en-US" sz="1850">
                <a:latin typeface="Intel Clear Light"/>
              </a:rPr>
              <a:t>EEPROM and HBR </a:t>
            </a:r>
            <a:r>
              <a:rPr lang="en-US" sz="1850" err="1">
                <a:latin typeface="Intel Clear Light"/>
              </a:rPr>
              <a:t>retimer</a:t>
            </a:r>
            <a:r>
              <a:rPr lang="en-US" sz="1850">
                <a:latin typeface="Intel Clear Light"/>
              </a:rPr>
              <a:t> flash is pre-programmed at factory. In case if user requires re-flashing, the procedure is provided in back up foils.[</a:t>
            </a:r>
            <a:r>
              <a:rPr lang="en-US" sz="1850">
                <a:latin typeface="Intel Clear Light"/>
                <a:hlinkClick r:id="rId3" action="ppaction://hlinksldjump"/>
              </a:rPr>
              <a:t>EEPROM</a:t>
            </a:r>
            <a:r>
              <a:rPr lang="en-US" sz="1850">
                <a:latin typeface="Intel Clear Light"/>
              </a:rPr>
              <a:t>] , [</a:t>
            </a:r>
            <a:r>
              <a:rPr lang="en-US" sz="1850" err="1">
                <a:latin typeface="Intel Clear Light"/>
                <a:hlinkClick r:id="rId4" action="ppaction://hlinksldjump"/>
              </a:rPr>
              <a:t>Retimer</a:t>
            </a:r>
            <a:r>
              <a:rPr lang="en-US" sz="1850">
                <a:latin typeface="Intel Clear Light"/>
                <a:hlinkClick r:id="rId4" action="ppaction://hlinksldjump"/>
              </a:rPr>
              <a:t> Flash</a:t>
            </a:r>
            <a:r>
              <a:rPr lang="en-US" sz="1850">
                <a:latin typeface="Intel Clear Light"/>
              </a:rPr>
              <a:t>]</a:t>
            </a:r>
          </a:p>
          <a:p>
            <a:pPr marL="380365" indent="-380365">
              <a:buFont typeface="Arial" panose="020B0604020202020204" pitchFamily="34" charset="0"/>
              <a:buChar char="•"/>
            </a:pPr>
            <a:r>
              <a:rPr lang="en-US" sz="1850">
                <a:latin typeface="Intel Clear Light"/>
              </a:rPr>
              <a:t>If TBT modules with blank PD controller part (without PD FW being flashed) is plugged, it will avoid RVP boot sequence. Once PD controller is programmed, RVP can be booted to windows.</a:t>
            </a:r>
          </a:p>
          <a:p>
            <a:pPr marL="380365" indent="-380365">
              <a:buFont typeface="Arial" panose="020B0604020202020204" pitchFamily="34" charset="0"/>
              <a:buChar char="•"/>
            </a:pPr>
            <a:r>
              <a:rPr lang="en-US" sz="1850">
                <a:latin typeface="Intel Clear Light"/>
              </a:rPr>
              <a:t>PD controller can be used using </a:t>
            </a:r>
            <a:r>
              <a:rPr lang="en-US" sz="1850" err="1">
                <a:latin typeface="Intel Clear Light"/>
              </a:rPr>
              <a:t>Aadvark</a:t>
            </a:r>
            <a:r>
              <a:rPr lang="en-US" sz="1850">
                <a:latin typeface="Intel Clear Light"/>
              </a:rPr>
              <a:t> I2C/SPI Host adapter and PD FW capsule update.</a:t>
            </a:r>
          </a:p>
          <a:p>
            <a:pPr marL="380365" indent="-380365">
              <a:buFont typeface="Arial" panose="020B0604020202020204" pitchFamily="34" charset="0"/>
              <a:buChar char="•"/>
            </a:pPr>
            <a:r>
              <a:rPr lang="en-US" sz="1850">
                <a:latin typeface="Intel Clear Light"/>
              </a:rPr>
              <a:t>Bootloader WA FW to be flashed for TI PD controller if it is blank PD controller. This is one time flashing and after that normal BKC PD FW need to be flashed.</a:t>
            </a:r>
          </a:p>
          <a:p>
            <a:pPr marL="380365" indent="-380365">
              <a:buFont typeface="Arial" panose="020B0604020202020204" pitchFamily="34" charset="0"/>
              <a:buChar char="•"/>
            </a:pPr>
            <a:r>
              <a:rPr lang="en-US" sz="1850">
                <a:latin typeface="Intel Clear Light"/>
              </a:rPr>
              <a:t>PD controller EC-PD I2C1 address need to be set from RVP.  Switches provided on RVP to select the specific vendor I2C1 address. Please refer the switch setting in feature rework document in portal. By default, switch setting is set for TI PD controller.</a:t>
            </a:r>
          </a:p>
          <a:p>
            <a:pPr marL="380365" indent="-380365">
              <a:buFont typeface="Arial" panose="020B0604020202020204" pitchFamily="34" charset="0"/>
              <a:buChar char="•"/>
            </a:pPr>
            <a:r>
              <a:rPr lang="en-US" sz="1850">
                <a:latin typeface="Intel Clear Light"/>
              </a:rPr>
              <a:t>PD controller detailed programming procedure document is available in </a:t>
            </a:r>
            <a:r>
              <a:rPr lang="en-US" sz="1850" err="1">
                <a:latin typeface="Intel Clear Light"/>
              </a:rPr>
              <a:t>sharepoint</a:t>
            </a:r>
            <a:r>
              <a:rPr lang="en-US" sz="1850">
                <a:latin typeface="Intel Clear Light"/>
              </a:rPr>
              <a:t> </a:t>
            </a:r>
            <a:r>
              <a:rPr lang="en-US" sz="1850">
                <a:latin typeface="Intel Clear Light"/>
                <a:hlinkClick r:id="rId5"/>
              </a:rPr>
              <a:t>link</a:t>
            </a:r>
            <a:endParaRPr lang="en-US" sz="1850">
              <a:latin typeface="Intel Clear Light"/>
            </a:endParaRPr>
          </a:p>
        </p:txBody>
      </p:sp>
    </p:spTree>
    <p:extLst>
      <p:ext uri="{BB962C8B-B14F-4D97-AF65-F5344CB8AC3E}">
        <p14:creationId xmlns:p14="http://schemas.microsoft.com/office/powerpoint/2010/main" val="4202213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08" y="76837"/>
            <a:ext cx="10972800" cy="654156"/>
          </a:xfrm>
        </p:spPr>
        <p:txBody>
          <a:bodyPr anchor="ctr"/>
          <a:lstStyle/>
          <a:p>
            <a:r>
              <a:rPr lang="en-US" sz="3467"/>
              <a:t>TBT Modules - Compatibility Matrix</a:t>
            </a:r>
          </a:p>
        </p:txBody>
      </p:sp>
      <p:sp>
        <p:nvSpPr>
          <p:cNvPr id="4" name="Content Placeholder 3"/>
          <p:cNvSpPr>
            <a:spLocks noGrp="1"/>
          </p:cNvSpPr>
          <p:nvPr>
            <p:ph sz="quarter" idx="13"/>
          </p:nvPr>
        </p:nvSpPr>
        <p:spPr>
          <a:xfrm>
            <a:off x="474864" y="945931"/>
            <a:ext cx="10972800" cy="5171090"/>
          </a:xfrm>
        </p:spPr>
        <p:txBody>
          <a:bodyPr>
            <a:normAutofit/>
          </a:bodyPr>
          <a:lstStyle/>
          <a:p>
            <a:pPr marL="380981" indent="-380981">
              <a:buFont typeface="Arial" panose="020B0604020202020204" pitchFamily="34" charset="0"/>
              <a:buChar char="•"/>
            </a:pPr>
            <a:r>
              <a:rPr lang="en-US" sz="1867"/>
              <a:t>Once the dynamic module detection is enabled with EC/BIOS/CSME changes, any </a:t>
            </a:r>
            <a:r>
              <a:rPr lang="en-US" sz="1867" err="1"/>
              <a:t>PoR</a:t>
            </a:r>
            <a:r>
              <a:rPr lang="en-US" sz="1867"/>
              <a:t> module can be plugged on Modular TCSS slot.</a:t>
            </a:r>
          </a:p>
          <a:p>
            <a:pPr marL="380981" indent="-380981">
              <a:buFont typeface="Arial" panose="020B0604020202020204" pitchFamily="34" charset="0"/>
              <a:buChar char="•"/>
            </a:pPr>
            <a:r>
              <a:rPr lang="en-US" sz="1867"/>
              <a:t>For TBT modules, BKC PD FW release is considering the </a:t>
            </a:r>
            <a:r>
              <a:rPr lang="en-US" sz="1867" err="1"/>
              <a:t>SiV</a:t>
            </a:r>
            <a:r>
              <a:rPr lang="en-US" sz="1867"/>
              <a:t> config. Incase, any new vendor support which is different from </a:t>
            </a:r>
            <a:r>
              <a:rPr lang="en-US" sz="1867" err="1"/>
              <a:t>SiV</a:t>
            </a:r>
            <a:r>
              <a:rPr lang="en-US" sz="1867"/>
              <a:t> config, need to get the PD FW from PSE team separately. (RCR)</a:t>
            </a:r>
          </a:p>
          <a:p>
            <a:pPr marL="380981" indent="-380981">
              <a:buFont typeface="Arial" panose="020B0604020202020204" pitchFamily="34" charset="0"/>
              <a:buChar char="•"/>
            </a:pPr>
            <a:r>
              <a:rPr lang="en-US" sz="1867" err="1"/>
              <a:t>eDP</a:t>
            </a:r>
            <a:r>
              <a:rPr lang="en-US" sz="1867"/>
              <a:t> module can be validated only on TCP0 port. Not recommended to plug on other slots.</a:t>
            </a:r>
          </a:p>
          <a:p>
            <a:pPr marL="380981" indent="-380981">
              <a:buFont typeface="Arial" panose="020B0604020202020204" pitchFamily="34" charset="0"/>
              <a:buChar char="•"/>
            </a:pPr>
            <a:r>
              <a:rPr lang="en-US" sz="1867"/>
              <a:t>Till the common EC-PD Host interface is enabled, the mix of two different PD controller vendor card are not recommended to plug. If PD AIC used is TI 48V EPR AIC, then TI TBT modules(103/900) need to be used.  </a:t>
            </a:r>
          </a:p>
          <a:p>
            <a:pPr marL="380981" indent="-380981">
              <a:buFont typeface="Arial" panose="020B0604020202020204" pitchFamily="34" charset="0"/>
              <a:buChar char="•"/>
            </a:pPr>
            <a:endParaRPr lang="en-US" sz="1867"/>
          </a:p>
        </p:txBody>
      </p:sp>
      <p:pic>
        <p:nvPicPr>
          <p:cNvPr id="9" name="Picture 8">
            <a:extLst>
              <a:ext uri="{FF2B5EF4-FFF2-40B4-BE49-F238E27FC236}">
                <a16:creationId xmlns:a16="http://schemas.microsoft.com/office/drawing/2014/main" id="{5CCA494B-F1AA-0DEA-F217-1DF06EBAAAE1}"/>
              </a:ext>
            </a:extLst>
          </p:cNvPr>
          <p:cNvPicPr>
            <a:picLocks noChangeAspect="1"/>
          </p:cNvPicPr>
          <p:nvPr/>
        </p:nvPicPr>
        <p:blipFill>
          <a:blip r:embed="rId3"/>
          <a:stretch>
            <a:fillRect/>
          </a:stretch>
        </p:blipFill>
        <p:spPr>
          <a:xfrm>
            <a:off x="2348616" y="3735636"/>
            <a:ext cx="9233783" cy="2381385"/>
          </a:xfrm>
          <a:prstGeom prst="rect">
            <a:avLst/>
          </a:prstGeom>
        </p:spPr>
      </p:pic>
    </p:spTree>
    <p:extLst>
      <p:ext uri="{BB962C8B-B14F-4D97-AF65-F5344CB8AC3E}">
        <p14:creationId xmlns:p14="http://schemas.microsoft.com/office/powerpoint/2010/main" val="3613642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E66FF8-9BA5-4F40-8D11-D86E1954F8FA}"/>
              </a:ext>
            </a:extLst>
          </p:cNvPr>
          <p:cNvSpPr txBox="1"/>
          <p:nvPr/>
        </p:nvSpPr>
        <p:spPr>
          <a:xfrm>
            <a:off x="566530" y="265686"/>
            <a:ext cx="10234148" cy="481735"/>
          </a:xfrm>
          <a:prstGeom prst="rect">
            <a:avLst/>
          </a:prstGeom>
          <a:noFill/>
        </p:spPr>
        <p:txBody>
          <a:bodyPr wrap="square" rtlCol="0">
            <a:spAutoFit/>
          </a:bodyPr>
          <a:lstStyle/>
          <a:p>
            <a:r>
              <a:rPr lang="en-US" sz="2800">
                <a:solidFill>
                  <a:srgbClr val="0070C0"/>
                </a:solidFill>
              </a:rPr>
              <a:t>Modular TCSS - Switching</a:t>
            </a:r>
          </a:p>
        </p:txBody>
      </p:sp>
      <p:sp>
        <p:nvSpPr>
          <p:cNvPr id="4" name="TextBox 3">
            <a:extLst>
              <a:ext uri="{FF2B5EF4-FFF2-40B4-BE49-F238E27FC236}">
                <a16:creationId xmlns:a16="http://schemas.microsoft.com/office/drawing/2014/main" id="{C761BA18-C147-4EA6-A198-38BFED29D604}"/>
              </a:ext>
            </a:extLst>
          </p:cNvPr>
          <p:cNvSpPr txBox="1"/>
          <p:nvPr/>
        </p:nvSpPr>
        <p:spPr>
          <a:xfrm>
            <a:off x="566530" y="1056405"/>
            <a:ext cx="10899622" cy="5102658"/>
          </a:xfrm>
          <a:prstGeom prst="rect">
            <a:avLst/>
          </a:prstGeom>
        </p:spPr>
        <p:txBody>
          <a:bodyPr vert="horz" lIns="91440" tIns="45720" rIns="91440" bIns="45720" rtlCol="0">
            <a:norm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457200" marR="0" indent="-457200" algn="just" defTabSz="1219169" fontAlgn="auto" hangingPunct="0">
              <a:lnSpc>
                <a:spcPct val="90000"/>
              </a:lnSpc>
              <a:spcBef>
                <a:spcPts val="1000"/>
              </a:spcBef>
              <a:spcAft>
                <a:spcPts val="0"/>
              </a:spcAft>
              <a:buClrTx/>
              <a:buSzTx/>
              <a:buFont typeface="Arial" panose="020B0604020202020204" pitchFamily="34" charset="0"/>
              <a:buChar char="•"/>
              <a:tabLst/>
              <a:defRPr kumimoji="0" sz="2400" b="0" i="0" u="none" strike="noStrike" cap="none" spc="0" normalizeH="0" baseline="0">
                <a:ln>
                  <a:noFill/>
                </a:ln>
                <a:solidFill>
                  <a:srgbClr val="000000"/>
                </a:solidFill>
                <a:effectLst/>
                <a:uFillTx/>
                <a:latin typeface="+mj-lt"/>
                <a:sym typeface="Helvetica Neue"/>
              </a:defRPr>
            </a:lvl1pPr>
            <a:lvl2pPr marL="0" marR="0" indent="0" defTabSz="1219169" fontAlgn="auto"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sym typeface="Helvetica Neue"/>
              </a:defRPr>
            </a:lvl2pPr>
            <a:lvl3pPr marL="0" marR="0" indent="0" defTabSz="1219169" fontAlgn="auto"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sym typeface="Helvetica Neue"/>
              </a:defRPr>
            </a:lvl3pPr>
            <a:lvl4pPr marL="0" marR="0" indent="0" defTabSz="1219169" fontAlgn="auto"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sym typeface="Helvetica Neue"/>
              </a:defRPr>
            </a:lvl4pPr>
            <a:lvl5pPr marL="0" marR="0" indent="0" defTabSz="1219169" fontAlgn="auto"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sym typeface="Helvetica Neue"/>
              </a:defRPr>
            </a:lvl5pPr>
            <a:lvl6pPr marL="0" marR="0" indent="0" defTabSz="1219169" fontAlgn="auto"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sym typeface="Helvetica Neue"/>
              </a:defRPr>
            </a:lvl6pPr>
            <a:lvl7pPr marL="0" marR="0" indent="0" defTabSz="1219169" fontAlgn="auto"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sym typeface="Helvetica Neue"/>
              </a:defRPr>
            </a:lvl7pPr>
            <a:lvl8pPr marL="0" marR="0" indent="0" defTabSz="1219169" fontAlgn="auto"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sym typeface="Helvetica Neue"/>
              </a:defRPr>
            </a:lvl8pPr>
            <a:lvl9pPr marL="0" marR="0" indent="0" defTabSz="1219169" fontAlgn="auto"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sym typeface="Helvetica Neue"/>
              </a:defRPr>
            </a:lvl9pPr>
          </a:lstStyle>
          <a:p>
            <a:pPr marL="0" indent="0">
              <a:buNone/>
            </a:pPr>
            <a:endParaRPr lang="en-US" sz="2000">
              <a:latin typeface="+mj-lt"/>
            </a:endParaRPr>
          </a:p>
          <a:p>
            <a:pPr marL="0" indent="0">
              <a:buNone/>
            </a:pPr>
            <a:r>
              <a:rPr lang="en-US" sz="2000" b="1">
                <a:solidFill>
                  <a:srgbClr val="0070C0"/>
                </a:solidFill>
              </a:rPr>
              <a:t>Modular TCSS Port Switching ports within the same SKU</a:t>
            </a:r>
          </a:p>
          <a:p>
            <a:pPr marL="380981" indent="-380981"/>
            <a:r>
              <a:rPr lang="en-US" sz="2000"/>
              <a:t>PD FW flashed for TBT modules on a particular SKU (ex: LP5x T3 SKU) can be used with either of the M.2 slots in the same RVP SKU.</a:t>
            </a:r>
          </a:p>
          <a:p>
            <a:pPr lvl="1" algn="just">
              <a:spcBef>
                <a:spcPts val="1000"/>
              </a:spcBef>
            </a:pPr>
            <a:r>
              <a:rPr lang="en-US" sz="2000" b="1">
                <a:solidFill>
                  <a:srgbClr val="0070C0"/>
                </a:solidFill>
                <a:latin typeface="+mj-lt"/>
              </a:rPr>
              <a:t>Modular TCSS Port Switching ports between the RVPs</a:t>
            </a:r>
          </a:p>
          <a:p>
            <a:pPr marL="380981" lvl="1" indent="-380981" algn="just">
              <a:spcBef>
                <a:spcPts val="1000"/>
              </a:spcBef>
              <a:buFont typeface="Arial" panose="020B0604020202020204" pitchFamily="34" charset="0"/>
              <a:buChar char="•"/>
            </a:pPr>
            <a:r>
              <a:rPr lang="en-US" sz="2000">
                <a:latin typeface="+mj-lt"/>
              </a:rPr>
              <a:t>PD FW need to be re-flashed if same module to be used on other SKU. </a:t>
            </a:r>
          </a:p>
          <a:p>
            <a:pPr lvl="1" algn="just">
              <a:spcBef>
                <a:spcPts val="1000"/>
              </a:spcBef>
            </a:pPr>
            <a:endParaRPr lang="en-US" sz="2000">
              <a:latin typeface="+mj-lt"/>
            </a:endParaRPr>
          </a:p>
          <a:p>
            <a:pPr lvl="1" algn="just">
              <a:spcBef>
                <a:spcPts val="1000"/>
              </a:spcBef>
            </a:pPr>
            <a:r>
              <a:rPr lang="en-US" sz="2000">
                <a:latin typeface="+mj-lt"/>
              </a:rPr>
              <a:t>In Summary, this will not affect the TBT Modules switching functionality within the same SKU, but different FWs are required to be re-flashed for different RVP SKU.</a:t>
            </a:r>
          </a:p>
          <a:p>
            <a:pPr marL="380981" lvl="1" indent="-380981" algn="just">
              <a:spcBef>
                <a:spcPts val="1000"/>
              </a:spcBef>
              <a:buFont typeface="Arial" panose="020B0604020202020204" pitchFamily="34" charset="0"/>
              <a:buChar char="•"/>
            </a:pPr>
            <a:endParaRPr lang="en-US" sz="2000">
              <a:latin typeface="+mj-lt"/>
            </a:endParaRPr>
          </a:p>
          <a:p>
            <a:pPr marL="457200" lvl="1" indent="-457200" algn="just">
              <a:lnSpc>
                <a:spcPct val="100000"/>
              </a:lnSpc>
              <a:spcBef>
                <a:spcPts val="1000"/>
              </a:spcBef>
              <a:buFont typeface="Arial" panose="020B0604020202020204" pitchFamily="34" charset="0"/>
              <a:buChar char="•"/>
            </a:pPr>
            <a:endParaRPr lang="en-US"/>
          </a:p>
          <a:p>
            <a:pPr marL="0" indent="0">
              <a:buNone/>
            </a:pPr>
            <a:endParaRPr lang="en-US"/>
          </a:p>
        </p:txBody>
      </p:sp>
    </p:spTree>
    <p:extLst>
      <p:ext uri="{BB962C8B-B14F-4D97-AF65-F5344CB8AC3E}">
        <p14:creationId xmlns:p14="http://schemas.microsoft.com/office/powerpoint/2010/main" val="3538049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TBT Type-C Interface </a:t>
            </a:r>
          </a:p>
        </p:txBody>
      </p:sp>
      <p:sp>
        <p:nvSpPr>
          <p:cNvPr id="3" name="TextBox 2">
            <a:extLst>
              <a:ext uri="{FF2B5EF4-FFF2-40B4-BE49-F238E27FC236}">
                <a16:creationId xmlns:a16="http://schemas.microsoft.com/office/drawing/2014/main" id="{4DA005AE-86A3-5359-C777-1695196F7D80}"/>
              </a:ext>
            </a:extLst>
          </p:cNvPr>
          <p:cNvSpPr txBox="1"/>
          <p:nvPr/>
        </p:nvSpPr>
        <p:spPr>
          <a:xfrm>
            <a:off x="9320980" y="5961618"/>
            <a:ext cx="270387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2438338">
              <a:lnSpc>
                <a:spcPct val="100000"/>
              </a:lnSpc>
              <a:spcBef>
                <a:spcPts val="0"/>
              </a:spcBef>
            </a:pPr>
            <a:r>
              <a:rPr lang="en-US">
                <a:solidFill>
                  <a:schemeClr val="tx2"/>
                </a:solidFill>
              </a:rPr>
              <a:t>Rao, </a:t>
            </a:r>
            <a:r>
              <a:rPr kumimoji="0" lang="en-US" b="0" i="0" u="none" strike="noStrike" cap="none" spc="0" normalizeH="0" baseline="0">
                <a:ln>
                  <a:noFill/>
                </a:ln>
                <a:solidFill>
                  <a:schemeClr val="tx2"/>
                </a:solidFill>
                <a:effectLst/>
                <a:uFillTx/>
                <a:latin typeface="+mn-lt"/>
                <a:ea typeface="+mn-ea"/>
                <a:cs typeface="+mn-cs"/>
                <a:sym typeface="Helvetica Neue"/>
              </a:rPr>
              <a:t>Archana</a:t>
            </a:r>
          </a:p>
        </p:txBody>
      </p:sp>
    </p:spTree>
    <p:extLst>
      <p:ext uri="{BB962C8B-B14F-4D97-AF65-F5344CB8AC3E}">
        <p14:creationId xmlns:p14="http://schemas.microsoft.com/office/powerpoint/2010/main" val="314769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4783" y="66327"/>
            <a:ext cx="10972800" cy="654156"/>
          </a:xfrm>
        </p:spPr>
        <p:txBody>
          <a:bodyPr anchor="ctr"/>
          <a:lstStyle/>
          <a:p>
            <a:r>
              <a:rPr lang="en-US" sz="3467"/>
              <a:t>Type C Port mapping on PTL-UH RVP</a:t>
            </a:r>
          </a:p>
        </p:txBody>
      </p:sp>
      <p:sp>
        <p:nvSpPr>
          <p:cNvPr id="4" name="Content Placeholder 3"/>
          <p:cNvSpPr>
            <a:spLocks noGrp="1"/>
          </p:cNvSpPr>
          <p:nvPr>
            <p:ph sz="quarter" idx="13"/>
          </p:nvPr>
        </p:nvSpPr>
        <p:spPr>
          <a:xfrm>
            <a:off x="374608" y="720483"/>
            <a:ext cx="11413152" cy="5601659"/>
          </a:xfrm>
        </p:spPr>
        <p:txBody>
          <a:bodyPr>
            <a:normAutofit/>
          </a:bodyPr>
          <a:lstStyle/>
          <a:p>
            <a:pPr marL="380981" indent="-380981">
              <a:buFont typeface="Arial" panose="020B0604020202020204" pitchFamily="34" charset="0"/>
              <a:buChar char="•"/>
            </a:pPr>
            <a:r>
              <a:rPr lang="en-US" sz="1867"/>
              <a:t>PTL-UH SOC will support max 4 Type-C TBT ports. Below is the RVP wise Type C port mapping.</a:t>
            </a:r>
          </a:p>
          <a:p>
            <a:pPr marL="380981" indent="-380981">
              <a:buFont typeface="Arial" panose="020B0604020202020204" pitchFamily="34" charset="0"/>
              <a:buChar char="•"/>
            </a:pPr>
            <a:endParaRPr lang="en-US" sz="1067"/>
          </a:p>
          <a:p>
            <a:pPr lvl="0"/>
            <a:endParaRPr lang="en-US" sz="1867"/>
          </a:p>
          <a:p>
            <a:pPr marL="380981" indent="-380981">
              <a:buFont typeface="Arial" panose="020B0604020202020204" pitchFamily="34" charset="0"/>
              <a:buChar char="•"/>
            </a:pPr>
            <a:endParaRPr lang="en-US" sz="1867"/>
          </a:p>
          <a:p>
            <a:pPr marL="380981" indent="-380981">
              <a:buFont typeface="Arial" panose="020B0604020202020204" pitchFamily="34" charset="0"/>
              <a:buChar char="•"/>
            </a:pPr>
            <a:endParaRPr lang="en-US" sz="1867"/>
          </a:p>
          <a:p>
            <a:pPr marL="380981" indent="-380981">
              <a:buFont typeface="Arial" panose="020B0604020202020204" pitchFamily="34" charset="0"/>
              <a:buChar char="•"/>
            </a:pPr>
            <a:endParaRPr lang="en-US" sz="1867"/>
          </a:p>
          <a:p>
            <a:pPr marL="0" indent="0">
              <a:buNone/>
            </a:pPr>
            <a:endParaRPr lang="en-US" sz="1867"/>
          </a:p>
          <a:p>
            <a:pPr marL="380981" indent="-380981">
              <a:buFont typeface="Arial" panose="020B0604020202020204" pitchFamily="34" charset="0"/>
              <a:buChar char="•"/>
            </a:pPr>
            <a:r>
              <a:rPr lang="en-US" sz="1867"/>
              <a:t>Hayden Bridge B1 TBT Re-timer is soldered down on LP5x T3, LP5x T4 and DDR5 T3 RVPs, while Barlow Ridge B2 </a:t>
            </a:r>
            <a:r>
              <a:rPr lang="en-US" sz="1867" err="1"/>
              <a:t>dTBT</a:t>
            </a:r>
            <a:r>
              <a:rPr lang="en-US" sz="1867"/>
              <a:t> controller is soldered down on LPCAMM T3 RVP, which is the POR.</a:t>
            </a:r>
          </a:p>
          <a:p>
            <a:pPr marL="380981" indent="-380981">
              <a:buFont typeface="Arial" panose="020B0604020202020204" pitchFamily="34" charset="0"/>
              <a:buChar char="•"/>
            </a:pPr>
            <a:r>
              <a:rPr lang="en-US" sz="1867"/>
              <a:t>Reworks (in the form of switch settings) are applicable only in case of usage of IFX / RTK based PD AIC and modular TCSS AICs across </a:t>
            </a:r>
            <a:r>
              <a:rPr lang="en-US" sz="1867" err="1"/>
              <a:t>TCPx</a:t>
            </a:r>
            <a:r>
              <a:rPr lang="en-US" sz="1867"/>
              <a:t> ports on RVP</a:t>
            </a:r>
          </a:p>
          <a:p>
            <a:pPr marL="584181" lvl="1" indent="-380981"/>
            <a:r>
              <a:rPr lang="en-US" sz="1467"/>
              <a:t>Switch setting defaults to TI vendor for PD AIC and modular TCSS AIC (TBT40G module).</a:t>
            </a:r>
            <a:endParaRPr lang="en-US" sz="1867"/>
          </a:p>
          <a:p>
            <a:pPr marL="380981" indent="-380981">
              <a:buFont typeface="Arial" panose="020B0604020202020204" pitchFamily="34" charset="0"/>
              <a:buChar char="•"/>
            </a:pPr>
            <a:r>
              <a:rPr lang="en-US" sz="1867"/>
              <a:t>No mix and match allowed between PD controller vendors on the platform.</a:t>
            </a:r>
          </a:p>
          <a:p>
            <a:pPr marL="584181" lvl="1" indent="-380981"/>
            <a:r>
              <a:rPr lang="en-US" sz="1467"/>
              <a:t>If PD AIC is TI based, then modular TCSS TBT40G AIC should also be from TI.</a:t>
            </a:r>
          </a:p>
        </p:txBody>
      </p:sp>
      <p:graphicFrame>
        <p:nvGraphicFramePr>
          <p:cNvPr id="6" name="Table 5">
            <a:extLst>
              <a:ext uri="{FF2B5EF4-FFF2-40B4-BE49-F238E27FC236}">
                <a16:creationId xmlns:a16="http://schemas.microsoft.com/office/drawing/2014/main" id="{B46B1D10-E9CB-4C0F-B915-BDD39CB41404}"/>
              </a:ext>
            </a:extLst>
          </p:cNvPr>
          <p:cNvGraphicFramePr>
            <a:graphicFrameLocks noGrp="1"/>
          </p:cNvGraphicFramePr>
          <p:nvPr>
            <p:extLst>
              <p:ext uri="{D42A27DB-BD31-4B8C-83A1-F6EECF244321}">
                <p14:modId xmlns:p14="http://schemas.microsoft.com/office/powerpoint/2010/main" val="3353131692"/>
              </p:ext>
            </p:extLst>
          </p:nvPr>
        </p:nvGraphicFramePr>
        <p:xfrm>
          <a:off x="1188720" y="1078992"/>
          <a:ext cx="9427464" cy="2487147"/>
        </p:xfrm>
        <a:graphic>
          <a:graphicData uri="http://schemas.openxmlformats.org/drawingml/2006/table">
            <a:tbl>
              <a:tblPr firstRow="1" firstCol="1" bandRow="1">
                <a:tableStyleId>{5C22544A-7EE6-4342-B048-85BDC9FD1C3A}</a:tableStyleId>
              </a:tblPr>
              <a:tblGrid>
                <a:gridCol w="493776">
                  <a:extLst>
                    <a:ext uri="{9D8B030D-6E8A-4147-A177-3AD203B41FA5}">
                      <a16:colId xmlns:a16="http://schemas.microsoft.com/office/drawing/2014/main" val="3965671910"/>
                    </a:ext>
                  </a:extLst>
                </a:gridCol>
                <a:gridCol w="2185416">
                  <a:extLst>
                    <a:ext uri="{9D8B030D-6E8A-4147-A177-3AD203B41FA5}">
                      <a16:colId xmlns:a16="http://schemas.microsoft.com/office/drawing/2014/main" val="3003904587"/>
                    </a:ext>
                  </a:extLst>
                </a:gridCol>
                <a:gridCol w="2185416">
                  <a:extLst>
                    <a:ext uri="{9D8B030D-6E8A-4147-A177-3AD203B41FA5}">
                      <a16:colId xmlns:a16="http://schemas.microsoft.com/office/drawing/2014/main" val="1092966331"/>
                    </a:ext>
                  </a:extLst>
                </a:gridCol>
                <a:gridCol w="2176272">
                  <a:extLst>
                    <a:ext uri="{9D8B030D-6E8A-4147-A177-3AD203B41FA5}">
                      <a16:colId xmlns:a16="http://schemas.microsoft.com/office/drawing/2014/main" val="1061093508"/>
                    </a:ext>
                  </a:extLst>
                </a:gridCol>
                <a:gridCol w="2386584">
                  <a:extLst>
                    <a:ext uri="{9D8B030D-6E8A-4147-A177-3AD203B41FA5}">
                      <a16:colId xmlns:a16="http://schemas.microsoft.com/office/drawing/2014/main" val="648664967"/>
                    </a:ext>
                  </a:extLst>
                </a:gridCol>
              </a:tblGrid>
              <a:tr h="227045">
                <a:tc rowSpan="2">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TCP      Port</a:t>
                      </a:r>
                    </a:p>
                  </a:txBody>
                  <a:tcPr marL="60936" marR="60936" marT="0" marB="0" anchor="ctr"/>
                </a:tc>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RVP1 - PTL-UH LP5x T3 RVP</a:t>
                      </a:r>
                    </a:p>
                  </a:txBody>
                  <a:tcPr marL="60936" marR="60936" marT="0" marB="0" anchor="ctr"/>
                </a:tc>
                <a:tc>
                  <a:txBody>
                    <a:bodyPr/>
                    <a:lstStyle/>
                    <a:p>
                      <a:pPr marL="0" marR="0" algn="ctr">
                        <a:spcBef>
                          <a:spcPts val="0"/>
                        </a:spcBef>
                        <a:spcAft>
                          <a:spcPts val="0"/>
                        </a:spcAft>
                      </a:pPr>
                      <a:r>
                        <a:rPr lang="en-US" sz="10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RVP2 - PTL-UH dTBT CAMM T3 RVP</a:t>
                      </a:r>
                    </a:p>
                  </a:txBody>
                  <a:tcPr marL="60936" marR="60936" marT="0" marB="0" anchor="ctr"/>
                </a:tc>
                <a:tc>
                  <a:txBody>
                    <a:bodyPr/>
                    <a:lstStyle/>
                    <a:p>
                      <a:pPr marL="0" marR="0" algn="ctr">
                        <a:spcBef>
                          <a:spcPts val="0"/>
                        </a:spcBef>
                        <a:spcAft>
                          <a:spcPts val="0"/>
                        </a:spcAft>
                      </a:pPr>
                      <a:r>
                        <a:rPr lang="en-US" sz="10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RVP3 - PTL-UH LP5x T4 RVP</a:t>
                      </a:r>
                    </a:p>
                  </a:txBody>
                  <a:tcPr marL="60936" marR="60936" marT="0" marB="0" anchor="ctr"/>
                </a:tc>
                <a:tc>
                  <a:txBody>
                    <a:bodyPr/>
                    <a:lstStyle/>
                    <a:p>
                      <a:pPr marL="0" marR="0" algn="ctr">
                        <a:spcBef>
                          <a:spcPts val="0"/>
                        </a:spcBef>
                        <a:spcAft>
                          <a:spcPts val="0"/>
                        </a:spcAft>
                      </a:pPr>
                      <a:r>
                        <a:rPr lang="en-US" sz="10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RVP4 - PTL-UH DDR5 SODIMM T3 RVP</a:t>
                      </a:r>
                    </a:p>
                  </a:txBody>
                  <a:tcPr marL="60936" marR="60936" marT="0" marB="0" anchor="ctr"/>
                </a:tc>
                <a:extLst>
                  <a:ext uri="{0D108BD9-81ED-4DB2-BD59-A6C34878D82A}">
                    <a16:rowId xmlns:a16="http://schemas.microsoft.com/office/drawing/2014/main" val="3449075032"/>
                  </a:ext>
                </a:extLst>
              </a:tr>
              <a:tr h="239299">
                <a:tc vMerge="1">
                  <a:txBody>
                    <a:bodyPr/>
                    <a:lstStyle/>
                    <a:p>
                      <a:endParaRPr lang="en-US"/>
                    </a:p>
                  </a:txBody>
                  <a:tcPr/>
                </a:tc>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Default</a:t>
                      </a:r>
                    </a:p>
                  </a:txBody>
                  <a:tcPr marL="60936" marR="60936" marT="0" marB="0" anchor="ctr">
                    <a:solidFill>
                      <a:schemeClr val="tx2">
                        <a:lumMod val="20000"/>
                        <a:lumOff val="80000"/>
                      </a:schemeClr>
                    </a:solidFill>
                  </a:tcPr>
                </a:tc>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Default</a:t>
                      </a:r>
                    </a:p>
                  </a:txBody>
                  <a:tcPr marL="60936" marR="60936" marT="0" marB="0" anchor="ctr">
                    <a:solidFill>
                      <a:schemeClr val="tx2">
                        <a:lumMod val="20000"/>
                        <a:lumOff val="80000"/>
                      </a:schemeClr>
                    </a:solidFill>
                  </a:tcPr>
                </a:tc>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Default</a:t>
                      </a:r>
                    </a:p>
                  </a:txBody>
                  <a:tcPr marL="60936" marR="60936" marT="0" marB="0" anchor="ctr">
                    <a:solidFill>
                      <a:schemeClr val="tx2">
                        <a:lumMod val="20000"/>
                        <a:lumOff val="80000"/>
                      </a:schemeClr>
                    </a:solidFill>
                  </a:tcPr>
                </a:tc>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Default</a:t>
                      </a:r>
                    </a:p>
                  </a:txBody>
                  <a:tcPr marL="60936" marR="60936" marT="0" marB="0" anchor="ctr">
                    <a:solidFill>
                      <a:schemeClr val="tx2">
                        <a:lumMod val="20000"/>
                        <a:lumOff val="80000"/>
                      </a:schemeClr>
                    </a:solidFill>
                  </a:tcPr>
                </a:tc>
                <a:extLst>
                  <a:ext uri="{0D108BD9-81ED-4DB2-BD59-A6C34878D82A}">
                    <a16:rowId xmlns:a16="http://schemas.microsoft.com/office/drawing/2014/main" val="1925104486"/>
                  </a:ext>
                </a:extLst>
              </a:tr>
              <a:tr h="481062">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TCP0</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000" b="0" i="0" u="none" strike="noStrike" kern="0" cap="none" spc="0" normalizeH="0" baseline="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Cascaded HB </a:t>
                      </a:r>
                      <a:r>
                        <a:rPr kumimoji="0" lang="en-US" sz="1000" b="0" i="0" u="none" strike="noStrike" kern="0" cap="none" spc="0" normalizeH="0" baseline="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extLst>
                  <a:ext uri="{0D108BD9-81ED-4DB2-BD59-A6C34878D82A}">
                    <a16:rowId xmlns:a16="http://schemas.microsoft.com/office/drawing/2014/main" val="3163787026"/>
                  </a:ext>
                </a:extLst>
              </a:tr>
              <a:tr h="516026">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TCP1</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000" b="0" i="0" u="none" strike="noStrike" kern="0" cap="none" spc="0" normalizeH="0" baseline="0" noProof="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tc>
                  <a:txBody>
                    <a:bodyPr/>
                    <a:lstStyle/>
                    <a:p>
                      <a:pPr algn="ctr" fontAlgn="b"/>
                      <a:r>
                        <a:rPr lang="en-US" sz="10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DP UHBR20 input to Barlow Ridge</a:t>
                      </a:r>
                    </a:p>
                  </a:txBody>
                  <a:tcPr marL="9525" marR="9525" marT="9525"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Cascaded HB </a:t>
                      </a:r>
                      <a:r>
                        <a:rPr kumimoji="0" lang="en-US" sz="1000" b="0" i="0" u="none" strike="noStrike" kern="0" cap="none" spc="0" normalizeH="0" baseline="0" noProof="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extLst>
                  <a:ext uri="{0D108BD9-81ED-4DB2-BD59-A6C34878D82A}">
                    <a16:rowId xmlns:a16="http://schemas.microsoft.com/office/drawing/2014/main" val="2763859887"/>
                  </a:ext>
                </a:extLst>
              </a:tr>
              <a:tr h="491564">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TCP2</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tc>
                  <a:txBody>
                    <a:bodyPr/>
                    <a:lstStyle/>
                    <a:p>
                      <a:pPr algn="ctr" fontAlgn="b"/>
                      <a:r>
                        <a:rPr lang="en-US" sz="10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DP UHBR20 input to Barlow Ridge</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000" b="0" i="0" u="none" strike="noStrike" kern="0" cap="none" spc="0" normalizeH="0" baseline="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extLst>
                  <a:ext uri="{0D108BD9-81ED-4DB2-BD59-A6C34878D82A}">
                    <a16:rowId xmlns:a16="http://schemas.microsoft.com/office/drawing/2014/main" val="3610985034"/>
                  </a:ext>
                </a:extLst>
              </a:tr>
              <a:tr h="532151">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TCP3</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tc>
                  <a:txBody>
                    <a:bodyPr/>
                    <a:lstStyle/>
                    <a:p>
                      <a:pPr algn="ctr" fontAlgn="b"/>
                      <a:r>
                        <a:rPr lang="en-US" sz="10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DP UHBR20 input to DP MUX </a:t>
                      </a:r>
                      <a:r>
                        <a:rPr lang="en-US" sz="1000" b="0" i="0" u="none" strike="noStrike" err="1">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Retimer</a:t>
                      </a:r>
                      <a:endParaRPr lang="en-US" sz="1000" b="0" i="0" u="none" strike="noStrike">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Single HB </a:t>
                      </a:r>
                      <a:r>
                        <a:rPr kumimoji="0" lang="en-US" sz="1000" b="0" i="0" u="none" strike="noStrike" kern="0" cap="none" spc="0" normalizeH="0" baseline="0" noProof="0" err="1">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Retimer</a:t>
                      </a:r>
                      <a:endParaRPr kumimoji="0" lang="en-US" sz="10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(On-board type-C)</a:t>
                      </a:r>
                    </a:p>
                  </a:txBody>
                  <a:tcPr marL="60936" marR="60936" marT="0" marB="0" anchor="ctr"/>
                </a:tc>
                <a:tc>
                  <a:txBody>
                    <a:bodyPr/>
                    <a:lstStyle/>
                    <a:p>
                      <a:pPr marL="0" marR="0" algn="ctr">
                        <a:spcBef>
                          <a:spcPts val="0"/>
                        </a:spcBef>
                        <a:spcAft>
                          <a:spcPts val="0"/>
                        </a:spcAft>
                      </a:pPr>
                      <a:r>
                        <a:rPr kumimoji="0" lang="en-US" sz="100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Modular TCSS AIC</a:t>
                      </a:r>
                    </a:p>
                  </a:txBody>
                  <a:tcPr marL="60936" marR="60936" marT="0" marB="0" anchor="ctr"/>
                </a:tc>
                <a:extLst>
                  <a:ext uri="{0D108BD9-81ED-4DB2-BD59-A6C34878D82A}">
                    <a16:rowId xmlns:a16="http://schemas.microsoft.com/office/drawing/2014/main" val="3682974368"/>
                  </a:ext>
                </a:extLst>
              </a:tr>
            </a:tbl>
          </a:graphicData>
        </a:graphic>
      </p:graphicFrame>
    </p:spTree>
    <p:extLst>
      <p:ext uri="{BB962C8B-B14F-4D97-AF65-F5344CB8AC3E}">
        <p14:creationId xmlns:p14="http://schemas.microsoft.com/office/powerpoint/2010/main" val="1776706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69011"/>
            <a:ext cx="10972800" cy="735818"/>
          </a:xfrm>
        </p:spPr>
        <p:txBody>
          <a:bodyPr/>
          <a:lstStyle/>
          <a:p>
            <a:r>
              <a:rPr lang="en-US" err="1"/>
              <a:t>TCPx</a:t>
            </a:r>
            <a:r>
              <a:rPr lang="en-US"/>
              <a:t> routing lengths on the PTL-UH RVP</a:t>
            </a:r>
            <a:endParaRPr lang="en-US" sz="2400"/>
          </a:p>
        </p:txBody>
      </p:sp>
      <p:sp>
        <p:nvSpPr>
          <p:cNvPr id="4" name="Content Placeholder 3"/>
          <p:cNvSpPr>
            <a:spLocks noGrp="1"/>
          </p:cNvSpPr>
          <p:nvPr>
            <p:ph sz="quarter" idx="13"/>
          </p:nvPr>
        </p:nvSpPr>
        <p:spPr>
          <a:xfrm>
            <a:off x="609599" y="1083439"/>
            <a:ext cx="10547265" cy="4697930"/>
          </a:xfrm>
        </p:spPr>
        <p:txBody>
          <a:bodyPr/>
          <a:lstStyle/>
          <a:p>
            <a:pPr marL="380981" lvl="1" indent="-380981"/>
            <a:r>
              <a:rPr lang="en-US" sz="1867"/>
              <a:t>For more details on specific routing lengths for each of the </a:t>
            </a:r>
            <a:r>
              <a:rPr lang="en-US" sz="1867" err="1"/>
              <a:t>TCPx</a:t>
            </a:r>
            <a:r>
              <a:rPr lang="en-US" sz="1867"/>
              <a:t> ports (EV validation), please refer to below link,</a:t>
            </a:r>
          </a:p>
          <a:p>
            <a:pPr marL="635775" lvl="2" indent="-380981"/>
            <a:r>
              <a:rPr lang="en-US" sz="1267">
                <a:hlinkClick r:id="rId3" action="ppaction://hlinksldjump"/>
              </a:rPr>
              <a:t>Routing lengths on the PTL-UH RVP</a:t>
            </a:r>
            <a:endParaRPr lang="en-US" sz="1267"/>
          </a:p>
          <a:p>
            <a:pPr marL="0" lvl="1" indent="0">
              <a:buNone/>
            </a:pPr>
            <a:endParaRPr lang="en-US" sz="1867"/>
          </a:p>
          <a:p>
            <a:pPr marL="380981" lvl="1" indent="-380981"/>
            <a:endParaRPr lang="en-US" sz="1867"/>
          </a:p>
          <a:p>
            <a:pPr marL="380981" lvl="1" indent="-380981"/>
            <a:endParaRPr lang="en-US" sz="1867"/>
          </a:p>
          <a:p>
            <a:pPr marL="380981" lvl="1" indent="-380981"/>
            <a:endParaRPr lang="en-US" sz="1867"/>
          </a:p>
          <a:p>
            <a:pPr marL="380981" lvl="1" indent="-380981"/>
            <a:endParaRPr lang="en-US" sz="1867"/>
          </a:p>
          <a:p>
            <a:pPr marL="380981" lvl="1" indent="-380981"/>
            <a:endParaRPr lang="en-US" sz="1867"/>
          </a:p>
          <a:p>
            <a:pPr marL="380981" lvl="1" indent="-380981"/>
            <a:endParaRPr lang="en-US" sz="1867"/>
          </a:p>
          <a:p>
            <a:pPr marL="0" lvl="1" indent="0">
              <a:buNone/>
            </a:pPr>
            <a:endParaRPr lang="en-US" sz="1867"/>
          </a:p>
          <a:p>
            <a:pPr marL="380981" lvl="1" indent="-380981"/>
            <a:endParaRPr lang="en-US" sz="1867"/>
          </a:p>
          <a:p>
            <a:pPr marL="380981" lvl="1" indent="-380981"/>
            <a:endParaRPr lang="en-US" sz="1867"/>
          </a:p>
          <a:p>
            <a:pPr marL="0" lvl="1" indent="0">
              <a:buNone/>
            </a:pPr>
            <a:endParaRPr lang="en-US" sz="1867"/>
          </a:p>
          <a:p>
            <a:endParaRPr lang="en-US"/>
          </a:p>
        </p:txBody>
      </p:sp>
    </p:spTree>
    <p:extLst>
      <p:ext uri="{BB962C8B-B14F-4D97-AF65-F5344CB8AC3E}">
        <p14:creationId xmlns:p14="http://schemas.microsoft.com/office/powerpoint/2010/main" val="3737730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C379E-AAFA-624F-A4DC-4EE05DC04A63}"/>
              </a:ext>
            </a:extLst>
          </p:cNvPr>
          <p:cNvSpPr>
            <a:spLocks noGrp="1"/>
          </p:cNvSpPr>
          <p:nvPr>
            <p:ph type="title"/>
          </p:nvPr>
        </p:nvSpPr>
        <p:spPr>
          <a:xfrm>
            <a:off x="582167" y="211837"/>
            <a:ext cx="10972801" cy="637868"/>
          </a:xfrm>
        </p:spPr>
        <p:txBody>
          <a:bodyPr/>
          <a:lstStyle/>
          <a:p>
            <a:r>
              <a:rPr lang="en-US"/>
              <a:t>PTL-UH LP5x T3 Type-C block diagram</a:t>
            </a:r>
          </a:p>
        </p:txBody>
      </p:sp>
      <p:graphicFrame>
        <p:nvGraphicFramePr>
          <p:cNvPr id="10" name="Content Placeholder 9">
            <a:extLst>
              <a:ext uri="{FF2B5EF4-FFF2-40B4-BE49-F238E27FC236}">
                <a16:creationId xmlns:a16="http://schemas.microsoft.com/office/drawing/2014/main" id="{D3C3C2C3-A74C-B106-6266-D29B6228D40C}"/>
              </a:ext>
            </a:extLst>
          </p:cNvPr>
          <p:cNvGraphicFramePr>
            <a:graphicFrameLocks noGrp="1" noChangeAspect="1"/>
          </p:cNvGraphicFramePr>
          <p:nvPr>
            <p:ph sz="quarter" idx="13"/>
            <p:extLst>
              <p:ext uri="{D42A27DB-BD31-4B8C-83A1-F6EECF244321}">
                <p14:modId xmlns:p14="http://schemas.microsoft.com/office/powerpoint/2010/main" val="1590935477"/>
              </p:ext>
            </p:extLst>
          </p:nvPr>
        </p:nvGraphicFramePr>
        <p:xfrm>
          <a:off x="3310259" y="529431"/>
          <a:ext cx="5020056" cy="6116732"/>
        </p:xfrm>
        <a:graphic>
          <a:graphicData uri="http://schemas.openxmlformats.org/presentationml/2006/ole">
            <mc:AlternateContent xmlns:mc="http://schemas.openxmlformats.org/markup-compatibility/2006">
              <mc:Choice xmlns:v="urn:schemas-microsoft-com:vml" Requires="v">
                <p:oleObj name="Visio" r:id="rId2" imgW="8991778" imgH="10957736" progId="Visio.Drawing.15">
                  <p:embed/>
                </p:oleObj>
              </mc:Choice>
              <mc:Fallback>
                <p:oleObj name="Visio" r:id="rId2" imgW="8991778" imgH="10957736" progId="Visio.Drawing.15">
                  <p:embed/>
                  <p:pic>
                    <p:nvPicPr>
                      <p:cNvPr id="10" name="Content Placeholder 9">
                        <a:extLst>
                          <a:ext uri="{FF2B5EF4-FFF2-40B4-BE49-F238E27FC236}">
                            <a16:creationId xmlns:a16="http://schemas.microsoft.com/office/drawing/2014/main" id="{D3C3C2C3-A74C-B106-6266-D29B6228D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0259" y="529431"/>
                        <a:ext cx="5020056" cy="6116732"/>
                      </a:xfrm>
                      <a:prstGeom prst="rect">
                        <a:avLst/>
                      </a:prstGeom>
                      <a:noFill/>
                    </p:spPr>
                  </p:pic>
                </p:oleObj>
              </mc:Fallback>
            </mc:AlternateContent>
          </a:graphicData>
        </a:graphic>
      </p:graphicFrame>
    </p:spTree>
    <p:extLst>
      <p:ext uri="{BB962C8B-B14F-4D97-AF65-F5344CB8AC3E}">
        <p14:creationId xmlns:p14="http://schemas.microsoft.com/office/powerpoint/2010/main" val="3753842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C379E-AAFA-624F-A4DC-4EE05DC04A63}"/>
              </a:ext>
            </a:extLst>
          </p:cNvPr>
          <p:cNvSpPr>
            <a:spLocks noGrp="1"/>
          </p:cNvSpPr>
          <p:nvPr>
            <p:ph type="title"/>
          </p:nvPr>
        </p:nvSpPr>
        <p:spPr>
          <a:xfrm>
            <a:off x="394796" y="114300"/>
            <a:ext cx="11142930" cy="883673"/>
          </a:xfrm>
        </p:spPr>
        <p:txBody>
          <a:bodyPr/>
          <a:lstStyle/>
          <a:p>
            <a:r>
              <a:rPr lang="en-US"/>
              <a:t>PTL-UH </a:t>
            </a:r>
            <a:r>
              <a:rPr lang="en-US" err="1"/>
              <a:t>dTBT</a:t>
            </a:r>
            <a:r>
              <a:rPr lang="en-US"/>
              <a:t> LPCAMM T3 Type-C block diagram</a:t>
            </a:r>
          </a:p>
        </p:txBody>
      </p:sp>
      <p:graphicFrame>
        <p:nvGraphicFramePr>
          <p:cNvPr id="15" name="Object 14">
            <a:extLst>
              <a:ext uri="{FF2B5EF4-FFF2-40B4-BE49-F238E27FC236}">
                <a16:creationId xmlns:a16="http://schemas.microsoft.com/office/drawing/2014/main" id="{C9F6A075-A8DB-4AAF-50AE-8A13EEF9951B}"/>
              </a:ext>
            </a:extLst>
          </p:cNvPr>
          <p:cNvGraphicFramePr>
            <a:graphicFrameLocks noChangeAspect="1"/>
          </p:cNvGraphicFramePr>
          <p:nvPr>
            <p:extLst>
              <p:ext uri="{D42A27DB-BD31-4B8C-83A1-F6EECF244321}">
                <p14:modId xmlns:p14="http://schemas.microsoft.com/office/powerpoint/2010/main" val="2257845262"/>
              </p:ext>
            </p:extLst>
          </p:nvPr>
        </p:nvGraphicFramePr>
        <p:xfrm>
          <a:off x="2015411" y="465555"/>
          <a:ext cx="8266923" cy="6092135"/>
        </p:xfrm>
        <a:graphic>
          <a:graphicData uri="http://schemas.openxmlformats.org/presentationml/2006/ole">
            <mc:AlternateContent xmlns:mc="http://schemas.openxmlformats.org/markup-compatibility/2006">
              <mc:Choice xmlns:v="urn:schemas-microsoft-com:vml" Requires="v">
                <p:oleObj name="Visio" r:id="rId2" imgW="13799924" imgH="10180443" progId="Visio.Drawing.15">
                  <p:embed/>
                </p:oleObj>
              </mc:Choice>
              <mc:Fallback>
                <p:oleObj name="Visio" r:id="rId2" imgW="13799924" imgH="10180443" progId="Visio.Drawing.15">
                  <p:embed/>
                  <p:pic>
                    <p:nvPicPr>
                      <p:cNvPr id="15" name="Object 14">
                        <a:extLst>
                          <a:ext uri="{FF2B5EF4-FFF2-40B4-BE49-F238E27FC236}">
                            <a16:creationId xmlns:a16="http://schemas.microsoft.com/office/drawing/2014/main" id="{C9F6A075-A8DB-4AAF-50AE-8A13EEF99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411" y="465555"/>
                        <a:ext cx="8266923" cy="6092135"/>
                      </a:xfrm>
                      <a:prstGeom prst="rect">
                        <a:avLst/>
                      </a:prstGeom>
                      <a:noFill/>
                    </p:spPr>
                  </p:pic>
                </p:oleObj>
              </mc:Fallback>
            </mc:AlternateContent>
          </a:graphicData>
        </a:graphic>
      </p:graphicFrame>
    </p:spTree>
    <p:extLst>
      <p:ext uri="{BB962C8B-B14F-4D97-AF65-F5344CB8AC3E}">
        <p14:creationId xmlns:p14="http://schemas.microsoft.com/office/powerpoint/2010/main" val="2358048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91119" y="6020597"/>
            <a:ext cx="9436552" cy="720390"/>
          </a:xfrm>
          <a:prstGeom prst="rect">
            <a:avLst/>
          </a:prstGeom>
          <a:noFill/>
        </p:spPr>
        <p:txBody>
          <a:bodyPr wrap="square" rtlCol="0">
            <a:spAutoFit/>
          </a:bodyPr>
          <a:lstStyle/>
          <a:p>
            <a:pPr defTabSz="1219170"/>
            <a:r>
              <a:rPr lang="en-US"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rPr>
              <a:t>Link:  </a:t>
            </a: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hlinkClick r:id="rId2"/>
              </a:rPr>
              <a:t>https://intel.sharepoint.com/sites/ccgptlplatformpdtprogrammanagement/SitePages/PTL-UPH-RVP-Engineering-Documents.aspx</a:t>
            </a:r>
            <a:endPar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a:p>
            <a:pPr defTabSz="1219170"/>
            <a:endPar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p:txBody>
      </p:sp>
      <p:sp>
        <p:nvSpPr>
          <p:cNvPr id="6" name="Title 2">
            <a:extLst>
              <a:ext uri="{FF2B5EF4-FFF2-40B4-BE49-F238E27FC236}">
                <a16:creationId xmlns:a16="http://schemas.microsoft.com/office/drawing/2014/main" id="{E83379E0-E29B-441E-95B8-898586FFA372}"/>
              </a:ext>
            </a:extLst>
          </p:cNvPr>
          <p:cNvSpPr txBox="1">
            <a:spLocks/>
          </p:cNvSpPr>
          <p:nvPr/>
        </p:nvSpPr>
        <p:spPr>
          <a:xfrm>
            <a:off x="460000" y="117013"/>
            <a:ext cx="10972800" cy="6192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US">
                <a:solidFill>
                  <a:schemeClr val="bg2"/>
                </a:solidFill>
              </a:rPr>
              <a:t>PTL-UH RVP SharePoint</a:t>
            </a:r>
          </a:p>
        </p:txBody>
      </p:sp>
      <p:pic>
        <p:nvPicPr>
          <p:cNvPr id="3" name="Picture 2">
            <a:extLst>
              <a:ext uri="{FF2B5EF4-FFF2-40B4-BE49-F238E27FC236}">
                <a16:creationId xmlns:a16="http://schemas.microsoft.com/office/drawing/2014/main" id="{39C40FAA-41E2-D116-D8EE-82EFBA032BFB}"/>
              </a:ext>
            </a:extLst>
          </p:cNvPr>
          <p:cNvPicPr>
            <a:picLocks noChangeAspect="1"/>
          </p:cNvPicPr>
          <p:nvPr/>
        </p:nvPicPr>
        <p:blipFill rotWithShape="1">
          <a:blip r:embed="rId3"/>
          <a:srcRect r="26792"/>
          <a:stretch/>
        </p:blipFill>
        <p:spPr>
          <a:xfrm>
            <a:off x="3669549" y="736289"/>
            <a:ext cx="8032954" cy="5000038"/>
          </a:xfrm>
          <a:prstGeom prst="rect">
            <a:avLst/>
          </a:prstGeom>
        </p:spPr>
      </p:pic>
      <p:sp>
        <p:nvSpPr>
          <p:cNvPr id="4" name="TextBox 3">
            <a:extLst>
              <a:ext uri="{FF2B5EF4-FFF2-40B4-BE49-F238E27FC236}">
                <a16:creationId xmlns:a16="http://schemas.microsoft.com/office/drawing/2014/main" id="{9B3C8D71-8885-73C3-CF2B-4757A5861321}"/>
              </a:ext>
            </a:extLst>
          </p:cNvPr>
          <p:cNvSpPr txBox="1"/>
          <p:nvPr/>
        </p:nvSpPr>
        <p:spPr>
          <a:xfrm>
            <a:off x="522514" y="1807893"/>
            <a:ext cx="2640773" cy="3130601"/>
          </a:xfrm>
          <a:prstGeom prst="rect">
            <a:avLst/>
          </a:prstGeom>
          <a:noFill/>
        </p:spPr>
        <p:txBody>
          <a:bodyPr wrap="square" rtlCol="0">
            <a:spAutoFit/>
          </a:bodyPr>
          <a:lstStyle/>
          <a:p>
            <a:pPr marL="285750" indent="-285750">
              <a:buFont typeface="Arial" panose="020B0604020202020204" pitchFamily="34" charset="0"/>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Feature List for PTL-UH RVP is available in architecture document as well as in Landing Zone(LZ).</a:t>
            </a:r>
          </a:p>
          <a:p>
            <a:pPr marL="285750" indent="-285750">
              <a:buFont typeface="Arial" panose="020B0604020202020204" pitchFamily="34" charset="0"/>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Architecture document is available at PTL-UH RVP </a:t>
            </a: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SharePoint </a:t>
            </a: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at following mention link</a:t>
            </a:r>
            <a:r>
              <a:rPr lang="en-US" sz="1600">
                <a:solidFill>
                  <a:schemeClr val="tx2"/>
                </a:solidFill>
                <a:cs typeface="Intel Clear" panose="020B0604020203020204" pitchFamily="34" charset="0"/>
              </a:rPr>
              <a:t>.</a:t>
            </a:r>
          </a:p>
        </p:txBody>
      </p:sp>
    </p:spTree>
    <p:extLst>
      <p:ext uri="{BB962C8B-B14F-4D97-AF65-F5344CB8AC3E}">
        <p14:creationId xmlns:p14="http://schemas.microsoft.com/office/powerpoint/2010/main" val="4103404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C379E-AAFA-624F-A4DC-4EE05DC04A63}"/>
              </a:ext>
            </a:extLst>
          </p:cNvPr>
          <p:cNvSpPr>
            <a:spLocks noGrp="1"/>
          </p:cNvSpPr>
          <p:nvPr>
            <p:ph type="title"/>
          </p:nvPr>
        </p:nvSpPr>
        <p:spPr>
          <a:xfrm>
            <a:off x="492332" y="169164"/>
            <a:ext cx="10972801" cy="883673"/>
          </a:xfrm>
        </p:spPr>
        <p:txBody>
          <a:bodyPr/>
          <a:lstStyle/>
          <a:p>
            <a:r>
              <a:rPr lang="en-US"/>
              <a:t>PTL-UH LP5x T4 Type-C block diagram</a:t>
            </a:r>
          </a:p>
        </p:txBody>
      </p:sp>
      <p:graphicFrame>
        <p:nvGraphicFramePr>
          <p:cNvPr id="5" name="Object 4">
            <a:extLst>
              <a:ext uri="{FF2B5EF4-FFF2-40B4-BE49-F238E27FC236}">
                <a16:creationId xmlns:a16="http://schemas.microsoft.com/office/drawing/2014/main" id="{26DA9F55-6518-8FA9-4F66-4B6AFB15AAA9}"/>
              </a:ext>
            </a:extLst>
          </p:cNvPr>
          <p:cNvGraphicFramePr>
            <a:graphicFrameLocks noChangeAspect="1"/>
          </p:cNvGraphicFramePr>
          <p:nvPr>
            <p:extLst>
              <p:ext uri="{D42A27DB-BD31-4B8C-83A1-F6EECF244321}">
                <p14:modId xmlns:p14="http://schemas.microsoft.com/office/powerpoint/2010/main" val="671762141"/>
              </p:ext>
            </p:extLst>
          </p:nvPr>
        </p:nvGraphicFramePr>
        <p:xfrm>
          <a:off x="3518471" y="512822"/>
          <a:ext cx="4971535" cy="6061714"/>
        </p:xfrm>
        <a:graphic>
          <a:graphicData uri="http://schemas.openxmlformats.org/presentationml/2006/ole">
            <mc:AlternateContent xmlns:mc="http://schemas.openxmlformats.org/markup-compatibility/2006">
              <mc:Choice xmlns:v="urn:schemas-microsoft-com:vml" Requires="v">
                <p:oleObj name="Visio" r:id="rId2" imgW="8976626" imgH="10942514" progId="Visio.Drawing.15">
                  <p:embed/>
                </p:oleObj>
              </mc:Choice>
              <mc:Fallback>
                <p:oleObj name="Visio" r:id="rId2" imgW="8976626" imgH="10942514" progId="Visio.Drawing.15">
                  <p:embed/>
                  <p:pic>
                    <p:nvPicPr>
                      <p:cNvPr id="5" name="Object 4">
                        <a:extLst>
                          <a:ext uri="{FF2B5EF4-FFF2-40B4-BE49-F238E27FC236}">
                            <a16:creationId xmlns:a16="http://schemas.microsoft.com/office/drawing/2014/main" id="{26DA9F55-6518-8FA9-4F66-4B6AFB15A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471" y="512822"/>
                        <a:ext cx="4971535" cy="6061714"/>
                      </a:xfrm>
                      <a:prstGeom prst="rect">
                        <a:avLst/>
                      </a:prstGeom>
                      <a:noFill/>
                    </p:spPr>
                  </p:pic>
                </p:oleObj>
              </mc:Fallback>
            </mc:AlternateContent>
          </a:graphicData>
        </a:graphic>
      </p:graphicFrame>
    </p:spTree>
    <p:extLst>
      <p:ext uri="{BB962C8B-B14F-4D97-AF65-F5344CB8AC3E}">
        <p14:creationId xmlns:p14="http://schemas.microsoft.com/office/powerpoint/2010/main" val="915211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C379E-AAFA-624F-A4DC-4EE05DC04A63}"/>
              </a:ext>
            </a:extLst>
          </p:cNvPr>
          <p:cNvSpPr>
            <a:spLocks noGrp="1"/>
          </p:cNvSpPr>
          <p:nvPr>
            <p:ph type="title"/>
          </p:nvPr>
        </p:nvSpPr>
        <p:spPr>
          <a:xfrm>
            <a:off x="346637" y="129663"/>
            <a:ext cx="11172427" cy="883673"/>
          </a:xfrm>
        </p:spPr>
        <p:txBody>
          <a:bodyPr/>
          <a:lstStyle/>
          <a:p>
            <a:r>
              <a:rPr lang="en-US"/>
              <a:t>PTL-UH DDR5 SODIMM T3 Type-C block diagram</a:t>
            </a:r>
          </a:p>
        </p:txBody>
      </p:sp>
      <p:graphicFrame>
        <p:nvGraphicFramePr>
          <p:cNvPr id="5" name="Object 4">
            <a:extLst>
              <a:ext uri="{FF2B5EF4-FFF2-40B4-BE49-F238E27FC236}">
                <a16:creationId xmlns:a16="http://schemas.microsoft.com/office/drawing/2014/main" id="{C4F528D1-C900-95EC-10B0-3C3C04024A65}"/>
              </a:ext>
            </a:extLst>
          </p:cNvPr>
          <p:cNvGraphicFramePr>
            <a:graphicFrameLocks noChangeAspect="1"/>
          </p:cNvGraphicFramePr>
          <p:nvPr>
            <p:extLst>
              <p:ext uri="{D42A27DB-BD31-4B8C-83A1-F6EECF244321}">
                <p14:modId xmlns:p14="http://schemas.microsoft.com/office/powerpoint/2010/main" val="2921679021"/>
              </p:ext>
            </p:extLst>
          </p:nvPr>
        </p:nvGraphicFramePr>
        <p:xfrm>
          <a:off x="2920480" y="354568"/>
          <a:ext cx="5962261" cy="6186188"/>
        </p:xfrm>
        <a:graphic>
          <a:graphicData uri="http://schemas.openxmlformats.org/presentationml/2006/ole">
            <mc:AlternateContent xmlns:mc="http://schemas.openxmlformats.org/markup-compatibility/2006">
              <mc:Choice xmlns:v="urn:schemas-microsoft-com:vml" Requires="v">
                <p:oleObj name="Visio" r:id="rId2" imgW="11041454" imgH="11460550" progId="Visio.Drawing.15">
                  <p:embed/>
                </p:oleObj>
              </mc:Choice>
              <mc:Fallback>
                <p:oleObj name="Visio" r:id="rId2" imgW="11041454" imgH="11460550" progId="Visio.Drawing.15">
                  <p:embed/>
                  <p:pic>
                    <p:nvPicPr>
                      <p:cNvPr id="5" name="Object 4">
                        <a:extLst>
                          <a:ext uri="{FF2B5EF4-FFF2-40B4-BE49-F238E27FC236}">
                            <a16:creationId xmlns:a16="http://schemas.microsoft.com/office/drawing/2014/main" id="{C4F528D1-C900-95EC-10B0-3C3C04024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480" y="354568"/>
                        <a:ext cx="5962261" cy="6186188"/>
                      </a:xfrm>
                      <a:prstGeom prst="rect">
                        <a:avLst/>
                      </a:prstGeom>
                      <a:noFill/>
                    </p:spPr>
                  </p:pic>
                </p:oleObj>
              </mc:Fallback>
            </mc:AlternateContent>
          </a:graphicData>
        </a:graphic>
      </p:graphicFrame>
    </p:spTree>
    <p:extLst>
      <p:ext uri="{BB962C8B-B14F-4D97-AF65-F5344CB8AC3E}">
        <p14:creationId xmlns:p14="http://schemas.microsoft.com/office/powerpoint/2010/main" val="684919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09600" y="3602101"/>
            <a:ext cx="10972800" cy="2344231"/>
          </a:xfrm>
          <a:prstGeom prst="rect">
            <a:avLst/>
          </a:prstGeom>
        </p:spPr>
        <p:txBody>
          <a:bodyPr wrap="square">
            <a:spAutoFit/>
          </a:bodyPr>
          <a:lstStyle/>
          <a:p>
            <a:pPr marL="381154" indent="-380981" algn="just">
              <a:spcBef>
                <a:spcPts val="400"/>
              </a:spcBef>
              <a:buFont typeface="Arial" panose="020B0604020202020204" pitchFamily="34" charset="0"/>
              <a:buChar char="•"/>
            </a:pP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Hayden Bridge </a:t>
            </a:r>
            <a:r>
              <a:rPr lang="en-US" sz="18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Retimer</a:t>
            </a: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(HBR) has an option to share the Flash between 2 </a:t>
            </a:r>
            <a:r>
              <a:rPr lang="en-US" sz="18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Retimers</a:t>
            </a: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for BOM cost saving.</a:t>
            </a:r>
          </a:p>
          <a:p>
            <a:pPr marL="381154" lvl="3" indent="-380981" algn="just">
              <a:spcBef>
                <a:spcPts val="400"/>
              </a:spcBef>
              <a:buFont typeface="Arial" panose="020B0604020202020204" pitchFamily="34" charset="0"/>
              <a:buChar char="•"/>
            </a:pPr>
            <a:endPar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lgn="just">
              <a:spcBef>
                <a:spcPts val="400"/>
              </a:spcBef>
              <a:buFont typeface="Arial" panose="020B0604020202020204" pitchFamily="34" charset="0"/>
              <a:buChar char="•"/>
            </a:pP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At a time only one </a:t>
            </a:r>
            <a:r>
              <a:rPr lang="en-US" sz="18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Retimer</a:t>
            </a: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have the access for flash. This is controlled by the FLASH Busy signal connected between the Re-timers. Flash share setting is done in Hardware.</a:t>
            </a:r>
          </a:p>
          <a:p>
            <a:pPr marL="381154" indent="-380981" algn="just">
              <a:spcBef>
                <a:spcPts val="400"/>
              </a:spcBef>
              <a:buFont typeface="Arial" panose="020B0604020202020204" pitchFamily="34" charset="0"/>
              <a:buChar char="•"/>
            </a:pPr>
            <a:endPar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lgn="just">
              <a:spcBef>
                <a:spcPts val="400"/>
              </a:spcBef>
              <a:buFont typeface="Arial" panose="020B0604020202020204" pitchFamily="34" charset="0"/>
              <a:buChar char="•"/>
            </a:pP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Barlow Ridge (BR) has dedicated flash on PTL-UH </a:t>
            </a:r>
            <a:r>
              <a:rPr lang="en-US" sz="18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dTBT</a:t>
            </a: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CAMM T3 RVP.</a:t>
            </a:r>
          </a:p>
          <a:p>
            <a:pPr marL="173" algn="just">
              <a:spcBef>
                <a:spcPts val="400"/>
              </a:spcBef>
            </a:pPr>
            <a:endPar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graphicFrame>
        <p:nvGraphicFramePr>
          <p:cNvPr id="6" name="Table 5">
            <a:extLst>
              <a:ext uri="{FF2B5EF4-FFF2-40B4-BE49-F238E27FC236}">
                <a16:creationId xmlns:a16="http://schemas.microsoft.com/office/drawing/2014/main" id="{C9066F1D-A978-4A16-B3F5-366791C3F9D3}"/>
              </a:ext>
            </a:extLst>
          </p:cNvPr>
          <p:cNvGraphicFramePr>
            <a:graphicFrameLocks noGrp="1"/>
          </p:cNvGraphicFramePr>
          <p:nvPr>
            <p:extLst>
              <p:ext uri="{D42A27DB-BD31-4B8C-83A1-F6EECF244321}">
                <p14:modId xmlns:p14="http://schemas.microsoft.com/office/powerpoint/2010/main" val="232209623"/>
              </p:ext>
            </p:extLst>
          </p:nvPr>
        </p:nvGraphicFramePr>
        <p:xfrm>
          <a:off x="1683243" y="911668"/>
          <a:ext cx="9152397" cy="2446254"/>
        </p:xfrm>
        <a:graphic>
          <a:graphicData uri="http://schemas.openxmlformats.org/drawingml/2006/table">
            <a:tbl>
              <a:tblPr firstRow="1" firstCol="1" bandRow="1">
                <a:tableStyleId>{5C22544A-7EE6-4342-B048-85BDC9FD1C3A}</a:tableStyleId>
              </a:tblPr>
              <a:tblGrid>
                <a:gridCol w="868597">
                  <a:extLst>
                    <a:ext uri="{9D8B030D-6E8A-4147-A177-3AD203B41FA5}">
                      <a16:colId xmlns:a16="http://schemas.microsoft.com/office/drawing/2014/main" val="3965671910"/>
                    </a:ext>
                  </a:extLst>
                </a:gridCol>
                <a:gridCol w="1901288">
                  <a:extLst>
                    <a:ext uri="{9D8B030D-6E8A-4147-A177-3AD203B41FA5}">
                      <a16:colId xmlns:a16="http://schemas.microsoft.com/office/drawing/2014/main" val="3003904587"/>
                    </a:ext>
                  </a:extLst>
                </a:gridCol>
                <a:gridCol w="2103120">
                  <a:extLst>
                    <a:ext uri="{9D8B030D-6E8A-4147-A177-3AD203B41FA5}">
                      <a16:colId xmlns:a16="http://schemas.microsoft.com/office/drawing/2014/main" val="1092966331"/>
                    </a:ext>
                  </a:extLst>
                </a:gridCol>
                <a:gridCol w="2121408">
                  <a:extLst>
                    <a:ext uri="{9D8B030D-6E8A-4147-A177-3AD203B41FA5}">
                      <a16:colId xmlns:a16="http://schemas.microsoft.com/office/drawing/2014/main" val="595988997"/>
                    </a:ext>
                  </a:extLst>
                </a:gridCol>
                <a:gridCol w="2157984">
                  <a:extLst>
                    <a:ext uri="{9D8B030D-6E8A-4147-A177-3AD203B41FA5}">
                      <a16:colId xmlns:a16="http://schemas.microsoft.com/office/drawing/2014/main" val="2011026761"/>
                    </a:ext>
                  </a:extLst>
                </a:gridCol>
              </a:tblGrid>
              <a:tr h="337807">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  Port</a:t>
                      </a:r>
                    </a:p>
                  </a:txBody>
                  <a:tcPr marL="60936" marR="60936" marT="0" marB="0" anchor="ctr"/>
                </a:tc>
                <a:tc>
                  <a:txBody>
                    <a:bodyPr/>
                    <a:lstStyle/>
                    <a:p>
                      <a:pPr marL="0" marR="0" algn="ctr">
                        <a:spcBef>
                          <a:spcPts val="0"/>
                        </a:spcBef>
                        <a:spcAft>
                          <a:spcPts val="0"/>
                        </a:spcAft>
                      </a:pPr>
                      <a:r>
                        <a:rPr lang="en-US" sz="1000">
                          <a:effectLst/>
                          <a:latin typeface="Intel Clear Light" panose="020B0404020203020204" pitchFamily="34" charset="0"/>
                          <a:ea typeface="Intel Clear Light" panose="020B0404020203020204" pitchFamily="34" charset="0"/>
                          <a:cs typeface="Intel Clear Light" panose="020B0404020203020204" pitchFamily="34" charset="0"/>
                        </a:rPr>
                        <a:t>PTL-UH LP5x T3 RVP </a:t>
                      </a:r>
                    </a:p>
                  </a:txBody>
                  <a:tcPr marL="60936" marR="60936" marT="0" marB="0" anchor="ctr"/>
                </a:tc>
                <a:tc>
                  <a:txBody>
                    <a:bodyPr/>
                    <a:lstStyle/>
                    <a:p>
                      <a:pPr marL="0" marR="0" algn="ctr">
                        <a:spcBef>
                          <a:spcPts val="0"/>
                        </a:spcBef>
                        <a:spcAft>
                          <a:spcPts val="0"/>
                        </a:spcAft>
                      </a:pPr>
                      <a:r>
                        <a:rPr lang="en-US" sz="10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a:t>
                      </a:r>
                      <a:r>
                        <a:rPr lang="en-US" sz="1000" b="1" i="0" u="none" strike="noStrike" cap="none" spc="0" baseline="0" err="1">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dTBT</a:t>
                      </a:r>
                      <a:r>
                        <a:rPr lang="en-US" sz="10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 CAMM T3 RVP</a:t>
                      </a:r>
                    </a:p>
                  </a:txBody>
                  <a:tcPr marL="60936" marR="60936" marT="0" marB="0" anchor="ctr"/>
                </a:tc>
                <a:tc>
                  <a:txBody>
                    <a:bodyPr/>
                    <a:lstStyle/>
                    <a:p>
                      <a:pPr marL="0" marR="0" algn="ctr">
                        <a:spcBef>
                          <a:spcPts val="0"/>
                        </a:spcBef>
                        <a:spcAft>
                          <a:spcPts val="0"/>
                        </a:spcAft>
                      </a:pPr>
                      <a:r>
                        <a:rPr lang="en-US" sz="10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LP5x T4 RVP</a:t>
                      </a:r>
                    </a:p>
                  </a:txBody>
                  <a:tcPr marL="60936" marR="60936" marT="0" marB="0" anchor="ctr"/>
                </a:tc>
                <a:tc>
                  <a:txBody>
                    <a:bodyPr/>
                    <a:lstStyle/>
                    <a:p>
                      <a:pPr marL="0" marR="0" algn="ctr">
                        <a:spcBef>
                          <a:spcPts val="0"/>
                        </a:spcBef>
                        <a:spcAft>
                          <a:spcPts val="0"/>
                        </a:spcAft>
                      </a:pPr>
                      <a:r>
                        <a:rPr lang="en-US" sz="10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DDR5 SODIMM T3 RVP</a:t>
                      </a:r>
                    </a:p>
                  </a:txBody>
                  <a:tcPr marL="60936" marR="60936" marT="0" marB="0" anchor="ctr"/>
                </a:tc>
                <a:extLst>
                  <a:ext uri="{0D108BD9-81ED-4DB2-BD59-A6C34878D82A}">
                    <a16:rowId xmlns:a16="http://schemas.microsoft.com/office/drawing/2014/main" val="3449075032"/>
                  </a:ext>
                </a:extLst>
              </a:tr>
              <a:tr h="506710">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TCP0</a:t>
                      </a:r>
                    </a:p>
                  </a:txBody>
                  <a:tcPr marL="60936" marR="60936" marT="0" marB="0" anchor="ct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 Shared Flash</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 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 Modular TCSS AIC)</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 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 Modular TCSS AIC)</a:t>
                      </a:r>
                      <a:endParaRPr kumimoji="0"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a:txBody>
                    <a:bodyPr/>
                    <a:lstStyle/>
                    <a:p>
                      <a:pPr marL="0" marR="0" algn="ctr">
                        <a:spcBef>
                          <a:spcPts val="0"/>
                        </a:spcBef>
                        <a:spcAft>
                          <a:spcPts val="0"/>
                        </a:spcAft>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 Shared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(TCP0 RT1 and TCP1 RT1)</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(TCP0 RT2 and TCP1 RT2)</a:t>
                      </a:r>
                    </a:p>
                  </a:txBody>
                  <a:tcPr marL="60936" marR="60936" marT="0" marB="0" anchor="ctr"/>
                </a:tc>
                <a:extLst>
                  <a:ext uri="{0D108BD9-81ED-4DB2-BD59-A6C34878D82A}">
                    <a16:rowId xmlns:a16="http://schemas.microsoft.com/office/drawing/2014/main" val="3163787026"/>
                  </a:ext>
                </a:extLst>
              </a:tr>
              <a:tr h="506711">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TCP1</a:t>
                      </a:r>
                    </a:p>
                  </a:txBody>
                  <a:tcPr marL="60936" marR="60936" marT="0"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a:ln>
                          <a:noFill/>
                        </a:ln>
                        <a:solidFill>
                          <a:srgbClr val="000000"/>
                        </a:solidFill>
                        <a:effectLst/>
                        <a:highlight>
                          <a:srgbClr val="FFFF00"/>
                        </a:highlight>
                        <a:uLnTx/>
                        <a:uFillTx/>
                        <a:latin typeface="+mn-lt"/>
                        <a:ea typeface="+mn-ea"/>
                        <a:cs typeface="+mn-cs"/>
                        <a:sym typeface="Intel Clear"/>
                      </a:endParaRPr>
                    </a:p>
                  </a:txBody>
                  <a:tcPr marL="60936" marR="60936" marT="0" marB="0" anchor="ctr"/>
                </a:tc>
                <a:tc row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BR 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r>
                        <a:rPr kumimoji="0" lang="en-US" sz="1200" b="0" i="0" u="none" strike="noStrike" kern="0" cap="none" spc="0" normalizeH="0" baseline="0" noProof="0" err="1">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dTBT</a:t>
                      </a:r>
                      <a:r>
                        <a:rPr kumimoji="0" lang="en-US" sz="12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 controller</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mother board down)</a:t>
                      </a:r>
                    </a:p>
                  </a:txBody>
                  <a:tcPr marL="9525" marR="9525" marT="9525"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 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 Modular TCSS AIC)</a:t>
                      </a:r>
                    </a:p>
                  </a:txBody>
                  <a:tcPr marL="60936" marR="60936" marT="0" marB="0" anchor="ct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a:ln>
                          <a:noFill/>
                        </a:ln>
                        <a:solidFill>
                          <a:srgbClr val="000000"/>
                        </a:solidFill>
                        <a:effectLst/>
                        <a:highlight>
                          <a:srgbClr val="FFFF00"/>
                        </a:highlight>
                        <a:uLnTx/>
                        <a:uFillTx/>
                        <a:latin typeface="+mn-lt"/>
                        <a:ea typeface="+mn-ea"/>
                        <a:cs typeface="+mn-cs"/>
                        <a:sym typeface="Intel Clear"/>
                      </a:endParaRPr>
                    </a:p>
                  </a:txBody>
                  <a:tcPr marL="60936" marR="60936" marT="0" marB="0" anchor="ctr"/>
                </a:tc>
                <a:extLst>
                  <a:ext uri="{0D108BD9-81ED-4DB2-BD59-A6C34878D82A}">
                    <a16:rowId xmlns:a16="http://schemas.microsoft.com/office/drawing/2014/main" val="2763859887"/>
                  </a:ext>
                </a:extLst>
              </a:tr>
              <a:tr h="506710">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TCP2</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 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 Modular TCSS AIC)</a:t>
                      </a:r>
                      <a:endParaRPr kumimoji="0"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vMerge="1">
                  <a:txBody>
                    <a:bodyPr/>
                    <a:lstStyle/>
                    <a:p>
                      <a:endParaRP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 </a:t>
                      </a:r>
                      <a:r>
                        <a:rPr kumimoji="0" lang="en-US" sz="12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Shared Flash</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 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 Modular TCSS AIC)</a:t>
                      </a:r>
                    </a:p>
                  </a:txBody>
                  <a:tcPr marL="60936" marR="60936" marT="0" marB="0" anchor="ctr"/>
                </a:tc>
                <a:extLst>
                  <a:ext uri="{0D108BD9-81ED-4DB2-BD59-A6C34878D82A}">
                    <a16:rowId xmlns:a16="http://schemas.microsoft.com/office/drawing/2014/main" val="3610985034"/>
                  </a:ext>
                </a:extLst>
              </a:tr>
              <a:tr h="546386">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TCP3</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 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 Modular TCSS AIC)</a:t>
                      </a:r>
                    </a:p>
                  </a:txBody>
                  <a:tcPr marL="60936" marR="60936" marT="0" marB="0" anchor="ctr"/>
                </a:tc>
                <a:tc vMerge="1">
                  <a:txBody>
                    <a:bodyPr/>
                    <a:lstStyle/>
                    <a:p>
                      <a:endParaRP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a:ln>
                          <a:noFill/>
                        </a:ln>
                        <a:solidFill>
                          <a:srgbClr val="000000"/>
                        </a:solidFill>
                        <a:effectLst/>
                        <a:highlight>
                          <a:srgbClr val="FFFF00"/>
                        </a:highlight>
                        <a:uLnTx/>
                        <a:uFillTx/>
                        <a:latin typeface="+mn-lt"/>
                        <a:ea typeface="+mn-ea"/>
                        <a:cs typeface="+mn-cs"/>
                        <a:sym typeface="Intel Clear"/>
                      </a:endParaRP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 </a:t>
                      </a:r>
                      <a:r>
                        <a:rPr kumimoji="0" lang="en-US" sz="12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(on Modular TCSS AIC)</a:t>
                      </a:r>
                      <a:endParaRPr kumimoji="0" lang="en-US" sz="1050" b="0" i="0" u="none" strike="noStrike" kern="0" cap="none" spc="0" normalizeH="0" baseline="0" noProof="0">
                        <a:ln>
                          <a:noFill/>
                        </a:ln>
                        <a:solidFill>
                          <a:srgbClr val="000000"/>
                        </a:solidFill>
                        <a:effectLst/>
                        <a:highlight>
                          <a:srgbClr val="FFFF00"/>
                        </a:highlight>
                        <a:uLnTx/>
                        <a:uFillTx/>
                        <a:latin typeface="Intel Clear"/>
                        <a:ea typeface="+mn-ea"/>
                        <a:cs typeface="+mn-cs"/>
                        <a:sym typeface="Intel Clear"/>
                      </a:endParaRPr>
                    </a:p>
                  </a:txBody>
                  <a:tcPr marL="60936" marR="60936" marT="0" marB="0" anchor="ctr"/>
                </a:tc>
                <a:extLst>
                  <a:ext uri="{0D108BD9-81ED-4DB2-BD59-A6C34878D82A}">
                    <a16:rowId xmlns:a16="http://schemas.microsoft.com/office/drawing/2014/main" val="3682974368"/>
                  </a:ext>
                </a:extLst>
              </a:tr>
            </a:tbl>
          </a:graphicData>
        </a:graphic>
      </p:graphicFrame>
      <p:sp>
        <p:nvSpPr>
          <p:cNvPr id="7" name="Title 2">
            <a:extLst>
              <a:ext uri="{FF2B5EF4-FFF2-40B4-BE49-F238E27FC236}">
                <a16:creationId xmlns:a16="http://schemas.microsoft.com/office/drawing/2014/main" id="{BFA45A8A-6521-44CF-8241-12B5F7659D11}"/>
              </a:ext>
            </a:extLst>
          </p:cNvPr>
          <p:cNvSpPr txBox="1">
            <a:spLocks/>
          </p:cNvSpPr>
          <p:nvPr/>
        </p:nvSpPr>
        <p:spPr>
          <a:xfrm>
            <a:off x="609600" y="269011"/>
            <a:ext cx="10972800" cy="7358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PTL-UH </a:t>
            </a:r>
            <a:r>
              <a:rPr lang="en-US" err="1"/>
              <a:t>Retimer</a:t>
            </a:r>
            <a:r>
              <a:rPr lang="en-US"/>
              <a:t> Flash Sharing</a:t>
            </a:r>
            <a:endParaRPr lang="en-US" sz="2400"/>
          </a:p>
        </p:txBody>
      </p:sp>
    </p:spTree>
    <p:extLst>
      <p:ext uri="{BB962C8B-B14F-4D97-AF65-F5344CB8AC3E}">
        <p14:creationId xmlns:p14="http://schemas.microsoft.com/office/powerpoint/2010/main" val="2368174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1145116"/>
            <a:ext cx="10970683" cy="4567767"/>
          </a:xfrm>
        </p:spPr>
        <p:txBody>
          <a:bodyPr/>
          <a:lstStyle/>
          <a:p>
            <a:pPr marL="380981" indent="-380981" algn="just">
              <a:buFont typeface="Arial" panose="020B0604020202020204" pitchFamily="34" charset="0"/>
              <a:buChar char="•"/>
            </a:pPr>
            <a:r>
              <a:rPr lang="en-US" sz="1867" err="1">
                <a:sym typeface="Helvetica Neue"/>
              </a:rPr>
              <a:t>DnX</a:t>
            </a:r>
            <a:r>
              <a:rPr lang="en-US" sz="1867">
                <a:sym typeface="Helvetica Neue"/>
              </a:rPr>
              <a:t> –Download and execute is a feature that allows updating the system FW from a host through USB2 port.</a:t>
            </a:r>
          </a:p>
          <a:p>
            <a:pPr marL="380981" indent="-380981" algn="just">
              <a:buFont typeface="Arial" panose="020B0604020202020204" pitchFamily="34" charset="0"/>
              <a:buChar char="•"/>
            </a:pPr>
            <a:r>
              <a:rPr lang="en-US" sz="1867" err="1">
                <a:sym typeface="Helvetica Neue"/>
              </a:rPr>
              <a:t>DnX</a:t>
            </a:r>
            <a:r>
              <a:rPr lang="en-US" sz="1867">
                <a:sym typeface="Helvetica Neue"/>
              </a:rPr>
              <a:t> is supported on TCP0 port of PTL-UH RVPs.</a:t>
            </a:r>
          </a:p>
          <a:p>
            <a:pPr marL="380981" indent="-380981" algn="just">
              <a:buFont typeface="Arial" panose="020B0604020202020204" pitchFamily="34" charset="0"/>
              <a:buChar char="•"/>
            </a:pPr>
            <a:r>
              <a:rPr lang="en-US" sz="1867" err="1">
                <a:sym typeface="Helvetica Neue"/>
              </a:rPr>
              <a:t>DnX</a:t>
            </a:r>
            <a:r>
              <a:rPr lang="en-US" sz="1867">
                <a:sym typeface="Helvetica Neue"/>
              </a:rPr>
              <a:t> could be triggered</a:t>
            </a:r>
          </a:p>
          <a:p>
            <a:pPr marL="380981" indent="-380981" algn="just">
              <a:buFont typeface="Arial" panose="020B0604020202020204" pitchFamily="34" charset="0"/>
              <a:buChar char="•"/>
            </a:pPr>
            <a:r>
              <a:rPr lang="en-US" sz="1867">
                <a:sym typeface="Helvetica Neue"/>
              </a:rPr>
              <a:t>	-   By pressing VOL_UP and VOL_DOWN button together during early boot</a:t>
            </a:r>
          </a:p>
          <a:p>
            <a:pPr marL="842391" indent="-232822" algn="just">
              <a:buFontTx/>
              <a:buChar char="-"/>
            </a:pPr>
            <a:r>
              <a:rPr lang="en-US" sz="1867">
                <a:sym typeface="Helvetica Neue"/>
              </a:rPr>
              <a:t>Using </a:t>
            </a:r>
            <a:r>
              <a:rPr lang="en-US" sz="1867" err="1">
                <a:sym typeface="Helvetica Neue"/>
              </a:rPr>
              <a:t>DnX</a:t>
            </a:r>
            <a:r>
              <a:rPr lang="en-US" sz="1867">
                <a:sym typeface="Helvetica Neue"/>
              </a:rPr>
              <a:t> jumper on board( this is validation option only).</a:t>
            </a:r>
          </a:p>
          <a:p>
            <a:pPr marL="380981" indent="-380981" algn="just">
              <a:buFont typeface="Arial" panose="020B0604020202020204" pitchFamily="34" charset="0"/>
              <a:buChar char="•"/>
            </a:pPr>
            <a:r>
              <a:rPr lang="en-US" sz="1867" err="1">
                <a:sym typeface="Helvetica Neue"/>
              </a:rPr>
              <a:t>DnX</a:t>
            </a:r>
            <a:r>
              <a:rPr lang="en-US" sz="1867">
                <a:sym typeface="Helvetica Neue"/>
              </a:rPr>
              <a:t> LED indicates if the FW download / execution is in progress, once </a:t>
            </a:r>
            <a:r>
              <a:rPr lang="en-US" sz="1867" err="1">
                <a:sym typeface="Helvetica Neue"/>
              </a:rPr>
              <a:t>DnX</a:t>
            </a:r>
            <a:r>
              <a:rPr lang="en-US" sz="1867">
                <a:sym typeface="Helvetica Neue"/>
              </a:rPr>
              <a:t> is triggered during bootup.</a:t>
            </a:r>
          </a:p>
        </p:txBody>
      </p:sp>
      <p:sp>
        <p:nvSpPr>
          <p:cNvPr id="5" name="Title 2">
            <a:extLst>
              <a:ext uri="{FF2B5EF4-FFF2-40B4-BE49-F238E27FC236}">
                <a16:creationId xmlns:a16="http://schemas.microsoft.com/office/drawing/2014/main" id="{F45F7F5A-2BD5-4797-9445-0428EA66B48F}"/>
              </a:ext>
            </a:extLst>
          </p:cNvPr>
          <p:cNvSpPr txBox="1">
            <a:spLocks/>
          </p:cNvSpPr>
          <p:nvPr/>
        </p:nvSpPr>
        <p:spPr>
          <a:xfrm>
            <a:off x="609600" y="269011"/>
            <a:ext cx="10972800" cy="7358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err="1"/>
              <a:t>DnX</a:t>
            </a:r>
            <a:r>
              <a:rPr lang="en-US"/>
              <a:t> Support</a:t>
            </a:r>
            <a:endParaRPr lang="en-US" sz="2400"/>
          </a:p>
        </p:txBody>
      </p:sp>
    </p:spTree>
    <p:extLst>
      <p:ext uri="{BB962C8B-B14F-4D97-AF65-F5344CB8AC3E}">
        <p14:creationId xmlns:p14="http://schemas.microsoft.com/office/powerpoint/2010/main" val="332591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19640" y="802247"/>
            <a:ext cx="11589760" cy="4278031"/>
          </a:xfrm>
          <a:prstGeom prst="rect">
            <a:avLst/>
          </a:prstGeom>
        </p:spPr>
        <p:txBody>
          <a:bodyPr wrap="square">
            <a:spAutoFit/>
          </a:bodyPr>
          <a:lstStyle/>
          <a:p>
            <a:pPr marL="381154" indent="-380981">
              <a:spcBef>
                <a:spcPts val="400"/>
              </a:spcBef>
              <a:buFont typeface="Arial" panose="020B0604020202020204" pitchFamily="34" charset="0"/>
              <a:buChar char="•"/>
            </a:pPr>
            <a:r>
              <a:rPr lang="en-US" sz="18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SF100 2x3 header with 1.27mm pitch has been provided for each of the shared Flash for programming.</a:t>
            </a:r>
          </a:p>
          <a:p>
            <a:pPr marL="173" indent="-380981">
              <a:spcBef>
                <a:spcPts val="40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Need SF100 along with Universal Adapter board and cable for programming </a:t>
            </a:r>
          </a:p>
          <a:p>
            <a:pPr lvl="1">
              <a:spcBef>
                <a:spcPts val="400"/>
              </a:spcBef>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2">
                  <a:extLst>
                    <a:ext uri="{A12FA001-AC4F-418D-AE19-62706E023703}">
                      <ahyp:hlinkClr xmlns:ahyp="http://schemas.microsoft.com/office/drawing/2018/hyperlinkcolor" val="tx"/>
                    </a:ext>
                  </a:extLst>
                </a:hlinkClick>
              </a:rPr>
              <a:t>https://www.dediprog.com/product/ISP-ADP-127</a:t>
            </a: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Cable has 2x4 header and Last two pins are NC in it. Hence leave last two pins unconnected and connect just 6 pins as below.</a:t>
            </a:r>
          </a:p>
          <a:p>
            <a:pPr marL="381154" indent="-380981">
              <a:spcBef>
                <a:spcPts val="40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Flash to be programmed in RVP powered OFF state – G3 state, </a:t>
            </a:r>
            <a:r>
              <a:rPr lang="en-US" sz="18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will be Master and will supply above1.8V for HBR Flash</a:t>
            </a:r>
          </a:p>
          <a:p>
            <a:pPr marL="381154" indent="-380981">
              <a:spcBef>
                <a:spcPts val="400"/>
              </a:spcBef>
              <a:buFont typeface="Arial" panose="020B0604020202020204" pitchFamily="34" charset="0"/>
              <a:buChar char="•"/>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173">
              <a:spcBef>
                <a:spcPts val="400"/>
              </a:spcBef>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46" indent="-380973">
              <a:spcBef>
                <a:spcPts val="400"/>
              </a:spcBef>
              <a:buFont typeface="Arial" panose="020B0604020202020204" pitchFamily="34" charset="0"/>
              <a:buChar char="•"/>
            </a:pP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46" indent="-380973">
              <a:spcBef>
                <a:spcPts val="400"/>
              </a:spcBef>
              <a:buFont typeface="Arial" panose="020B0604020202020204" pitchFamily="34" charset="0"/>
              <a:buChar char="•"/>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990526" lvl="1" indent="-380973">
              <a:spcBef>
                <a:spcPts val="800"/>
              </a:spcBef>
              <a:buFont typeface="Arial" panose="020B0604020202020204" pitchFamily="34" charset="0"/>
              <a:buChar char="•"/>
            </a:pP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5" name="Rectangle 1"/>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pic>
        <p:nvPicPr>
          <p:cNvPr id="6" name="Picture 5">
            <a:extLst>
              <a:ext uri="{FF2B5EF4-FFF2-40B4-BE49-F238E27FC236}">
                <a16:creationId xmlns:a16="http://schemas.microsoft.com/office/drawing/2014/main" id="{DEFF049D-F2AD-4E9F-8697-EC03A8733063}"/>
              </a:ext>
            </a:extLst>
          </p:cNvPr>
          <p:cNvPicPr>
            <a:picLocks noChangeAspect="1"/>
          </p:cNvPicPr>
          <p:nvPr/>
        </p:nvPicPr>
        <p:blipFill>
          <a:blip r:embed="rId3"/>
          <a:stretch>
            <a:fillRect/>
          </a:stretch>
        </p:blipFill>
        <p:spPr>
          <a:xfrm>
            <a:off x="7141061" y="3961453"/>
            <a:ext cx="3327400" cy="1371600"/>
          </a:xfrm>
          <a:prstGeom prst="rect">
            <a:avLst/>
          </a:prstGeom>
        </p:spPr>
      </p:pic>
      <p:sp>
        <p:nvSpPr>
          <p:cNvPr id="9" name="TextBox 8">
            <a:extLst>
              <a:ext uri="{FF2B5EF4-FFF2-40B4-BE49-F238E27FC236}">
                <a16:creationId xmlns:a16="http://schemas.microsoft.com/office/drawing/2014/main" id="{213F4289-7568-4E51-A05A-EA3621A48722}"/>
              </a:ext>
            </a:extLst>
          </p:cNvPr>
          <p:cNvSpPr txBox="1"/>
          <p:nvPr/>
        </p:nvSpPr>
        <p:spPr>
          <a:xfrm>
            <a:off x="238125" y="5900507"/>
            <a:ext cx="11049000" cy="370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buFont typeface="Arial" panose="020B0604020202020204" pitchFamily="34" charset="0"/>
              <a:buChar char="•"/>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Using </a:t>
            </a:r>
            <a:r>
              <a:rPr lang="en-US" sz="20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SF600/SF100  with crocodile clips is not recommended</a:t>
            </a:r>
          </a:p>
        </p:txBody>
      </p:sp>
      <p:sp>
        <p:nvSpPr>
          <p:cNvPr id="10" name="Title 2">
            <a:extLst>
              <a:ext uri="{FF2B5EF4-FFF2-40B4-BE49-F238E27FC236}">
                <a16:creationId xmlns:a16="http://schemas.microsoft.com/office/drawing/2014/main" id="{B5557931-AC81-4A07-862D-7539B6361E85}"/>
              </a:ext>
            </a:extLst>
          </p:cNvPr>
          <p:cNvSpPr txBox="1">
            <a:spLocks/>
          </p:cNvSpPr>
          <p:nvPr/>
        </p:nvSpPr>
        <p:spPr>
          <a:xfrm>
            <a:off x="609600" y="269011"/>
            <a:ext cx="10972800" cy="7358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err="1"/>
              <a:t>Retimer</a:t>
            </a:r>
            <a:r>
              <a:rPr lang="en-US"/>
              <a:t> Flash Programing</a:t>
            </a:r>
            <a:endParaRPr lang="en-US" sz="2400"/>
          </a:p>
        </p:txBody>
      </p:sp>
      <p:pic>
        <p:nvPicPr>
          <p:cNvPr id="1026" name="Picture 2">
            <a:extLst>
              <a:ext uri="{FF2B5EF4-FFF2-40B4-BE49-F238E27FC236}">
                <a16:creationId xmlns:a16="http://schemas.microsoft.com/office/drawing/2014/main" id="{CD4D3B0B-DE95-EE45-8E5C-5029DE3837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685" y="3190874"/>
            <a:ext cx="4669783" cy="262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048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414542" y="893233"/>
            <a:ext cx="10872584" cy="4516967"/>
          </a:xfrm>
        </p:spPr>
        <p:txBody>
          <a:bodyPr/>
          <a:lstStyle/>
          <a:p>
            <a:pPr algn="just"/>
            <a:r>
              <a:rPr lang="en-US" sz="1867"/>
              <a:t>All the PTL-UH RVP SKUs have support for Modular Power Delivery Add In Card (PD AIC). </a:t>
            </a:r>
          </a:p>
          <a:p>
            <a:pPr lvl="1" algn="just"/>
            <a:r>
              <a:rPr lang="en-US" sz="1467"/>
              <a:t>PD AIC pinouts comply with PD AIC specification rev2.05.</a:t>
            </a:r>
          </a:p>
          <a:p>
            <a:pPr lvl="1" algn="just"/>
            <a:r>
              <a:rPr lang="en-US" sz="1467"/>
              <a:t>TI994 48V CFP PD AIC is supported by default on all RVPs.</a:t>
            </a:r>
          </a:p>
          <a:p>
            <a:pPr lvl="1" algn="just"/>
            <a:r>
              <a:rPr lang="en-US" sz="1467"/>
              <a:t>To enable other vendors such as IFX or RTK on platform, reworks (switch settings) are needed.</a:t>
            </a:r>
          </a:p>
          <a:p>
            <a:pPr algn="just"/>
            <a:r>
              <a:rPr lang="en-US" sz="1867"/>
              <a:t>There is no support for motherboard down PD controller on RVPs. </a:t>
            </a:r>
          </a:p>
          <a:p>
            <a:pPr algn="just"/>
            <a:r>
              <a:rPr lang="en-US" sz="1867"/>
              <a:t>PD controller down is supported only on modular TCSS TBT AICs.</a:t>
            </a:r>
          </a:p>
        </p:txBody>
      </p:sp>
      <p:sp>
        <p:nvSpPr>
          <p:cNvPr id="6" name="Title 2">
            <a:extLst>
              <a:ext uri="{FF2B5EF4-FFF2-40B4-BE49-F238E27FC236}">
                <a16:creationId xmlns:a16="http://schemas.microsoft.com/office/drawing/2014/main" id="{90399A90-17C1-4B25-BD6E-827376008E7D}"/>
              </a:ext>
            </a:extLst>
          </p:cNvPr>
          <p:cNvSpPr txBox="1">
            <a:spLocks/>
          </p:cNvSpPr>
          <p:nvPr/>
        </p:nvSpPr>
        <p:spPr>
          <a:xfrm>
            <a:off x="609600" y="269011"/>
            <a:ext cx="10972800" cy="735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PD controller</a:t>
            </a:r>
            <a:endParaRPr lang="en-US" sz="2400"/>
          </a:p>
        </p:txBody>
      </p:sp>
      <p:graphicFrame>
        <p:nvGraphicFramePr>
          <p:cNvPr id="2" name="Table 1">
            <a:extLst>
              <a:ext uri="{FF2B5EF4-FFF2-40B4-BE49-F238E27FC236}">
                <a16:creationId xmlns:a16="http://schemas.microsoft.com/office/drawing/2014/main" id="{7BB743C6-4CB2-DDE4-84D8-139834982714}"/>
              </a:ext>
            </a:extLst>
          </p:cNvPr>
          <p:cNvGraphicFramePr>
            <a:graphicFrameLocks noGrp="1"/>
          </p:cNvGraphicFramePr>
          <p:nvPr>
            <p:extLst>
              <p:ext uri="{D42A27DB-BD31-4B8C-83A1-F6EECF244321}">
                <p14:modId xmlns:p14="http://schemas.microsoft.com/office/powerpoint/2010/main" val="147097121"/>
              </p:ext>
            </p:extLst>
          </p:nvPr>
        </p:nvGraphicFramePr>
        <p:xfrm>
          <a:off x="1078992" y="3429000"/>
          <a:ext cx="10034016" cy="2223391"/>
        </p:xfrm>
        <a:graphic>
          <a:graphicData uri="http://schemas.openxmlformats.org/drawingml/2006/table">
            <a:tbl>
              <a:tblPr firstRow="1" firstCol="1" bandRow="1">
                <a:tableStyleId>{5C22544A-7EE6-4342-B048-85BDC9FD1C3A}</a:tableStyleId>
              </a:tblPr>
              <a:tblGrid>
                <a:gridCol w="1237488">
                  <a:extLst>
                    <a:ext uri="{9D8B030D-6E8A-4147-A177-3AD203B41FA5}">
                      <a16:colId xmlns:a16="http://schemas.microsoft.com/office/drawing/2014/main" val="3965671910"/>
                    </a:ext>
                  </a:extLst>
                </a:gridCol>
                <a:gridCol w="1060704">
                  <a:extLst>
                    <a:ext uri="{9D8B030D-6E8A-4147-A177-3AD203B41FA5}">
                      <a16:colId xmlns:a16="http://schemas.microsoft.com/office/drawing/2014/main" val="3003904587"/>
                    </a:ext>
                  </a:extLst>
                </a:gridCol>
                <a:gridCol w="1060704">
                  <a:extLst>
                    <a:ext uri="{9D8B030D-6E8A-4147-A177-3AD203B41FA5}">
                      <a16:colId xmlns:a16="http://schemas.microsoft.com/office/drawing/2014/main" val="904089867"/>
                    </a:ext>
                  </a:extLst>
                </a:gridCol>
                <a:gridCol w="1193292">
                  <a:extLst>
                    <a:ext uri="{9D8B030D-6E8A-4147-A177-3AD203B41FA5}">
                      <a16:colId xmlns:a16="http://schemas.microsoft.com/office/drawing/2014/main" val="1112049170"/>
                    </a:ext>
                  </a:extLst>
                </a:gridCol>
                <a:gridCol w="1193292">
                  <a:extLst>
                    <a:ext uri="{9D8B030D-6E8A-4147-A177-3AD203B41FA5}">
                      <a16:colId xmlns:a16="http://schemas.microsoft.com/office/drawing/2014/main" val="2167513424"/>
                    </a:ext>
                  </a:extLst>
                </a:gridCol>
                <a:gridCol w="1088136">
                  <a:extLst>
                    <a:ext uri="{9D8B030D-6E8A-4147-A177-3AD203B41FA5}">
                      <a16:colId xmlns:a16="http://schemas.microsoft.com/office/drawing/2014/main" val="1092966331"/>
                    </a:ext>
                  </a:extLst>
                </a:gridCol>
                <a:gridCol w="1088136">
                  <a:extLst>
                    <a:ext uri="{9D8B030D-6E8A-4147-A177-3AD203B41FA5}">
                      <a16:colId xmlns:a16="http://schemas.microsoft.com/office/drawing/2014/main" val="1015757412"/>
                    </a:ext>
                  </a:extLst>
                </a:gridCol>
                <a:gridCol w="923544">
                  <a:extLst>
                    <a:ext uri="{9D8B030D-6E8A-4147-A177-3AD203B41FA5}">
                      <a16:colId xmlns:a16="http://schemas.microsoft.com/office/drawing/2014/main" val="2011026761"/>
                    </a:ext>
                  </a:extLst>
                </a:gridCol>
                <a:gridCol w="1188720">
                  <a:extLst>
                    <a:ext uri="{9D8B030D-6E8A-4147-A177-3AD203B41FA5}">
                      <a16:colId xmlns:a16="http://schemas.microsoft.com/office/drawing/2014/main" val="4180373836"/>
                    </a:ext>
                  </a:extLst>
                </a:gridCol>
              </a:tblGrid>
              <a:tr h="438912">
                <a:tc rowSpan="2">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  Port</a:t>
                      </a:r>
                    </a:p>
                  </a:txBody>
                  <a:tcPr marL="60936" marR="60936" marT="0" marB="0" anchor="ctr"/>
                </a:tc>
                <a:tc gridSpan="2">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PTL-UH LP5x T3 RVP </a:t>
                      </a:r>
                    </a:p>
                  </a:txBody>
                  <a:tcPr marL="60936" marR="60936" marT="0" marB="0" anchor="ctr"/>
                </a:tc>
                <a:tc hMerge="1">
                  <a:txBody>
                    <a:bodyPr/>
                    <a:lstStyle/>
                    <a:p>
                      <a:endParaRPr lang="en-US"/>
                    </a:p>
                  </a:txBody>
                  <a:tcPr/>
                </a:tc>
                <a:tc gridSpan="2">
                  <a:txBody>
                    <a:bodyPr/>
                    <a:lstStyle/>
                    <a:p>
                      <a:pPr marL="0" marR="0" algn="ctr">
                        <a:spcBef>
                          <a:spcPts val="0"/>
                        </a:spcBef>
                        <a:spcAft>
                          <a:spcPts val="0"/>
                        </a:spcAft>
                      </a:pP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a:t>
                      </a:r>
                      <a:r>
                        <a:rPr lang="en-US" sz="1100" b="1" i="0" u="none" strike="noStrike" cap="none" spc="0" baseline="0" err="1">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dTBT</a:t>
                      </a: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 CAMM T3 RVP</a:t>
                      </a:r>
                    </a:p>
                  </a:txBody>
                  <a:tcPr marL="60936" marR="60936" marT="0" marB="0" anchor="ctr"/>
                </a:tc>
                <a:tc hMerge="1">
                  <a:txBody>
                    <a:bodyPr/>
                    <a:lstStyle/>
                    <a:p>
                      <a:endParaRPr lang="en-US"/>
                    </a:p>
                  </a:txBody>
                  <a:tcPr/>
                </a:tc>
                <a:tc gridSpan="2">
                  <a:txBody>
                    <a:bodyPr/>
                    <a:lstStyle/>
                    <a:p>
                      <a:pPr marL="0" marR="0" algn="ctr">
                        <a:spcBef>
                          <a:spcPts val="0"/>
                        </a:spcBef>
                        <a:spcAft>
                          <a:spcPts val="0"/>
                        </a:spcAft>
                      </a:pP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LP5x T4 RVP</a:t>
                      </a:r>
                    </a:p>
                  </a:txBody>
                  <a:tcPr marL="60936" marR="60936" marT="0" marB="0" anchor="ctr"/>
                </a:tc>
                <a:tc hMerge="1">
                  <a:txBody>
                    <a:bodyPr/>
                    <a:lstStyle/>
                    <a:p>
                      <a:pPr marL="0" marR="0" algn="ctr">
                        <a:spcBef>
                          <a:spcPts val="0"/>
                        </a:spcBef>
                        <a:spcAft>
                          <a:spcPts val="0"/>
                        </a:spcAft>
                      </a:pPr>
                      <a:endPar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gridSpan="2">
                  <a:txBody>
                    <a:bodyPr/>
                    <a:lstStyle/>
                    <a:p>
                      <a:pPr marL="0" marR="0" algn="ctr">
                        <a:spcBef>
                          <a:spcPts val="0"/>
                        </a:spcBef>
                        <a:spcAft>
                          <a:spcPts val="0"/>
                        </a:spcAft>
                      </a:pP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DDR5 SODIMM T3 RVP</a:t>
                      </a:r>
                    </a:p>
                  </a:txBody>
                  <a:tcPr marL="60936" marR="60936" marT="0" marB="0" anchor="ctr"/>
                </a:tc>
                <a:tc hMerge="1">
                  <a:txBody>
                    <a:bodyPr/>
                    <a:lstStyle/>
                    <a:p>
                      <a:endParaRPr lang="en-US"/>
                    </a:p>
                  </a:txBody>
                  <a:tcPr/>
                </a:tc>
                <a:extLst>
                  <a:ext uri="{0D108BD9-81ED-4DB2-BD59-A6C34878D82A}">
                    <a16:rowId xmlns:a16="http://schemas.microsoft.com/office/drawing/2014/main" val="3449075032"/>
                  </a:ext>
                </a:extLst>
              </a:tr>
              <a:tr h="310896">
                <a:tc vMerge="1">
                  <a:txBody>
                    <a:bodyPr/>
                    <a:lstStyle/>
                    <a:p>
                      <a:endParaRPr lang="en-US"/>
                    </a:p>
                  </a:txBody>
                  <a:tcPr/>
                </a:tc>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PD-AIC</a:t>
                      </a:r>
                    </a:p>
                  </a:txBody>
                  <a:tcPr marL="60936" marR="60936" marT="0" marB="0" anchor="ctr">
                    <a:solidFill>
                      <a:schemeClr val="tx2">
                        <a:lumMod val="20000"/>
                        <a:lumOff val="80000"/>
                      </a:schemeClr>
                    </a:solidFill>
                  </a:tcPr>
                </a:tc>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PD </a:t>
                      </a:r>
                      <a:r>
                        <a:rPr lang="en-US" sz="1100" err="1">
                          <a:effectLst/>
                          <a:latin typeface="Intel Clear Light" panose="020B0404020203020204" pitchFamily="34" charset="0"/>
                          <a:ea typeface="Intel Clear Light" panose="020B0404020203020204" pitchFamily="34" charset="0"/>
                          <a:cs typeface="Intel Clear Light" panose="020B0404020203020204" pitchFamily="34" charset="0"/>
                        </a:rPr>
                        <a:t>fw</a:t>
                      </a: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 programming header</a:t>
                      </a:r>
                    </a:p>
                  </a:txBody>
                  <a:tcPr marL="60936" marR="60936" marT="0" marB="0" anchor="ctr">
                    <a:solidFill>
                      <a:schemeClr val="tx2">
                        <a:lumMod val="20000"/>
                        <a:lumOff val="80000"/>
                      </a:schemeClr>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PD-AIC</a:t>
                      </a:r>
                    </a:p>
                  </a:txBody>
                  <a:tcPr marL="60936" marR="60936" marT="0" marB="0" anchor="ctr">
                    <a:solidFill>
                      <a:schemeClr val="tx2">
                        <a:lumMod val="20000"/>
                        <a:lumOff val="80000"/>
                      </a:schemeClr>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PD </a:t>
                      </a:r>
                      <a:r>
                        <a:rPr lang="en-US" sz="1100" err="1">
                          <a:effectLst/>
                          <a:latin typeface="Intel Clear Light" panose="020B0404020203020204" pitchFamily="34" charset="0"/>
                          <a:ea typeface="Intel Clear Light" panose="020B0404020203020204" pitchFamily="34" charset="0"/>
                          <a:cs typeface="Intel Clear Light" panose="020B0404020203020204" pitchFamily="34" charset="0"/>
                        </a:rPr>
                        <a:t>fw</a:t>
                      </a: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 programming header</a:t>
                      </a:r>
                    </a:p>
                  </a:txBody>
                  <a:tcPr marL="60936" marR="60936" marT="0" marB="0" anchor="ctr">
                    <a:solidFill>
                      <a:schemeClr val="tx2">
                        <a:lumMod val="20000"/>
                        <a:lumOff val="80000"/>
                      </a:schemeClr>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PD-AIC</a:t>
                      </a:r>
                    </a:p>
                  </a:txBody>
                  <a:tcPr marL="60936" marR="60936" marT="0" marB="0" anchor="ctr">
                    <a:solidFill>
                      <a:schemeClr val="tx2">
                        <a:lumMod val="20000"/>
                        <a:lumOff val="80000"/>
                      </a:schemeClr>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PD </a:t>
                      </a:r>
                      <a:r>
                        <a:rPr lang="en-US" sz="1100" err="1">
                          <a:effectLst/>
                          <a:latin typeface="Intel Clear Light" panose="020B0404020203020204" pitchFamily="34" charset="0"/>
                          <a:ea typeface="Intel Clear Light" panose="020B0404020203020204" pitchFamily="34" charset="0"/>
                          <a:cs typeface="Intel Clear Light" panose="020B0404020203020204" pitchFamily="34" charset="0"/>
                        </a:rPr>
                        <a:t>fw</a:t>
                      </a: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 programming header</a:t>
                      </a:r>
                    </a:p>
                  </a:txBody>
                  <a:tcPr marL="60936" marR="60936" marT="0" marB="0" anchor="ctr">
                    <a:solidFill>
                      <a:schemeClr val="tx2">
                        <a:lumMod val="20000"/>
                        <a:lumOff val="80000"/>
                      </a:schemeClr>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PD-AIC</a:t>
                      </a:r>
                    </a:p>
                  </a:txBody>
                  <a:tcPr marL="60936" marR="60936" marT="0" marB="0" anchor="ctr">
                    <a:solidFill>
                      <a:schemeClr val="tx2">
                        <a:lumMod val="20000"/>
                        <a:lumOff val="80000"/>
                      </a:schemeClr>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PD </a:t>
                      </a:r>
                      <a:r>
                        <a:rPr lang="en-US" sz="1100" err="1">
                          <a:effectLst/>
                          <a:latin typeface="Intel Clear Light" panose="020B0404020203020204" pitchFamily="34" charset="0"/>
                          <a:ea typeface="Intel Clear Light" panose="020B0404020203020204" pitchFamily="34" charset="0"/>
                          <a:cs typeface="Intel Clear Light" panose="020B0404020203020204" pitchFamily="34" charset="0"/>
                        </a:rPr>
                        <a:t>fw</a:t>
                      </a: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 programming header</a:t>
                      </a:r>
                    </a:p>
                  </a:txBody>
                  <a:tcPr marL="60936" marR="60936" marT="0" marB="0" anchor="ctr">
                    <a:solidFill>
                      <a:schemeClr val="tx2">
                        <a:lumMod val="20000"/>
                        <a:lumOff val="80000"/>
                      </a:schemeClr>
                    </a:solidFill>
                  </a:tcPr>
                </a:tc>
                <a:extLst>
                  <a:ext uri="{0D108BD9-81ED-4DB2-BD59-A6C34878D82A}">
                    <a16:rowId xmlns:a16="http://schemas.microsoft.com/office/drawing/2014/main" val="1925104486"/>
                  </a:ext>
                </a:extLst>
              </a:tr>
              <a:tr h="310896">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TCP0</a:t>
                      </a:r>
                    </a:p>
                  </a:txBody>
                  <a:tcPr marL="60936" marR="60936" marT="0" marB="0" anchor="ct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J9G1</a:t>
                      </a:r>
                    </a:p>
                  </a:txBody>
                  <a:tcPr marL="60936" marR="60936" marT="0" marB="0" anchor="ctr"/>
                </a:tc>
                <a:tc rowSpan="4">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J1H4</a:t>
                      </a:r>
                    </a:p>
                  </a:txBody>
                  <a:tcPr marL="60936" marR="60936" marT="0" marB="0" anchor="ct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rowSpan="4">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J1H4</a:t>
                      </a:r>
                    </a:p>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(Subjected to change)</a:t>
                      </a:r>
                    </a:p>
                  </a:txBody>
                  <a:tcPr marL="60936" marR="60936" marT="0" marB="0" anchor="ct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rowSpan="4">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J1H3</a:t>
                      </a:r>
                    </a:p>
                  </a:txBody>
                  <a:tcPr marL="60936" marR="60936" marT="0" marB="0" anchor="ct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J9E1</a:t>
                      </a:r>
                    </a:p>
                  </a:txBody>
                  <a:tcPr marL="60936" marR="60936" marT="0" marB="0" anchor="ctr"/>
                </a:tc>
                <a:tc rowSpan="4">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J1J1</a:t>
                      </a:r>
                    </a:p>
                  </a:txBody>
                  <a:tcPr marL="60936" marR="60936" marT="0" marB="0" anchor="ctr"/>
                </a:tc>
                <a:extLst>
                  <a:ext uri="{0D108BD9-81ED-4DB2-BD59-A6C34878D82A}">
                    <a16:rowId xmlns:a16="http://schemas.microsoft.com/office/drawing/2014/main" val="3163787026"/>
                  </a:ext>
                </a:extLst>
              </a:tr>
              <a:tr h="329184">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TCP1</a:t>
                      </a:r>
                    </a:p>
                  </a:txBody>
                  <a:tcPr marL="60936" marR="60936" marT="0" marB="0" anchor="ct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J9G1</a:t>
                      </a:r>
                    </a:p>
                  </a:txBody>
                  <a:tcPr marL="60936" marR="60936" marT="0" marB="0" anchor="ct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row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J9G1</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r>
                        <a:rPr kumimoji="0" lang="en-US" sz="1400" b="0" i="0" u="none" strike="noStrike" kern="0" cap="none" spc="0" normalizeH="0" baseline="0" err="1">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dTBT</a:t>
                      </a: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 support, two ports)</a:t>
                      </a:r>
                    </a:p>
                  </a:txBody>
                  <a:tcPr marL="60936" marR="60936" marT="0"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a:txBody>
                    <a:bodyPr/>
                    <a:lstStyle/>
                    <a:p>
                      <a:pPr algn="ctr" fontAlgn="b"/>
                      <a:r>
                        <a:rPr lang="en-US" sz="14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J9E1</a:t>
                      </a:r>
                    </a:p>
                  </a:txBody>
                  <a:tcPr marL="9525" marR="9525" marT="9525" marB="0" anchor="ctr"/>
                </a:tc>
                <a:tc vMerge="1">
                  <a:txBody>
                    <a:bodyPr/>
                    <a:lstStyle/>
                    <a:p>
                      <a:pPr algn="ctr" fontAlgn="b"/>
                      <a:endParaRPr lang="en-US" sz="1400" b="0" i="0" u="none" strike="noStrike">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25" marR="9525" marT="9525" marB="0" anchor="ctr"/>
                </a:tc>
                <a:extLst>
                  <a:ext uri="{0D108BD9-81ED-4DB2-BD59-A6C34878D82A}">
                    <a16:rowId xmlns:a16="http://schemas.microsoft.com/office/drawing/2014/main" val="2763859887"/>
                  </a:ext>
                </a:extLst>
              </a:tr>
              <a:tr h="283464">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TCP2</a:t>
                      </a:r>
                    </a:p>
                  </a:txBody>
                  <a:tcPr marL="60936" marR="60936" marT="0" marB="0" anchor="ct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vMerge="1">
                  <a:txBody>
                    <a:bodyPr/>
                    <a:lstStyle/>
                    <a:p>
                      <a:endParaRPr/>
                    </a:p>
                  </a:txBody>
                  <a:tcPr marL="60936" marR="60936" marT="0" marB="0" anchor="ctr"/>
                </a:tc>
                <a:tc vMerge="1">
                  <a:txBody>
                    <a:bodyPr/>
                    <a:lstStyle/>
                    <a:p>
                      <a:endParaRPr lang="en-US"/>
                    </a:p>
                  </a:txBody>
                  <a:tcP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J9G1</a:t>
                      </a:r>
                    </a:p>
                  </a:txBody>
                  <a:tcPr marL="60936" marR="60936" marT="0" marB="0" anchor="ct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extLst>
                  <a:ext uri="{0D108BD9-81ED-4DB2-BD59-A6C34878D82A}">
                    <a16:rowId xmlns:a16="http://schemas.microsoft.com/office/drawing/2014/main" val="3610985034"/>
                  </a:ext>
                </a:extLst>
              </a:tr>
              <a:tr h="358015">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TCP3</a:t>
                      </a:r>
                    </a:p>
                  </a:txBody>
                  <a:tcPr marL="60936" marR="60936" marT="0" marB="0" anchor="ct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vMerge="1">
                  <a:txBody>
                    <a:bodyPr/>
                    <a:lstStyle/>
                    <a:p>
                      <a:endParaRPr/>
                    </a:p>
                  </a:txBody>
                  <a:tcPr marL="60936" marR="60936" marT="0" marB="0" anchor="ctr"/>
                </a:tc>
                <a:tc vMerge="1">
                  <a:txBody>
                    <a:bodyPr/>
                    <a:lstStyle/>
                    <a:p>
                      <a:endParaRPr lang="en-US"/>
                    </a:p>
                  </a:txBody>
                  <a:tcP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J9G1</a:t>
                      </a:r>
                    </a:p>
                  </a:txBody>
                  <a:tcPr marL="60936" marR="60936" marT="0" marB="0" anchor="ct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a:txBody>
                    <a:bodyPr/>
                    <a:lstStyle/>
                    <a:p>
                      <a:pPr marL="0" marR="0" algn="ctr">
                        <a:spcBef>
                          <a:spcPts val="0"/>
                        </a:spcBef>
                        <a:spcAft>
                          <a:spcPts val="0"/>
                        </a:spcAft>
                      </a:pPr>
                      <a:r>
                        <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vMerge="1">
                  <a:txBody>
                    <a:bodyPr/>
                    <a:lstStyle/>
                    <a:p>
                      <a:pPr marL="0" marR="0" algn="ctr">
                        <a:spcBef>
                          <a:spcPts val="0"/>
                        </a:spcBef>
                        <a:spcAft>
                          <a:spcPts val="0"/>
                        </a:spcAft>
                      </a:pPr>
                      <a:endParaRPr kumimoji="0" lang="en-US" sz="14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extLst>
                  <a:ext uri="{0D108BD9-81ED-4DB2-BD59-A6C34878D82A}">
                    <a16:rowId xmlns:a16="http://schemas.microsoft.com/office/drawing/2014/main" val="3682974368"/>
                  </a:ext>
                </a:extLst>
              </a:tr>
            </a:tbl>
          </a:graphicData>
        </a:graphic>
      </p:graphicFrame>
    </p:spTree>
    <p:extLst>
      <p:ext uri="{BB962C8B-B14F-4D97-AF65-F5344CB8AC3E}">
        <p14:creationId xmlns:p14="http://schemas.microsoft.com/office/powerpoint/2010/main" val="3842106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0C1446-666C-8C54-E5EE-3F04F1CB6A5D}"/>
              </a:ext>
            </a:extLst>
          </p:cNvPr>
          <p:cNvPicPr>
            <a:picLocks noChangeAspect="1"/>
          </p:cNvPicPr>
          <p:nvPr/>
        </p:nvPicPr>
        <p:blipFill>
          <a:blip r:embed="rId2"/>
          <a:stretch>
            <a:fillRect/>
          </a:stretch>
        </p:blipFill>
        <p:spPr>
          <a:xfrm>
            <a:off x="7547200" y="2015399"/>
            <a:ext cx="3294679" cy="3384371"/>
          </a:xfrm>
          <a:prstGeom prst="rect">
            <a:avLst/>
          </a:prstGeom>
        </p:spPr>
      </p:pic>
      <p:sp>
        <p:nvSpPr>
          <p:cNvPr id="2" name="Title 1">
            <a:extLst>
              <a:ext uri="{FF2B5EF4-FFF2-40B4-BE49-F238E27FC236}">
                <a16:creationId xmlns:a16="http://schemas.microsoft.com/office/drawing/2014/main" id="{96515D53-83B1-D620-5C05-C64319B3E6A1}"/>
              </a:ext>
            </a:extLst>
          </p:cNvPr>
          <p:cNvSpPr>
            <a:spLocks noGrp="1"/>
          </p:cNvSpPr>
          <p:nvPr>
            <p:ph type="title"/>
          </p:nvPr>
        </p:nvSpPr>
        <p:spPr>
          <a:xfrm>
            <a:off x="607484" y="243963"/>
            <a:ext cx="10972801" cy="505846"/>
          </a:xfrm>
        </p:spPr>
        <p:txBody>
          <a:bodyPr/>
          <a:lstStyle/>
          <a:p>
            <a:r>
              <a:rPr lang="en-US"/>
              <a:t>PD controller programming</a:t>
            </a:r>
          </a:p>
        </p:txBody>
      </p:sp>
      <p:sp>
        <p:nvSpPr>
          <p:cNvPr id="3" name="Content Placeholder 2">
            <a:extLst>
              <a:ext uri="{FF2B5EF4-FFF2-40B4-BE49-F238E27FC236}">
                <a16:creationId xmlns:a16="http://schemas.microsoft.com/office/drawing/2014/main" id="{7DBD8EBE-92AF-78A4-35D5-B5BC51D9D1DF}"/>
              </a:ext>
            </a:extLst>
          </p:cNvPr>
          <p:cNvSpPr>
            <a:spLocks noGrp="1"/>
          </p:cNvSpPr>
          <p:nvPr>
            <p:ph sz="quarter" idx="13"/>
          </p:nvPr>
        </p:nvSpPr>
        <p:spPr>
          <a:xfrm>
            <a:off x="607484" y="905256"/>
            <a:ext cx="10970683" cy="5266945"/>
          </a:xfrm>
        </p:spPr>
        <p:txBody>
          <a:bodyPr/>
          <a:lstStyle/>
          <a:p>
            <a:r>
              <a:rPr lang="en-US" sz="1800"/>
              <a:t>PD controller can be programmed in three ways,</a:t>
            </a:r>
          </a:p>
          <a:p>
            <a:pPr lvl="1"/>
            <a:r>
              <a:rPr lang="en-US" sz="1400"/>
              <a:t>Through 1x3 header on RVP using Aardvark programmer</a:t>
            </a:r>
          </a:p>
          <a:p>
            <a:pPr lvl="1"/>
            <a:r>
              <a:rPr lang="en-US" sz="1400"/>
              <a:t>Capsule update via BIOS</a:t>
            </a:r>
          </a:p>
          <a:p>
            <a:pPr lvl="1"/>
            <a:r>
              <a:rPr lang="en-US" sz="1400"/>
              <a:t>CC line programming (applicable only for Realtek PD AIC on Chrome SKUs)</a:t>
            </a:r>
          </a:p>
          <a:p>
            <a:pPr lvl="1"/>
            <a:endParaRPr lang="en-US" sz="1400"/>
          </a:p>
          <a:p>
            <a:pPr lvl="1"/>
            <a:endParaRPr lang="en-US" sz="1400"/>
          </a:p>
          <a:p>
            <a:pPr lvl="1"/>
            <a:endParaRPr lang="en-US" sz="1400"/>
          </a:p>
          <a:p>
            <a:endParaRPr lang="en-US" sz="1800"/>
          </a:p>
          <a:p>
            <a:endParaRPr lang="en-US" sz="1800"/>
          </a:p>
          <a:p>
            <a:endParaRPr lang="en-US" sz="1800"/>
          </a:p>
          <a:p>
            <a:pPr algn="just"/>
            <a:r>
              <a:rPr lang="en-US" sz="1867"/>
              <a:t>Programming guidelines: </a:t>
            </a:r>
          </a:p>
          <a:p>
            <a:pPr lvl="1" algn="just"/>
            <a:r>
              <a:rPr lang="en-US" sz="1467"/>
              <a:t>Please refer below link for PD controller programming guide,</a:t>
            </a:r>
          </a:p>
          <a:p>
            <a:pPr marL="228600" lvl="1" indent="0" algn="just">
              <a:buNone/>
            </a:pPr>
            <a:r>
              <a:rPr lang="en-US" sz="1467"/>
              <a:t>	</a:t>
            </a:r>
            <a:r>
              <a:rPr lang="en-US" sz="1467">
                <a:hlinkClick r:id="rId3"/>
              </a:rPr>
              <a:t>PD FW flashing guide</a:t>
            </a:r>
            <a:endParaRPr lang="en-US" sz="1467"/>
          </a:p>
          <a:p>
            <a:pPr marL="0" indent="0">
              <a:buNone/>
            </a:pPr>
            <a:endParaRPr lang="en-US" sz="1800"/>
          </a:p>
          <a:p>
            <a:pPr lvl="1"/>
            <a:endParaRPr lang="en-US"/>
          </a:p>
        </p:txBody>
      </p:sp>
      <p:sp>
        <p:nvSpPr>
          <p:cNvPr id="15" name="TextBox 14">
            <a:extLst>
              <a:ext uri="{FF2B5EF4-FFF2-40B4-BE49-F238E27FC236}">
                <a16:creationId xmlns:a16="http://schemas.microsoft.com/office/drawing/2014/main" id="{452E5F6A-BAAB-4C83-8E86-53D3E8BAAB45}"/>
              </a:ext>
            </a:extLst>
          </p:cNvPr>
          <p:cNvSpPr txBox="1"/>
          <p:nvPr/>
        </p:nvSpPr>
        <p:spPr>
          <a:xfrm>
            <a:off x="7936993" y="1794179"/>
            <a:ext cx="2651760" cy="204095"/>
          </a:xfrm>
          <a:prstGeom prst="rect">
            <a:avLst/>
          </a:prstGeom>
          <a:noFill/>
        </p:spPr>
        <p:txBody>
          <a:bodyPr vert="horz" wrap="square" lIns="0" tIns="0" rIns="0" bIns="0" rtlCol="0">
            <a:spAutoFit/>
          </a:bodyPr>
          <a:lstStyle/>
          <a:p>
            <a:r>
              <a:rPr lang="en-US" sz="1467">
                <a:solidFill>
                  <a:srgbClr val="003C71"/>
                </a:solidFill>
              </a:rPr>
              <a:t>TOP (PTL-UH LP5x T3 RVP)</a:t>
            </a:r>
          </a:p>
        </p:txBody>
      </p:sp>
      <p:sp>
        <p:nvSpPr>
          <p:cNvPr id="5" name="Arrow: Right 4">
            <a:extLst>
              <a:ext uri="{FF2B5EF4-FFF2-40B4-BE49-F238E27FC236}">
                <a16:creationId xmlns:a16="http://schemas.microsoft.com/office/drawing/2014/main" id="{47803D57-950B-4AEB-948B-BFDC26663D32}"/>
              </a:ext>
            </a:extLst>
          </p:cNvPr>
          <p:cNvSpPr/>
          <p:nvPr/>
        </p:nvSpPr>
        <p:spPr>
          <a:xfrm>
            <a:off x="5972127" y="3287267"/>
            <a:ext cx="2202609" cy="283465"/>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Rounded Corners 9">
            <a:extLst>
              <a:ext uri="{FF2B5EF4-FFF2-40B4-BE49-F238E27FC236}">
                <a16:creationId xmlns:a16="http://schemas.microsoft.com/office/drawing/2014/main" id="{9ECBCD8B-A271-68B3-CB41-EAD7270C8DA8}"/>
              </a:ext>
            </a:extLst>
          </p:cNvPr>
          <p:cNvSpPr/>
          <p:nvPr/>
        </p:nvSpPr>
        <p:spPr>
          <a:xfrm>
            <a:off x="8493535" y="3059769"/>
            <a:ext cx="687041" cy="597831"/>
          </a:xfrm>
          <a:prstGeom prst="round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noFill/>
              <a:effectLst/>
              <a:uFillTx/>
              <a:latin typeface="Helvetica Neue Medium"/>
              <a:ea typeface="Helvetica Neue Medium"/>
              <a:cs typeface="Helvetica Neue Medium"/>
              <a:sym typeface="Helvetica Neue Medium"/>
            </a:endParaRPr>
          </a:p>
        </p:txBody>
      </p:sp>
      <p:pic>
        <p:nvPicPr>
          <p:cNvPr id="8" name="Picture 7">
            <a:extLst>
              <a:ext uri="{FF2B5EF4-FFF2-40B4-BE49-F238E27FC236}">
                <a16:creationId xmlns:a16="http://schemas.microsoft.com/office/drawing/2014/main" id="{6B5018D4-363A-8B9E-B8F4-AB02A11C4E69}"/>
              </a:ext>
            </a:extLst>
          </p:cNvPr>
          <p:cNvPicPr>
            <a:picLocks noChangeAspect="1"/>
          </p:cNvPicPr>
          <p:nvPr/>
        </p:nvPicPr>
        <p:blipFill>
          <a:blip r:embed="rId4"/>
          <a:stretch>
            <a:fillRect/>
          </a:stretch>
        </p:blipFill>
        <p:spPr>
          <a:xfrm>
            <a:off x="2555668" y="2387819"/>
            <a:ext cx="3330229" cy="2080440"/>
          </a:xfrm>
          <a:prstGeom prst="rect">
            <a:avLst/>
          </a:prstGeom>
        </p:spPr>
      </p:pic>
    </p:spTree>
    <p:extLst>
      <p:ext uri="{BB962C8B-B14F-4D97-AF65-F5344CB8AC3E}">
        <p14:creationId xmlns:p14="http://schemas.microsoft.com/office/powerpoint/2010/main" val="600500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074511"/>
            <a:ext cx="11273363" cy="2211375"/>
          </a:xfrm>
          <a:prstGeom prst="rect">
            <a:avLst/>
          </a:prstGeom>
        </p:spPr>
        <p:txBody>
          <a:bodyPr wrap="square">
            <a:spAutoFit/>
          </a:bodyPr>
          <a:lstStyle/>
          <a:p>
            <a:pPr marL="381154" indent="-380981">
              <a:spcBef>
                <a:spcPts val="40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Below is the list of Flash and FW programming header details across PTL-UH SKUs. </a:t>
            </a:r>
          </a:p>
          <a:p>
            <a:pPr marL="381154" indent="-380981">
              <a:spcBef>
                <a:spcPts val="40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8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Retimer</a:t>
            </a: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Flash will be factory programmed by default. Only FW upgrade is required through </a:t>
            </a:r>
            <a:r>
              <a:rPr lang="en-US" sz="18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t>
            </a:r>
          </a:p>
          <a:p>
            <a:pPr marL="173">
              <a:spcBef>
                <a:spcPts val="400"/>
              </a:spcBef>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46" indent="-380973">
              <a:spcBef>
                <a:spcPts val="400"/>
              </a:spcBef>
              <a:buFont typeface="Arial" panose="020B0604020202020204" pitchFamily="34" charset="0"/>
              <a:buChar char="•"/>
            </a:pP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46" indent="-380973">
              <a:spcBef>
                <a:spcPts val="400"/>
              </a:spcBef>
              <a:buFont typeface="Arial" panose="020B0604020202020204" pitchFamily="34" charset="0"/>
              <a:buChar char="•"/>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990526" lvl="1" indent="-380973">
              <a:spcBef>
                <a:spcPts val="800"/>
              </a:spcBef>
              <a:buFont typeface="Arial" panose="020B0604020202020204" pitchFamily="34" charset="0"/>
              <a:buChar char="•"/>
            </a:pP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5" name="Rectangle 1"/>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5" name="Title 2">
            <a:extLst>
              <a:ext uri="{FF2B5EF4-FFF2-40B4-BE49-F238E27FC236}">
                <a16:creationId xmlns:a16="http://schemas.microsoft.com/office/drawing/2014/main" id="{B43725BD-5554-4C32-9842-04A9BAD1C5FE}"/>
              </a:ext>
            </a:extLst>
          </p:cNvPr>
          <p:cNvSpPr txBox="1">
            <a:spLocks/>
          </p:cNvSpPr>
          <p:nvPr/>
        </p:nvSpPr>
        <p:spPr>
          <a:xfrm>
            <a:off x="518585" y="1936077"/>
            <a:ext cx="10754779" cy="360233"/>
          </a:xfrm>
          <a:prstGeom prst="rect">
            <a:avLst/>
          </a:prstGeom>
        </p:spPr>
        <p:txBody>
          <a:bodyPr vert="horz" lIns="0" tIns="0" rIns="0" bIns="0" rtlCol="0" anchor="ctr"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sz="26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Chrome / Windows SKUs</a:t>
            </a:r>
          </a:p>
        </p:txBody>
      </p:sp>
      <p:graphicFrame>
        <p:nvGraphicFramePr>
          <p:cNvPr id="8" name="Table 7">
            <a:extLst>
              <a:ext uri="{FF2B5EF4-FFF2-40B4-BE49-F238E27FC236}">
                <a16:creationId xmlns:a16="http://schemas.microsoft.com/office/drawing/2014/main" id="{73FD6CA3-34BD-4FEE-8A22-DC13726071DE}"/>
              </a:ext>
            </a:extLst>
          </p:cNvPr>
          <p:cNvGraphicFramePr>
            <a:graphicFrameLocks noGrp="1"/>
          </p:cNvGraphicFramePr>
          <p:nvPr>
            <p:extLst>
              <p:ext uri="{D42A27DB-BD31-4B8C-83A1-F6EECF244321}">
                <p14:modId xmlns:p14="http://schemas.microsoft.com/office/powerpoint/2010/main" val="1621991175"/>
              </p:ext>
            </p:extLst>
          </p:nvPr>
        </p:nvGraphicFramePr>
        <p:xfrm>
          <a:off x="285656" y="2379690"/>
          <a:ext cx="11452860" cy="3917881"/>
        </p:xfrm>
        <a:graphic>
          <a:graphicData uri="http://schemas.openxmlformats.org/drawingml/2006/table">
            <a:tbl>
              <a:tblPr firstRow="1" firstCol="1" bandRow="1">
                <a:tableStyleId>{5C22544A-7EE6-4342-B048-85BDC9FD1C3A}</a:tableStyleId>
              </a:tblPr>
              <a:tblGrid>
                <a:gridCol w="495300">
                  <a:extLst>
                    <a:ext uri="{9D8B030D-6E8A-4147-A177-3AD203B41FA5}">
                      <a16:colId xmlns:a16="http://schemas.microsoft.com/office/drawing/2014/main" val="3965671910"/>
                    </a:ext>
                  </a:extLst>
                </a:gridCol>
                <a:gridCol w="800100">
                  <a:extLst>
                    <a:ext uri="{9D8B030D-6E8A-4147-A177-3AD203B41FA5}">
                      <a16:colId xmlns:a16="http://schemas.microsoft.com/office/drawing/2014/main" val="1506444476"/>
                    </a:ext>
                  </a:extLst>
                </a:gridCol>
                <a:gridCol w="1144089">
                  <a:extLst>
                    <a:ext uri="{9D8B030D-6E8A-4147-A177-3AD203B41FA5}">
                      <a16:colId xmlns:a16="http://schemas.microsoft.com/office/drawing/2014/main" val="3303479301"/>
                    </a:ext>
                  </a:extLst>
                </a:gridCol>
                <a:gridCol w="783771">
                  <a:extLst>
                    <a:ext uri="{9D8B030D-6E8A-4147-A177-3AD203B41FA5}">
                      <a16:colId xmlns:a16="http://schemas.microsoft.com/office/drawing/2014/main" val="3003904587"/>
                    </a:ext>
                  </a:extLst>
                </a:gridCol>
                <a:gridCol w="792480">
                  <a:extLst>
                    <a:ext uri="{9D8B030D-6E8A-4147-A177-3AD203B41FA5}">
                      <a16:colId xmlns:a16="http://schemas.microsoft.com/office/drawing/2014/main" val="1055040931"/>
                    </a:ext>
                  </a:extLst>
                </a:gridCol>
                <a:gridCol w="1036320">
                  <a:extLst>
                    <a:ext uri="{9D8B030D-6E8A-4147-A177-3AD203B41FA5}">
                      <a16:colId xmlns:a16="http://schemas.microsoft.com/office/drawing/2014/main" val="1112049170"/>
                    </a:ext>
                  </a:extLst>
                </a:gridCol>
                <a:gridCol w="967740">
                  <a:extLst>
                    <a:ext uri="{9D8B030D-6E8A-4147-A177-3AD203B41FA5}">
                      <a16:colId xmlns:a16="http://schemas.microsoft.com/office/drawing/2014/main" val="1092966331"/>
                    </a:ext>
                  </a:extLst>
                </a:gridCol>
                <a:gridCol w="746760">
                  <a:extLst>
                    <a:ext uri="{9D8B030D-6E8A-4147-A177-3AD203B41FA5}">
                      <a16:colId xmlns:a16="http://schemas.microsoft.com/office/drawing/2014/main" val="2011026761"/>
                    </a:ext>
                  </a:extLst>
                </a:gridCol>
                <a:gridCol w="1165860">
                  <a:extLst>
                    <a:ext uri="{9D8B030D-6E8A-4147-A177-3AD203B41FA5}">
                      <a16:colId xmlns:a16="http://schemas.microsoft.com/office/drawing/2014/main" val="1061093508"/>
                    </a:ext>
                  </a:extLst>
                </a:gridCol>
                <a:gridCol w="830580">
                  <a:extLst>
                    <a:ext uri="{9D8B030D-6E8A-4147-A177-3AD203B41FA5}">
                      <a16:colId xmlns:a16="http://schemas.microsoft.com/office/drawing/2014/main" val="1564525094"/>
                    </a:ext>
                  </a:extLst>
                </a:gridCol>
                <a:gridCol w="944880">
                  <a:extLst>
                    <a:ext uri="{9D8B030D-6E8A-4147-A177-3AD203B41FA5}">
                      <a16:colId xmlns:a16="http://schemas.microsoft.com/office/drawing/2014/main" val="3920187207"/>
                    </a:ext>
                  </a:extLst>
                </a:gridCol>
                <a:gridCol w="1022604">
                  <a:extLst>
                    <a:ext uri="{9D8B030D-6E8A-4147-A177-3AD203B41FA5}">
                      <a16:colId xmlns:a16="http://schemas.microsoft.com/office/drawing/2014/main" val="3051625174"/>
                    </a:ext>
                  </a:extLst>
                </a:gridCol>
                <a:gridCol w="722376">
                  <a:extLst>
                    <a:ext uri="{9D8B030D-6E8A-4147-A177-3AD203B41FA5}">
                      <a16:colId xmlns:a16="http://schemas.microsoft.com/office/drawing/2014/main" val="429122808"/>
                    </a:ext>
                  </a:extLst>
                </a:gridCol>
              </a:tblGrid>
              <a:tr h="337807">
                <a:tc rowSpan="2">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       Port</a:t>
                      </a:r>
                    </a:p>
                  </a:txBody>
                  <a:tcPr marL="60936" marR="60936" marT="0" marB="0" anchor="ctr"/>
                </a:tc>
                <a:tc grid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PTL-UH LP5x T3 RVP </a:t>
                      </a:r>
                    </a:p>
                  </a:txBody>
                  <a:tcPr marL="60936" marR="60936" marT="0" marB="0" anchor="ctr"/>
                </a:tc>
                <a:tc hMerge="1">
                  <a:txBody>
                    <a:bodyPr/>
                    <a:lstStyle/>
                    <a:p>
                      <a:pPr marL="0" marR="0" algn="l">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0936" marR="60936" marT="0" marB="0" anchor="ctr"/>
                </a:tc>
                <a:tc hMerge="1">
                  <a:txBody>
                    <a:bodyPr/>
                    <a:lstStyle/>
                    <a:p>
                      <a:pPr marL="0" marR="0" algn="l">
                        <a:spcBef>
                          <a:spcPts val="0"/>
                        </a:spcBef>
                        <a:spcAft>
                          <a:spcPts val="0"/>
                        </a:spcAft>
                      </a:pPr>
                      <a:r>
                        <a:rPr lang="en-US" sz="1100">
                          <a:effectLst/>
                        </a:rPr>
                        <a:t>MTL-P DDR5 SBS</a:t>
                      </a:r>
                      <a:endParaRPr lang="en-US" sz="1100">
                        <a:effectLst/>
                        <a:latin typeface="Calibri" panose="020F0502020204030204" pitchFamily="34" charset="0"/>
                        <a:ea typeface="Calibri" panose="020F0502020204030204" pitchFamily="34" charset="0"/>
                      </a:endParaRPr>
                    </a:p>
                  </a:txBody>
                  <a:tcPr marL="60936" marR="60936" marT="0" marB="0" anchor="ctr"/>
                </a:tc>
                <a:tc grid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a:t>
                      </a:r>
                      <a:r>
                        <a:rPr lang="en-US" sz="1100" b="1" i="0" u="none" strike="noStrike" cap="none" spc="0" baseline="0" err="1">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dTBT</a:t>
                      </a: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 CAMM T3 RVP</a:t>
                      </a:r>
                    </a:p>
                  </a:txBody>
                  <a:tcPr marL="60936" marR="60936" marT="0" marB="0" anchor="ctr"/>
                </a:tc>
                <a:tc hMerge="1">
                  <a:txBody>
                    <a:bodyPr/>
                    <a:lstStyle/>
                    <a:p>
                      <a:pPr marL="0" marR="0" algn="l">
                        <a:spcBef>
                          <a:spcPts val="0"/>
                        </a:spcBef>
                        <a:spcAft>
                          <a:spcPts val="0"/>
                        </a:spcAft>
                      </a:pPr>
                      <a:endParaRPr lang="en-US" sz="1100" b="1" i="0" u="none" strike="noStrike" cap="none" spc="0" baseline="0">
                        <a:solidFill>
                          <a:schemeClr val="lt1"/>
                        </a:solidFill>
                        <a:effectLst/>
                        <a:uFillTx/>
                        <a:latin typeface="+mn-lt"/>
                        <a:ea typeface="+mn-ea"/>
                        <a:cs typeface="+mn-cs"/>
                        <a:sym typeface="Intel Clear"/>
                      </a:endParaRPr>
                    </a:p>
                  </a:txBody>
                  <a:tcPr marL="60936" marR="60936" marT="0" marB="0" anchor="ctr"/>
                </a:tc>
                <a:tc hMerge="1">
                  <a:txBody>
                    <a:bodyPr/>
                    <a:lstStyle/>
                    <a:p>
                      <a:pPr marL="0" marR="0" algn="l">
                        <a:spcBef>
                          <a:spcPts val="0"/>
                        </a:spcBef>
                        <a:spcAft>
                          <a:spcPts val="0"/>
                        </a:spcAft>
                      </a:pPr>
                      <a:r>
                        <a:rPr lang="en-US" sz="1100" b="1" i="0" u="none" strike="noStrike" cap="none" spc="0" baseline="0">
                          <a:solidFill>
                            <a:schemeClr val="lt1"/>
                          </a:solidFill>
                          <a:effectLst/>
                          <a:uFillTx/>
                          <a:latin typeface="+mn-lt"/>
                          <a:ea typeface="+mn-ea"/>
                          <a:cs typeface="+mn-cs"/>
                          <a:sym typeface="Intel Clear"/>
                        </a:rPr>
                        <a:t>MTL-P LP5x T3 RVP</a:t>
                      </a:r>
                    </a:p>
                  </a:txBody>
                  <a:tcPr marL="60936" marR="60936" marT="0" marB="0" anchor="ctr"/>
                </a:tc>
                <a:tc grid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LP5x T4 RVP</a:t>
                      </a:r>
                    </a:p>
                  </a:txBody>
                  <a:tcPr marL="60936" marR="60936" marT="0" marB="0" anchor="ctr"/>
                </a:tc>
                <a:tc hMerge="1">
                  <a:txBody>
                    <a:bodyPr/>
                    <a:lstStyle/>
                    <a:p>
                      <a:pPr marL="0" marR="0" algn="ctr">
                        <a:spcBef>
                          <a:spcPts val="0"/>
                        </a:spcBef>
                        <a:spcAft>
                          <a:spcPts val="0"/>
                        </a:spcAft>
                      </a:pPr>
                      <a:endPar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hMerge="1">
                  <a:txBody>
                    <a:bodyPr/>
                    <a:lstStyle/>
                    <a:p>
                      <a:pPr marL="0" marR="0" algn="ctr">
                        <a:spcBef>
                          <a:spcPts val="0"/>
                        </a:spcBef>
                        <a:spcAft>
                          <a:spcPts val="0"/>
                        </a:spcAft>
                      </a:pPr>
                      <a:endPar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grid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1" i="0" u="none" strike="noStrike" cap="none" spc="0" baseline="0">
                          <a:solidFill>
                            <a:schemeClr val="lt1"/>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PTL-UH DDR5 SODIMM T3 RVP</a:t>
                      </a:r>
                    </a:p>
                  </a:txBody>
                  <a:tcPr marL="60936" marR="60936" marT="0" marB="0" anchor="ctr"/>
                </a:tc>
                <a:tc hMerge="1">
                  <a:txBody>
                    <a:bodyPr/>
                    <a:lstStyle/>
                    <a:p>
                      <a:pPr marL="0" marR="0" algn="l">
                        <a:spcBef>
                          <a:spcPts val="0"/>
                        </a:spcBef>
                        <a:spcAft>
                          <a:spcPts val="0"/>
                        </a:spcAft>
                      </a:pPr>
                      <a:endParaRPr lang="en-US" sz="1100" b="1" i="0" u="none" strike="noStrike" cap="none" spc="0" baseline="0">
                        <a:solidFill>
                          <a:schemeClr val="lt1"/>
                        </a:solidFill>
                        <a:effectLst/>
                        <a:uFillTx/>
                        <a:latin typeface="+mn-lt"/>
                        <a:ea typeface="+mn-ea"/>
                        <a:cs typeface="+mn-cs"/>
                        <a:sym typeface="Intel Clear"/>
                      </a:endParaRPr>
                    </a:p>
                  </a:txBody>
                  <a:tcPr marL="60936" marR="60936" marT="0" marB="0" anchor="ctr"/>
                </a:tc>
                <a:tc hMerge="1">
                  <a:txBody>
                    <a:bodyPr/>
                    <a:lstStyle/>
                    <a:p>
                      <a:pPr marL="0" marR="0" algn="l">
                        <a:spcBef>
                          <a:spcPts val="0"/>
                        </a:spcBef>
                        <a:spcAft>
                          <a:spcPts val="0"/>
                        </a:spcAft>
                      </a:pPr>
                      <a:endParaRPr lang="en-US" sz="1100" b="1" i="0" u="none" strike="noStrike" cap="none" spc="0" baseline="0">
                        <a:solidFill>
                          <a:schemeClr val="lt1"/>
                        </a:solidFill>
                        <a:effectLst/>
                        <a:uFillTx/>
                        <a:latin typeface="+mn-lt"/>
                        <a:ea typeface="+mn-ea"/>
                        <a:cs typeface="+mn-cs"/>
                        <a:sym typeface="Intel Clear"/>
                      </a:endParaRPr>
                    </a:p>
                  </a:txBody>
                  <a:tcPr marL="60936" marR="60936" marT="0" marB="0" anchor="ctr"/>
                </a:tc>
                <a:extLst>
                  <a:ext uri="{0D108BD9-81ED-4DB2-BD59-A6C34878D82A}">
                    <a16:rowId xmlns:a16="http://schemas.microsoft.com/office/drawing/2014/main" val="3449075032"/>
                  </a:ext>
                </a:extLst>
              </a:tr>
              <a:tr h="337807">
                <a:tc vMerge="1">
                  <a:txBody>
                    <a:bodyPr/>
                    <a:lstStyle/>
                    <a:p>
                      <a:pPr marL="0" marR="0" algn="l">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0936" marR="60936" marT="0" marB="0" anchor="ct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Flash option</a:t>
                      </a:r>
                    </a:p>
                  </a:txBody>
                  <a:tcPr marL="60936" marR="60936" marT="0" marB="0" anchor="ctr">
                    <a:solidFill>
                      <a:schemeClr val="accent1">
                        <a:lumMod val="20000"/>
                        <a:lumOff val="80000"/>
                      </a:schemeClr>
                    </a:solidFill>
                  </a:tcP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Programming Header </a:t>
                      </a:r>
                      <a:r>
                        <a:rPr lang="en-US" sz="1050" err="1">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solidFill>
                      <a:schemeClr val="accent1">
                        <a:lumMod val="20000"/>
                        <a:lumOff val="80000"/>
                      </a:schemeClr>
                    </a:solidFill>
                  </a:tcP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SPI Flash device </a:t>
                      </a:r>
                      <a:r>
                        <a:rPr lang="en-US" sz="1050" err="1">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solidFill>
                      <a:schemeClr val="accent1">
                        <a:lumMod val="20000"/>
                        <a:lumOff val="80000"/>
                      </a:schemeClr>
                    </a:solidFill>
                  </a:tcP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Flash option</a:t>
                      </a:r>
                    </a:p>
                  </a:txBody>
                  <a:tcPr marL="60936" marR="60936" marT="0" marB="0" anchor="ctr">
                    <a:solidFill>
                      <a:schemeClr val="accent1">
                        <a:lumMod val="20000"/>
                        <a:lumOff val="80000"/>
                      </a:schemeClr>
                    </a:solidFill>
                  </a:tcP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Programming Header </a:t>
                      </a:r>
                      <a:r>
                        <a:rPr lang="en-US" sz="1050" err="1">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solidFill>
                      <a:schemeClr val="accent1">
                        <a:lumMod val="20000"/>
                        <a:lumOff val="80000"/>
                      </a:schemeClr>
                    </a:solidFill>
                  </a:tcP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SPI Flash device </a:t>
                      </a:r>
                      <a:r>
                        <a:rPr lang="en-US" sz="1050" err="1">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solidFill>
                      <a:schemeClr val="accent1">
                        <a:lumMod val="20000"/>
                        <a:lumOff val="80000"/>
                      </a:schemeClr>
                    </a:solidFill>
                  </a:tcP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Flash option</a:t>
                      </a:r>
                    </a:p>
                  </a:txBody>
                  <a:tcPr marL="60936" marR="60936" marT="0" marB="0" anchor="ctr">
                    <a:solidFill>
                      <a:schemeClr val="accent1">
                        <a:lumMod val="20000"/>
                        <a:lumOff val="80000"/>
                      </a:schemeClr>
                    </a:solidFill>
                  </a:tcP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Programming Header </a:t>
                      </a:r>
                      <a:r>
                        <a:rPr lang="en-US" sz="1050" err="1">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solidFill>
                      <a:schemeClr val="accent1">
                        <a:lumMod val="20000"/>
                        <a:lumOff val="80000"/>
                      </a:schemeClr>
                    </a:solidFill>
                  </a:tcP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SPI Flash device </a:t>
                      </a:r>
                      <a:r>
                        <a:rPr lang="en-US" sz="1050" err="1">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solidFill>
                      <a:schemeClr val="accent1">
                        <a:lumMod val="20000"/>
                        <a:lumOff val="80000"/>
                      </a:schemeClr>
                    </a:solidFill>
                  </a:tcP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Flash option</a:t>
                      </a:r>
                    </a:p>
                  </a:txBody>
                  <a:tcPr marL="60936" marR="60936" marT="0" marB="0" anchor="ctr">
                    <a:solidFill>
                      <a:schemeClr val="accent1">
                        <a:lumMod val="20000"/>
                        <a:lumOff val="80000"/>
                      </a:schemeClr>
                    </a:solidFill>
                  </a:tcP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Programming Header </a:t>
                      </a:r>
                      <a:r>
                        <a:rPr lang="en-US" sz="1050" err="1">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solidFill>
                      <a:schemeClr val="accent1">
                        <a:lumMod val="20000"/>
                        <a:lumOff val="80000"/>
                      </a:schemeClr>
                    </a:solidFill>
                  </a:tcPr>
                </a:tc>
                <a:tc>
                  <a:txBody>
                    <a:bodyPr/>
                    <a:lstStyle/>
                    <a:p>
                      <a:pPr marL="0" marR="0" algn="ctr">
                        <a:spcBef>
                          <a:spcPts val="0"/>
                        </a:spcBef>
                        <a:spcAft>
                          <a:spcPts val="0"/>
                        </a:spcAft>
                      </a:pPr>
                      <a:r>
                        <a:rPr lang="en-US" sz="1050">
                          <a:effectLst/>
                          <a:latin typeface="Intel Clear Light" panose="020B0404020203020204" pitchFamily="34" charset="0"/>
                          <a:ea typeface="Intel Clear Light" panose="020B0404020203020204" pitchFamily="34" charset="0"/>
                          <a:cs typeface="Intel Clear Light" panose="020B0404020203020204" pitchFamily="34" charset="0"/>
                        </a:rPr>
                        <a:t>SPI Flash device </a:t>
                      </a:r>
                      <a:r>
                        <a:rPr lang="en-US" sz="1050" err="1">
                          <a:effectLst/>
                          <a:latin typeface="Intel Clear Light" panose="020B0404020203020204" pitchFamily="34" charset="0"/>
                          <a:ea typeface="Intel Clear Light" panose="020B0404020203020204" pitchFamily="34" charset="0"/>
                          <a:cs typeface="Intel Clear Light" panose="020B0404020203020204" pitchFamily="34" charset="0"/>
                        </a:rPr>
                        <a:t>Ref.Des</a:t>
                      </a:r>
                      <a:endParaRPr lang="en-US" sz="1050">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60936" marR="60936" marT="0" marB="0" anchor="ctr">
                    <a:solidFill>
                      <a:schemeClr val="accent1">
                        <a:lumMod val="20000"/>
                        <a:lumOff val="80000"/>
                      </a:schemeClr>
                    </a:solidFill>
                  </a:tcPr>
                </a:tc>
                <a:extLst>
                  <a:ext uri="{0D108BD9-81ED-4DB2-BD59-A6C34878D82A}">
                    <a16:rowId xmlns:a16="http://schemas.microsoft.com/office/drawing/2014/main" val="438071514"/>
                  </a:ext>
                </a:extLst>
              </a:tr>
              <a:tr h="819628">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TCP0</a:t>
                      </a:r>
                    </a:p>
                  </a:txBody>
                  <a:tcPr marL="60936" marR="60936" marT="0" marB="0" anchor="ctr"/>
                </a:tc>
                <a:tc rowSpan="3">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Shared Flash</a:t>
                      </a:r>
                    </a:p>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a:t>
                      </a:r>
                    </a:p>
                  </a:txBody>
                  <a:tcPr marL="60936" marR="60936" marT="0" marB="0" anchor="ctr"/>
                </a:tc>
                <a:tc rowSpan="3">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J9E3</a:t>
                      </a:r>
                      <a:endParaRPr kumimoji="0" lang="en-US" sz="1100" b="0" i="0" u="none" strike="noStrike" kern="0" cap="none" spc="0" normalizeH="0" baseline="0">
                        <a:ln>
                          <a:noFill/>
                        </a:ln>
                        <a:solidFill>
                          <a:schemeClr val="bg2"/>
                        </a:solidFill>
                        <a:effectLst/>
                        <a:highlight>
                          <a:srgbClr val="FFFF00"/>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rowSpan="3">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U9E2</a:t>
                      </a:r>
                      <a:endParaRPr kumimoji="0" lang="en-US" sz="1100" b="0" i="0" u="none" strike="noStrike" kern="0" cap="none" spc="0" normalizeH="0" baseline="0">
                        <a:ln>
                          <a:noFill/>
                        </a:ln>
                        <a:solidFill>
                          <a:schemeClr val="bg2"/>
                        </a:solidFill>
                        <a:effectLst/>
                        <a:highlight>
                          <a:srgbClr val="FFFF00"/>
                        </a:highligh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a:t>
                      </a:r>
                    </a:p>
                  </a:txBody>
                  <a:tcPr marL="60936" marR="60936" marT="0" marB="0" anchor="ct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U8G1</a:t>
                      </a:r>
                    </a:p>
                  </a:txBody>
                  <a:tcPr marL="60936" marR="60936" marT="0" marB="0" anchor="ctr"/>
                </a:tc>
                <a:tc rowSpan="2">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a:t>
                      </a:r>
                    </a:p>
                  </a:txBody>
                  <a:tcPr marL="60936" marR="60936" marT="0" marB="0" anchor="ctr"/>
                </a:tc>
                <a:tc rowSpan="2">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rowSpan="2">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U8G1</a:t>
                      </a:r>
                    </a:p>
                  </a:txBody>
                  <a:tcPr marL="60936" marR="60936" marT="0" marB="0" anchor="ct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Shared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(TCP0 RT1 and TCP1 RT1 - HBR)</a:t>
                      </a:r>
                    </a:p>
                  </a:txBody>
                  <a:tcPr marL="60936" marR="60936" marT="0" marB="0" anchor="ctr"/>
                </a:tc>
                <a:tc rowSpan="2">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J9D1</a:t>
                      </a:r>
                    </a:p>
                  </a:txBody>
                  <a:tcPr marL="60936" marR="60936" marT="0" marB="0" anchor="ctr"/>
                </a:tc>
                <a:tc rowSpan="2">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U8R2</a:t>
                      </a:r>
                    </a:p>
                  </a:txBody>
                  <a:tcPr marL="60936" marR="60936" marT="0" marB="0" anchor="ctr"/>
                </a:tc>
                <a:extLst>
                  <a:ext uri="{0D108BD9-81ED-4DB2-BD59-A6C34878D82A}">
                    <a16:rowId xmlns:a16="http://schemas.microsoft.com/office/drawing/2014/main" val="3163787026"/>
                  </a:ext>
                </a:extLst>
              </a:tr>
              <a:tr h="186212">
                <a:tc rowSpan="2">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TCP1</a:t>
                      </a:r>
                    </a:p>
                  </a:txBody>
                  <a:tcPr marL="60936" marR="60936"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vMerge="1">
                  <a:txBody>
                    <a:bodyPr/>
                    <a:lstStyle/>
                    <a:p>
                      <a:pPr marL="0" marR="0" algn="ctr">
                        <a:spcBef>
                          <a:spcPts val="0"/>
                        </a:spcBef>
                        <a:spcAft>
                          <a:spcPts val="0"/>
                        </a:spcAft>
                      </a:pPr>
                      <a:endPar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vMerge="1">
                  <a:txBody>
                    <a:bodyPr/>
                    <a:lstStyle/>
                    <a:p>
                      <a:pPr marL="0" marR="0" algn="ctr">
                        <a:spcBef>
                          <a:spcPts val="0"/>
                        </a:spcBef>
                        <a:spcAft>
                          <a:spcPts val="0"/>
                        </a:spcAft>
                      </a:pPr>
                      <a:endPar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extLst>
                  <a:ext uri="{0D108BD9-81ED-4DB2-BD59-A6C34878D82A}">
                    <a16:rowId xmlns:a16="http://schemas.microsoft.com/office/drawing/2014/main" val="3347621328"/>
                  </a:ext>
                </a:extLst>
              </a:tr>
              <a:tr h="54359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3">
                  <a:txBody>
                    <a:bodyPr/>
                    <a:lstStyle/>
                    <a:p>
                      <a:pPr algn="ctr"/>
                      <a:r>
                        <a:rPr kumimoji="0" lang="en-US" sz="105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Individual Flash </a:t>
                      </a:r>
                    </a:p>
                    <a:p>
                      <a:pPr algn="ctr"/>
                      <a:r>
                        <a:rPr kumimoji="0" lang="en-US" sz="105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(Barlow Ridge)</a:t>
                      </a:r>
                    </a:p>
                  </a:txBody>
                  <a:tcPr marL="9525" marR="9525" marT="9525" marB="0" anchor="ctr"/>
                </a:tc>
                <a:tc rowSpan="3">
                  <a:txBody>
                    <a:bodyPr/>
                    <a:lstStyle/>
                    <a:p>
                      <a:pPr algn="ctr"/>
                      <a:r>
                        <a:rPr kumimoji="0" lang="en-US" sz="105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J9E3</a:t>
                      </a:r>
                    </a:p>
                    <a:p>
                      <a:pPr algn="ctr"/>
                      <a:r>
                        <a:rPr kumimoji="0" lang="en-US" sz="105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(Subjected to change)</a:t>
                      </a:r>
                    </a:p>
                  </a:txBody>
                  <a:tcPr marL="9525" marR="9525" marT="9525" marB="0" anchor="ctr"/>
                </a:tc>
                <a:tc rowSpan="3">
                  <a:txBody>
                    <a:bodyPr/>
                    <a:lstStyle/>
                    <a:p>
                      <a:pPr algn="ctr"/>
                      <a:r>
                        <a:rPr kumimoji="0" lang="en-US" sz="105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U9E2</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a:ln>
                            <a:noFill/>
                          </a:ln>
                          <a:solidFill>
                            <a:srgbClr val="000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(Subjected to change)</a:t>
                      </a:r>
                    </a:p>
                  </a:txBody>
                  <a:tcPr marL="9525" marR="9525" marT="9525" marB="0" anchor="ctr"/>
                </a:tc>
                <a:tc>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a:t>
                      </a:r>
                    </a:p>
                  </a:txBody>
                  <a:tcPr marL="60936" marR="60936" marT="0" marB="0" anchor="ctr"/>
                </a:tc>
                <a:tc>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U8G1</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Shared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(TCP0 RT2 and TCP1 RT2 - HBR)</a:t>
                      </a:r>
                    </a:p>
                  </a:txBody>
                  <a:tcPr marL="60936" marR="60936" marT="0" marB="0" anchor="ctr"/>
                </a:tc>
                <a:tc>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J8D2</a:t>
                      </a:r>
                    </a:p>
                  </a:txBody>
                  <a:tcPr marL="60936" marR="60936" marT="0" marB="0" anchor="ctr"/>
                </a:tc>
                <a:tc>
                  <a:txBody>
                    <a:bodyPr/>
                    <a:lstStyle/>
                    <a:p>
                      <a:pPr marL="0" marR="0" algn="ctr">
                        <a:spcBef>
                          <a:spcPts val="0"/>
                        </a:spcBef>
                        <a:spcAft>
                          <a:spcPts val="0"/>
                        </a:spcAft>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U8E3</a:t>
                      </a:r>
                    </a:p>
                  </a:txBody>
                  <a:tcPr marL="60936" marR="60936" marT="0" marB="0" anchor="ctr"/>
                </a:tc>
                <a:extLst>
                  <a:ext uri="{0D108BD9-81ED-4DB2-BD59-A6C34878D82A}">
                    <a16:rowId xmlns:a16="http://schemas.microsoft.com/office/drawing/2014/main" val="2769481484"/>
                  </a:ext>
                </a:extLst>
              </a:tr>
              <a:tr h="506710">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TCP2</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Individual Flash (HBR)</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U8G1</a:t>
                      </a:r>
                    </a:p>
                  </a:txBody>
                  <a:tcPr marL="60936" marR="60936" marT="0"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525" marR="9525" marT="9525"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525" marR="9525" marT="9525"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525" marR="9525" marT="9525" marB="0" anchor="ct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Shared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a:t>
                      </a:r>
                    </a:p>
                  </a:txBody>
                  <a:tcPr marL="60936" marR="60936" marT="0" marB="0" anchor="ct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J9E3</a:t>
                      </a:r>
                    </a:p>
                  </a:txBody>
                  <a:tcPr marL="60936" marR="60936" marT="0" marB="0" anchor="ctr"/>
                </a:tc>
                <a:tc rowSpan="2">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U9E2</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U8G1</a:t>
                      </a:r>
                    </a:p>
                  </a:txBody>
                  <a:tcPr marL="60936" marR="60936" marT="0" marB="0" anchor="ctr"/>
                </a:tc>
                <a:extLst>
                  <a:ext uri="{0D108BD9-81ED-4DB2-BD59-A6C34878D82A}">
                    <a16:rowId xmlns:a16="http://schemas.microsoft.com/office/drawing/2014/main" val="3610985034"/>
                  </a:ext>
                </a:extLst>
              </a:tr>
              <a:tr h="916904">
                <a:tc>
                  <a:txBody>
                    <a:bodyPr/>
                    <a:lstStyle/>
                    <a:p>
                      <a:pPr marL="0" marR="0" algn="ctr">
                        <a:spcBef>
                          <a:spcPts val="0"/>
                        </a:spcBef>
                        <a:spcAft>
                          <a:spcPts val="0"/>
                        </a:spcAft>
                      </a:pPr>
                      <a:r>
                        <a:rPr lang="en-US" sz="1100">
                          <a:effectLst/>
                          <a:latin typeface="Intel Clear Light" panose="020B0404020203020204" pitchFamily="34" charset="0"/>
                          <a:ea typeface="Intel Clear Light" panose="020B0404020203020204" pitchFamily="34" charset="0"/>
                          <a:cs typeface="Intel Clear Light" panose="020B0404020203020204" pitchFamily="34" charset="0"/>
                        </a:rPr>
                        <a:t>TCP3</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U8G1</a:t>
                      </a:r>
                    </a:p>
                  </a:txBody>
                  <a:tcPr marL="60936" marR="60936" marT="0"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525" marR="9525" marT="9525"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525" marR="9525" marT="9525"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9525" marR="9525" marT="9525"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vMerge="1">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endParaRP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Individual Flash</a:t>
                      </a:r>
                    </a:p>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(HBR)</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a:t>
                      </a:r>
                    </a:p>
                  </a:txBody>
                  <a:tcPr marL="60936" marR="60936" marT="0" marB="0"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a:ln>
                            <a:noFill/>
                          </a:ln>
                          <a:solidFill>
                            <a:schemeClr val="bg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U8G1</a:t>
                      </a:r>
                    </a:p>
                  </a:txBody>
                  <a:tcPr marL="60936" marR="60936" marT="0" marB="0" anchor="ctr"/>
                </a:tc>
                <a:extLst>
                  <a:ext uri="{0D108BD9-81ED-4DB2-BD59-A6C34878D82A}">
                    <a16:rowId xmlns:a16="http://schemas.microsoft.com/office/drawing/2014/main" val="3682974368"/>
                  </a:ext>
                </a:extLst>
              </a:tr>
            </a:tbl>
          </a:graphicData>
        </a:graphic>
      </p:graphicFrame>
      <p:sp>
        <p:nvSpPr>
          <p:cNvPr id="9" name="Title 2">
            <a:extLst>
              <a:ext uri="{FF2B5EF4-FFF2-40B4-BE49-F238E27FC236}">
                <a16:creationId xmlns:a16="http://schemas.microsoft.com/office/drawing/2014/main" id="{D7344A79-3C92-4F33-9BB0-220486729C82}"/>
              </a:ext>
            </a:extLst>
          </p:cNvPr>
          <p:cNvSpPr txBox="1">
            <a:spLocks/>
          </p:cNvSpPr>
          <p:nvPr/>
        </p:nvSpPr>
        <p:spPr>
          <a:xfrm>
            <a:off x="609600" y="269011"/>
            <a:ext cx="10972800" cy="735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err="1"/>
              <a:t>Retimer</a:t>
            </a:r>
            <a:r>
              <a:rPr lang="en-US"/>
              <a:t> Flash Programing  -  </a:t>
            </a:r>
            <a:r>
              <a:rPr lang="en-US" err="1"/>
              <a:t>Contd</a:t>
            </a:r>
            <a:r>
              <a:rPr lang="en-US"/>
              <a:t> </a:t>
            </a:r>
            <a:endParaRPr lang="en-US" sz="2400"/>
          </a:p>
        </p:txBody>
      </p:sp>
    </p:spTree>
    <p:extLst>
      <p:ext uri="{BB962C8B-B14F-4D97-AF65-F5344CB8AC3E}">
        <p14:creationId xmlns:p14="http://schemas.microsoft.com/office/powerpoint/2010/main" val="4129634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E044-C2A8-6FF1-8EF8-9C7054BA5FA7}"/>
              </a:ext>
            </a:extLst>
          </p:cNvPr>
          <p:cNvSpPr>
            <a:spLocks noGrp="1"/>
          </p:cNvSpPr>
          <p:nvPr>
            <p:ph type="title"/>
          </p:nvPr>
        </p:nvSpPr>
        <p:spPr/>
        <p:txBody>
          <a:bodyPr/>
          <a:lstStyle/>
          <a:p>
            <a:r>
              <a:rPr lang="en-US"/>
              <a:t>PD AIC details </a:t>
            </a:r>
          </a:p>
        </p:txBody>
      </p:sp>
      <p:graphicFrame>
        <p:nvGraphicFramePr>
          <p:cNvPr id="4" name="Content Placeholder 3">
            <a:extLst>
              <a:ext uri="{FF2B5EF4-FFF2-40B4-BE49-F238E27FC236}">
                <a16:creationId xmlns:a16="http://schemas.microsoft.com/office/drawing/2014/main" id="{B0EEA1ED-C692-10C5-FCB3-F3B5E5772E1B}"/>
              </a:ext>
            </a:extLst>
          </p:cNvPr>
          <p:cNvGraphicFramePr>
            <a:graphicFrameLocks noGrp="1"/>
          </p:cNvGraphicFramePr>
          <p:nvPr>
            <p:ph sz="quarter" idx="13"/>
            <p:extLst>
              <p:ext uri="{D42A27DB-BD31-4B8C-83A1-F6EECF244321}">
                <p14:modId xmlns:p14="http://schemas.microsoft.com/office/powerpoint/2010/main" val="2078147751"/>
              </p:ext>
            </p:extLst>
          </p:nvPr>
        </p:nvGraphicFramePr>
        <p:xfrm>
          <a:off x="976964" y="1823804"/>
          <a:ext cx="9433432" cy="1854200"/>
        </p:xfrm>
        <a:graphic>
          <a:graphicData uri="http://schemas.openxmlformats.org/drawingml/2006/table">
            <a:tbl>
              <a:tblPr firstRow="1" bandRow="1">
                <a:tableStyleId>{3C2FFA5D-87B4-456A-9821-1D502468CF0F}</a:tableStyleId>
              </a:tblPr>
              <a:tblGrid>
                <a:gridCol w="1054161">
                  <a:extLst>
                    <a:ext uri="{9D8B030D-6E8A-4147-A177-3AD203B41FA5}">
                      <a16:colId xmlns:a16="http://schemas.microsoft.com/office/drawing/2014/main" val="3620744125"/>
                    </a:ext>
                  </a:extLst>
                </a:gridCol>
                <a:gridCol w="2943211">
                  <a:extLst>
                    <a:ext uri="{9D8B030D-6E8A-4147-A177-3AD203B41FA5}">
                      <a16:colId xmlns:a16="http://schemas.microsoft.com/office/drawing/2014/main" val="1030501309"/>
                    </a:ext>
                  </a:extLst>
                </a:gridCol>
                <a:gridCol w="1947672">
                  <a:extLst>
                    <a:ext uri="{9D8B030D-6E8A-4147-A177-3AD203B41FA5}">
                      <a16:colId xmlns:a16="http://schemas.microsoft.com/office/drawing/2014/main" val="4271567482"/>
                    </a:ext>
                  </a:extLst>
                </a:gridCol>
                <a:gridCol w="1209951">
                  <a:extLst>
                    <a:ext uri="{9D8B030D-6E8A-4147-A177-3AD203B41FA5}">
                      <a16:colId xmlns:a16="http://schemas.microsoft.com/office/drawing/2014/main" val="3795673064"/>
                    </a:ext>
                  </a:extLst>
                </a:gridCol>
                <a:gridCol w="2278437">
                  <a:extLst>
                    <a:ext uri="{9D8B030D-6E8A-4147-A177-3AD203B41FA5}">
                      <a16:colId xmlns:a16="http://schemas.microsoft.com/office/drawing/2014/main" val="658929960"/>
                    </a:ext>
                  </a:extLst>
                </a:gridCol>
              </a:tblGrid>
              <a:tr h="370840">
                <a:tc>
                  <a:txBody>
                    <a:bodyPr/>
                    <a:lstStyle/>
                    <a:p>
                      <a:pPr algn="ctr"/>
                      <a:r>
                        <a:rPr lang="en-US" sz="1200"/>
                        <a:t>CFP PD AIC</a:t>
                      </a:r>
                    </a:p>
                  </a:txBody>
                  <a:tcPr anchor="ctr"/>
                </a:tc>
                <a:tc>
                  <a:txBody>
                    <a:bodyPr/>
                    <a:lstStyle/>
                    <a:p>
                      <a:pPr algn="ctr"/>
                      <a:r>
                        <a:rPr lang="en-US" sz="1200"/>
                        <a:t>Description</a:t>
                      </a:r>
                    </a:p>
                  </a:txBody>
                  <a:tcPr anchor="ctr"/>
                </a:tc>
                <a:tc>
                  <a:txBody>
                    <a:bodyPr/>
                    <a:lstStyle/>
                    <a:p>
                      <a:pPr algn="ctr"/>
                      <a:r>
                        <a:rPr lang="en-US" sz="1200"/>
                        <a:t>PD controller part #</a:t>
                      </a:r>
                    </a:p>
                  </a:txBody>
                  <a:tcPr anchor="ctr"/>
                </a:tc>
                <a:tc>
                  <a:txBody>
                    <a:bodyPr/>
                    <a:lstStyle/>
                    <a:p>
                      <a:pPr algn="ctr"/>
                      <a:r>
                        <a:rPr lang="en-US" sz="1200"/>
                        <a:t>IPN</a:t>
                      </a:r>
                    </a:p>
                  </a:txBody>
                  <a:tcPr anchor="ctr"/>
                </a:tc>
                <a:tc>
                  <a:txBody>
                    <a:bodyPr/>
                    <a:lstStyle/>
                    <a:p>
                      <a:pPr algn="ctr"/>
                      <a:r>
                        <a:rPr lang="en-US" sz="1200"/>
                        <a:t>Remarks</a:t>
                      </a:r>
                    </a:p>
                  </a:txBody>
                  <a:tcPr anchor="ctr"/>
                </a:tc>
                <a:extLst>
                  <a:ext uri="{0D108BD9-81ED-4DB2-BD59-A6C34878D82A}">
                    <a16:rowId xmlns:a16="http://schemas.microsoft.com/office/drawing/2014/main" val="3521764414"/>
                  </a:ext>
                </a:extLst>
              </a:tr>
              <a:tr h="370840">
                <a:tc>
                  <a:txBody>
                    <a:bodyPr/>
                    <a:lstStyle/>
                    <a:p>
                      <a:pPr algn="ctr"/>
                      <a:r>
                        <a:rPr lang="en-US" sz="1100"/>
                        <a:t>TI994 CFP</a:t>
                      </a:r>
                    </a:p>
                  </a:txBody>
                  <a:tcPr anchor="ctr"/>
                </a:tc>
                <a:tc>
                  <a:txBody>
                    <a:bodyPr/>
                    <a:lstStyle/>
                    <a:p>
                      <a:pPr algn="ctr"/>
                      <a:r>
                        <a:rPr lang="nb-NO" sz="1100"/>
                        <a:t>Type C PD AIC (TI) EPR 48V</a:t>
                      </a:r>
                      <a:endParaRPr lang="en-US" sz="1100"/>
                    </a:p>
                  </a:txBody>
                  <a:tcPr anchor="ctr"/>
                </a:tc>
                <a:tc>
                  <a:txBody>
                    <a:bodyPr/>
                    <a:lstStyle/>
                    <a:p>
                      <a:pPr algn="ctr"/>
                      <a:r>
                        <a:rPr lang="en-US" sz="1100" b="0" i="0" u="none" strike="noStrike" cap="none" spc="0" baseline="0">
                          <a:solidFill>
                            <a:schemeClr val="dk1"/>
                          </a:solidFill>
                          <a:effectLst/>
                          <a:uFillTx/>
                          <a:latin typeface="+mn-lt"/>
                          <a:ea typeface="+mn-ea"/>
                          <a:cs typeface="+mn-cs"/>
                          <a:sym typeface="Intel Clear"/>
                        </a:rPr>
                        <a:t>PTPS66994AAREPR</a:t>
                      </a:r>
                      <a:r>
                        <a:rPr lang="en-US" sz="1100"/>
                        <a:t> </a:t>
                      </a:r>
                    </a:p>
                  </a:txBody>
                  <a:tcPr anchor="ctr"/>
                </a:tc>
                <a:tc>
                  <a:txBody>
                    <a:bodyPr/>
                    <a:lstStyle/>
                    <a:p>
                      <a:pPr algn="ctr"/>
                      <a:r>
                        <a:rPr lang="en-US" sz="1100"/>
                        <a:t>M92098-xxx</a:t>
                      </a:r>
                    </a:p>
                  </a:txBody>
                  <a:tcPr anchor="ctr"/>
                </a:tc>
                <a:tc>
                  <a:txBody>
                    <a:bodyPr/>
                    <a:lstStyle/>
                    <a:p>
                      <a:pPr algn="ctr"/>
                      <a:r>
                        <a:rPr lang="en-US" sz="1100"/>
                        <a:t>Windows SKU</a:t>
                      </a:r>
                    </a:p>
                  </a:txBody>
                  <a:tcPr anchor="ctr"/>
                </a:tc>
                <a:extLst>
                  <a:ext uri="{0D108BD9-81ED-4DB2-BD59-A6C34878D82A}">
                    <a16:rowId xmlns:a16="http://schemas.microsoft.com/office/drawing/2014/main" val="1798875775"/>
                  </a:ext>
                </a:extLst>
              </a:tr>
              <a:tr h="370840">
                <a:tc>
                  <a:txBody>
                    <a:bodyPr/>
                    <a:lstStyle/>
                    <a:p>
                      <a:pPr algn="ctr"/>
                      <a:r>
                        <a:rPr lang="en-US" sz="1100"/>
                        <a:t>CCG6 CFP</a:t>
                      </a:r>
                    </a:p>
                  </a:txBody>
                  <a:tcPr anchor="ctr"/>
                </a:tc>
                <a:tc>
                  <a:txBody>
                    <a:bodyPr/>
                    <a:lstStyle/>
                    <a:p>
                      <a:pPr algn="ctr"/>
                      <a:r>
                        <a:rPr lang="en-US" sz="1100"/>
                        <a:t>Type C PD AIC (CCG) EPR 48V</a:t>
                      </a:r>
                    </a:p>
                  </a:txBody>
                  <a:tcPr anchor="ctr"/>
                </a:tc>
                <a:tc>
                  <a:txBody>
                    <a:bodyPr/>
                    <a:lstStyle/>
                    <a:p>
                      <a:pPr algn="ctr"/>
                      <a:r>
                        <a:rPr lang="en-US" sz="1100" b="0" i="0" u="none" strike="noStrike" cap="none" spc="0" baseline="0">
                          <a:solidFill>
                            <a:schemeClr val="dk1"/>
                          </a:solidFill>
                          <a:effectLst/>
                          <a:uFillTx/>
                          <a:latin typeface="+mn-lt"/>
                          <a:ea typeface="+mn-ea"/>
                          <a:cs typeface="+mn-cs"/>
                          <a:sym typeface="Intel Clear"/>
                        </a:rPr>
                        <a:t>CYPD6229-52LQXIT</a:t>
                      </a:r>
                      <a:r>
                        <a:rPr lang="en-US" sz="1100"/>
                        <a:t> </a:t>
                      </a:r>
                    </a:p>
                  </a:txBody>
                  <a:tcPr anchor="ctr"/>
                </a:tc>
                <a:tc>
                  <a:txBody>
                    <a:bodyPr/>
                    <a:lstStyle/>
                    <a:p>
                      <a:pPr algn="ctr"/>
                      <a:r>
                        <a:rPr lang="en-US" sz="1100"/>
                        <a:t>N31943-xxx</a:t>
                      </a:r>
                    </a:p>
                  </a:txBody>
                  <a:tcPr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a:t>Windows SKU</a:t>
                      </a:r>
                    </a:p>
                  </a:txBody>
                  <a:tcPr anchor="ctr"/>
                </a:tc>
                <a:extLst>
                  <a:ext uri="{0D108BD9-81ED-4DB2-BD59-A6C34878D82A}">
                    <a16:rowId xmlns:a16="http://schemas.microsoft.com/office/drawing/2014/main" val="215482602"/>
                  </a:ext>
                </a:extLst>
              </a:tr>
              <a:tr h="370840">
                <a:tc rowSpan="2">
                  <a:txBody>
                    <a:bodyPr/>
                    <a:lstStyle/>
                    <a:p>
                      <a:pPr algn="ctr"/>
                      <a:r>
                        <a:rPr lang="en-US" sz="1100"/>
                        <a:t>RTK CFP</a:t>
                      </a:r>
                    </a:p>
                  </a:txBody>
                  <a:tcPr anchor="ctr"/>
                </a:tc>
                <a:tc>
                  <a:txBody>
                    <a:bodyPr/>
                    <a:lstStyle/>
                    <a:p>
                      <a:pPr algn="ctr"/>
                      <a:r>
                        <a:rPr lang="en-US" sz="1100"/>
                        <a:t>Type C PD AIC (RTK) EPR 28V</a:t>
                      </a:r>
                    </a:p>
                  </a:txBody>
                  <a:tcPr anchor="ctr"/>
                </a:tc>
                <a:tc>
                  <a:txBody>
                    <a:bodyPr/>
                    <a:lstStyle/>
                    <a:p>
                      <a:pPr algn="ctr"/>
                      <a:r>
                        <a:rPr lang="en-US" sz="1100" b="0" i="0" u="none" strike="noStrike" cap="none" spc="0" baseline="0">
                          <a:solidFill>
                            <a:schemeClr val="dk1"/>
                          </a:solidFill>
                          <a:effectLst/>
                          <a:uFillTx/>
                          <a:latin typeface="+mn-lt"/>
                          <a:ea typeface="+mn-ea"/>
                          <a:cs typeface="+mn-cs"/>
                          <a:sym typeface="Intel Clear"/>
                        </a:rPr>
                        <a:t>RTS5453P-28-GR</a:t>
                      </a:r>
                      <a:endParaRPr lang="en-US" sz="1100"/>
                    </a:p>
                  </a:txBody>
                  <a:tcPr anchor="ctr"/>
                </a:tc>
                <a:tc>
                  <a:txBody>
                    <a:bodyPr/>
                    <a:lstStyle/>
                    <a:p>
                      <a:pPr algn="ctr"/>
                      <a:r>
                        <a:rPr lang="en-US" sz="1100"/>
                        <a:t>N36228-xxx</a:t>
                      </a:r>
                    </a:p>
                  </a:txBody>
                  <a:tcPr anchor="ct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a:t>Windows SKU</a:t>
                      </a:r>
                    </a:p>
                  </a:txBody>
                  <a:tcPr anchor="ctr"/>
                </a:tc>
                <a:extLst>
                  <a:ext uri="{0D108BD9-81ED-4DB2-BD59-A6C34878D82A}">
                    <a16:rowId xmlns:a16="http://schemas.microsoft.com/office/drawing/2014/main" val="1758971277"/>
                  </a:ext>
                </a:extLst>
              </a:tr>
              <a:tr h="370840">
                <a:tc vMerge="1">
                  <a:txBody>
                    <a:bodyPr/>
                    <a:lstStyle/>
                    <a:p>
                      <a:pPr algn="ctr"/>
                      <a:endParaRPr lang="en-US"/>
                    </a:p>
                  </a:txBody>
                  <a:tcPr anchor="ctr"/>
                </a:tc>
                <a:tc>
                  <a:txBody>
                    <a:bodyPr/>
                    <a:lstStyle/>
                    <a:p>
                      <a:pPr algn="ctr"/>
                      <a:r>
                        <a:rPr lang="en-US" sz="1100"/>
                        <a:t>Type C PD AIC (RTK) SPR 20V Chrome</a:t>
                      </a:r>
                    </a:p>
                  </a:txBody>
                  <a:tcPr anchor="ctr"/>
                </a:tc>
                <a:tc>
                  <a:txBody>
                    <a:bodyPr/>
                    <a:lstStyle/>
                    <a:p>
                      <a:pPr algn="ctr"/>
                      <a:r>
                        <a:rPr lang="en-US" sz="1100" b="0" i="0" u="none" strike="noStrike" cap="none" spc="0" baseline="0">
                          <a:solidFill>
                            <a:schemeClr val="dk1"/>
                          </a:solidFill>
                          <a:effectLst/>
                          <a:uFillTx/>
                          <a:latin typeface="+mn-lt"/>
                          <a:ea typeface="+mn-ea"/>
                          <a:cs typeface="+mn-cs"/>
                          <a:sym typeface="Intel Clear"/>
                        </a:rPr>
                        <a:t>RTS5453P-GR</a:t>
                      </a:r>
                      <a:endParaRPr lang="en-US" sz="1100"/>
                    </a:p>
                  </a:txBody>
                  <a:tcPr anchor="ctr"/>
                </a:tc>
                <a:tc>
                  <a:txBody>
                    <a:bodyPr/>
                    <a:lstStyle/>
                    <a:p>
                      <a:pPr algn="ctr"/>
                      <a:r>
                        <a:rPr lang="en-US" sz="1100"/>
                        <a:t>N39126-xxx</a:t>
                      </a:r>
                    </a:p>
                  </a:txBody>
                  <a:tcPr anchor="ctr"/>
                </a:tc>
                <a:tc>
                  <a:txBody>
                    <a:bodyPr/>
                    <a:lstStyle/>
                    <a:p>
                      <a:pPr algn="ctr"/>
                      <a:r>
                        <a:rPr lang="en-US" sz="1100"/>
                        <a:t>Specific to Chrome</a:t>
                      </a:r>
                    </a:p>
                  </a:txBody>
                  <a:tcPr anchor="ctr"/>
                </a:tc>
                <a:extLst>
                  <a:ext uri="{0D108BD9-81ED-4DB2-BD59-A6C34878D82A}">
                    <a16:rowId xmlns:a16="http://schemas.microsoft.com/office/drawing/2014/main" val="4209672309"/>
                  </a:ext>
                </a:extLst>
              </a:tr>
            </a:tbl>
          </a:graphicData>
        </a:graphic>
      </p:graphicFrame>
      <p:sp>
        <p:nvSpPr>
          <p:cNvPr id="5" name="Content Placeholder 3">
            <a:extLst>
              <a:ext uri="{FF2B5EF4-FFF2-40B4-BE49-F238E27FC236}">
                <a16:creationId xmlns:a16="http://schemas.microsoft.com/office/drawing/2014/main" id="{2B467403-417A-EB8E-C11B-C9A8B15092EF}"/>
              </a:ext>
            </a:extLst>
          </p:cNvPr>
          <p:cNvSpPr txBox="1">
            <a:spLocks/>
          </p:cNvSpPr>
          <p:nvPr/>
        </p:nvSpPr>
        <p:spPr>
          <a:xfrm>
            <a:off x="524270" y="1249849"/>
            <a:ext cx="10872584" cy="4516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lgn="just" hangingPunct="1"/>
            <a:r>
              <a:rPr lang="en-US" sz="1867"/>
              <a:t>Below table provides details for CFP based PD AICs from multiple PD vendors,</a:t>
            </a:r>
          </a:p>
        </p:txBody>
      </p:sp>
    </p:spTree>
    <p:extLst>
      <p:ext uri="{BB962C8B-B14F-4D97-AF65-F5344CB8AC3E}">
        <p14:creationId xmlns:p14="http://schemas.microsoft.com/office/powerpoint/2010/main" val="3971823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MODPHY mapping</a:t>
            </a:r>
          </a:p>
        </p:txBody>
      </p:sp>
      <p:sp>
        <p:nvSpPr>
          <p:cNvPr id="7" name="TextBox 6">
            <a:extLst>
              <a:ext uri="{FF2B5EF4-FFF2-40B4-BE49-F238E27FC236}">
                <a16:creationId xmlns:a16="http://schemas.microsoft.com/office/drawing/2014/main" id="{EC1D63CD-54A3-1953-F9C8-4252FC0217EC}"/>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chemeClr val="tx2"/>
                </a:solidFill>
              </a:rPr>
              <a:t>Vidaya, Divya</a:t>
            </a:r>
          </a:p>
        </p:txBody>
      </p:sp>
    </p:spTree>
    <p:extLst>
      <p:ext uri="{BB962C8B-B14F-4D97-AF65-F5344CB8AC3E}">
        <p14:creationId xmlns:p14="http://schemas.microsoft.com/office/powerpoint/2010/main" val="2329518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lnSpc>
                <a:spcPct val="80000"/>
              </a:lnSpc>
            </a:pPr>
            <a:r>
              <a:rPr lang="en-US" sz="4800" b="1"/>
              <a:t>SKU Offerings</a:t>
            </a:r>
          </a:p>
        </p:txBody>
      </p:sp>
      <p:sp>
        <p:nvSpPr>
          <p:cNvPr id="3" name="TextBox 2">
            <a:extLst>
              <a:ext uri="{FF2B5EF4-FFF2-40B4-BE49-F238E27FC236}">
                <a16:creationId xmlns:a16="http://schemas.microsoft.com/office/drawing/2014/main" id="{AF1BCB3B-2617-60A8-C335-64BB9EDFC414}"/>
              </a:ext>
            </a:extLst>
          </p:cNvPr>
          <p:cNvSpPr txBox="1"/>
          <p:nvPr/>
        </p:nvSpPr>
        <p:spPr>
          <a:xfrm>
            <a:off x="7579701" y="6046838"/>
            <a:ext cx="400269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2438338">
              <a:lnSpc>
                <a:spcPct val="100000"/>
              </a:lnSpc>
              <a:spcBef>
                <a:spcPts val="0"/>
              </a:spcBef>
              <a:defRPr>
                <a:solidFill>
                  <a:schemeClr val="tx2"/>
                </a:solidFill>
              </a:defRPr>
            </a:lvl1pPr>
          </a:lstStyle>
          <a:p>
            <a:r>
              <a:rPr lang="en-US"/>
              <a:t>Ismail Sherif, Khader Shareef</a:t>
            </a:r>
          </a:p>
        </p:txBody>
      </p:sp>
    </p:spTree>
    <p:extLst>
      <p:ext uri="{BB962C8B-B14F-4D97-AF65-F5344CB8AC3E}">
        <p14:creationId xmlns:p14="http://schemas.microsoft.com/office/powerpoint/2010/main" val="731469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2549A-11D0-46C6-ABA9-758FC9AF9B33}"/>
              </a:ext>
            </a:extLst>
          </p:cNvPr>
          <p:cNvSpPr txBox="1">
            <a:spLocks/>
          </p:cNvSpPr>
          <p:nvPr/>
        </p:nvSpPr>
        <p:spPr>
          <a:xfrm>
            <a:off x="73714" y="-18352"/>
            <a:ext cx="12044572"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en-US"/>
              <a:t>PTL UH RVP – PCIE port mapping</a:t>
            </a:r>
          </a:p>
        </p:txBody>
      </p:sp>
      <p:graphicFrame>
        <p:nvGraphicFramePr>
          <p:cNvPr id="3" name="Table 2">
            <a:extLst>
              <a:ext uri="{FF2B5EF4-FFF2-40B4-BE49-F238E27FC236}">
                <a16:creationId xmlns:a16="http://schemas.microsoft.com/office/drawing/2014/main" id="{5B72BB35-B853-6D58-7B67-E94AD578418B}"/>
              </a:ext>
            </a:extLst>
          </p:cNvPr>
          <p:cNvGraphicFramePr>
            <a:graphicFrameLocks noGrp="1"/>
          </p:cNvGraphicFramePr>
          <p:nvPr>
            <p:extLst>
              <p:ext uri="{D42A27DB-BD31-4B8C-83A1-F6EECF244321}">
                <p14:modId xmlns:p14="http://schemas.microsoft.com/office/powerpoint/2010/main" val="485757598"/>
              </p:ext>
            </p:extLst>
          </p:nvPr>
        </p:nvGraphicFramePr>
        <p:xfrm>
          <a:off x="73714" y="876394"/>
          <a:ext cx="12044573" cy="4682265"/>
        </p:xfrm>
        <a:graphic>
          <a:graphicData uri="http://schemas.openxmlformats.org/drawingml/2006/table">
            <a:tbl>
              <a:tblPr/>
              <a:tblGrid>
                <a:gridCol w="808314">
                  <a:extLst>
                    <a:ext uri="{9D8B030D-6E8A-4147-A177-3AD203B41FA5}">
                      <a16:colId xmlns:a16="http://schemas.microsoft.com/office/drawing/2014/main" val="1395044238"/>
                    </a:ext>
                  </a:extLst>
                </a:gridCol>
                <a:gridCol w="414609">
                  <a:extLst>
                    <a:ext uri="{9D8B030D-6E8A-4147-A177-3AD203B41FA5}">
                      <a16:colId xmlns:a16="http://schemas.microsoft.com/office/drawing/2014/main" val="1362723835"/>
                    </a:ext>
                  </a:extLst>
                </a:gridCol>
                <a:gridCol w="433772">
                  <a:extLst>
                    <a:ext uri="{9D8B030D-6E8A-4147-A177-3AD203B41FA5}">
                      <a16:colId xmlns:a16="http://schemas.microsoft.com/office/drawing/2014/main" val="2348695883"/>
                    </a:ext>
                  </a:extLst>
                </a:gridCol>
                <a:gridCol w="1519073">
                  <a:extLst>
                    <a:ext uri="{9D8B030D-6E8A-4147-A177-3AD203B41FA5}">
                      <a16:colId xmlns:a16="http://schemas.microsoft.com/office/drawing/2014/main" val="2552250596"/>
                    </a:ext>
                  </a:extLst>
                </a:gridCol>
                <a:gridCol w="1372740">
                  <a:extLst>
                    <a:ext uri="{9D8B030D-6E8A-4147-A177-3AD203B41FA5}">
                      <a16:colId xmlns:a16="http://schemas.microsoft.com/office/drawing/2014/main" val="3529848007"/>
                    </a:ext>
                  </a:extLst>
                </a:gridCol>
                <a:gridCol w="1712439">
                  <a:extLst>
                    <a:ext uri="{9D8B030D-6E8A-4147-A177-3AD203B41FA5}">
                      <a16:colId xmlns:a16="http://schemas.microsoft.com/office/drawing/2014/main" val="2661428300"/>
                    </a:ext>
                  </a:extLst>
                </a:gridCol>
                <a:gridCol w="1519073">
                  <a:extLst>
                    <a:ext uri="{9D8B030D-6E8A-4147-A177-3AD203B41FA5}">
                      <a16:colId xmlns:a16="http://schemas.microsoft.com/office/drawing/2014/main" val="934392821"/>
                    </a:ext>
                  </a:extLst>
                </a:gridCol>
                <a:gridCol w="1372740">
                  <a:extLst>
                    <a:ext uri="{9D8B030D-6E8A-4147-A177-3AD203B41FA5}">
                      <a16:colId xmlns:a16="http://schemas.microsoft.com/office/drawing/2014/main" val="3452001525"/>
                    </a:ext>
                  </a:extLst>
                </a:gridCol>
                <a:gridCol w="1519073">
                  <a:extLst>
                    <a:ext uri="{9D8B030D-6E8A-4147-A177-3AD203B41FA5}">
                      <a16:colId xmlns:a16="http://schemas.microsoft.com/office/drawing/2014/main" val="1597758678"/>
                    </a:ext>
                  </a:extLst>
                </a:gridCol>
                <a:gridCol w="1372740">
                  <a:extLst>
                    <a:ext uri="{9D8B030D-6E8A-4147-A177-3AD203B41FA5}">
                      <a16:colId xmlns:a16="http://schemas.microsoft.com/office/drawing/2014/main" val="3695973988"/>
                    </a:ext>
                  </a:extLst>
                </a:gridCol>
              </a:tblGrid>
              <a:tr h="72362">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ctr"/>
                      <a:r>
                        <a:rPr lang="en-US" sz="1400" b="1" i="0" u="none" strike="noStrike">
                          <a:solidFill>
                            <a:srgbClr val="FFFF00"/>
                          </a:solidFill>
                          <a:effectLst/>
                          <a:latin typeface="Calibri"/>
                        </a:rPr>
                        <a:t>LP5x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hMerge="1">
                  <a:txBody>
                    <a:bodyPr/>
                    <a:lstStyle/>
                    <a:p>
                      <a:endParaRPr lang="en-US"/>
                    </a:p>
                  </a:txBody>
                  <a:tcPr/>
                </a:tc>
                <a:tc>
                  <a:txBody>
                    <a:bodyPr/>
                    <a:lstStyle/>
                    <a:p>
                      <a:pPr algn="ctr" fontAlgn="ctr"/>
                      <a:r>
                        <a:rPr lang="en-US" sz="1400" b="1" i="0" u="none" strike="noStrike">
                          <a:solidFill>
                            <a:srgbClr val="FFFF00"/>
                          </a:solidFill>
                          <a:effectLst/>
                          <a:latin typeface="Calibri"/>
                        </a:rPr>
                        <a:t>LP5x </a:t>
                      </a:r>
                      <a:r>
                        <a:rPr lang="en-US" sz="1400" b="1" i="0" u="none" strike="noStrike" err="1">
                          <a:solidFill>
                            <a:srgbClr val="FFFF00"/>
                          </a:solidFill>
                          <a:effectLst/>
                          <a:latin typeface="Calibri"/>
                        </a:rPr>
                        <a:t>dTBT</a:t>
                      </a:r>
                      <a:r>
                        <a:rPr lang="en-US" sz="1400" b="1" i="0" u="none" strike="noStrike">
                          <a:solidFill>
                            <a:srgbClr val="FFFF00"/>
                          </a:solidFill>
                          <a:effectLst/>
                          <a:latin typeface="Calibri"/>
                        </a:rPr>
                        <a:t> CAMM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gridSpan="2">
                  <a:txBody>
                    <a:bodyPr/>
                    <a:lstStyle/>
                    <a:p>
                      <a:pPr algn="ctr" fontAlgn="ctr"/>
                      <a:r>
                        <a:rPr lang="en-US" sz="1400" b="1" i="0" u="none" strike="noStrike">
                          <a:solidFill>
                            <a:srgbClr val="FFFF00"/>
                          </a:solidFill>
                          <a:effectLst/>
                          <a:latin typeface="Calibri"/>
                        </a:rPr>
                        <a:t>LP5x T4</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hMerge="1">
                  <a:txBody>
                    <a:bodyPr/>
                    <a:lstStyle/>
                    <a:p>
                      <a:endParaRPr lang="en-US"/>
                    </a:p>
                  </a:txBody>
                  <a:tcPr/>
                </a:tc>
                <a:tc gridSpan="2">
                  <a:txBody>
                    <a:bodyPr/>
                    <a:lstStyle/>
                    <a:p>
                      <a:pPr algn="ctr" fontAlgn="ctr"/>
                      <a:r>
                        <a:rPr lang="en-US" sz="1400" b="1" i="0" u="none" strike="noStrike">
                          <a:solidFill>
                            <a:srgbClr val="FFFF00"/>
                          </a:solidFill>
                          <a:effectLst/>
                          <a:latin typeface="Calibri"/>
                        </a:rPr>
                        <a:t>DDR5 SODIMM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hMerge="1">
                  <a:txBody>
                    <a:bodyPr/>
                    <a:lstStyle/>
                    <a:p>
                      <a:endParaRPr lang="en-US"/>
                    </a:p>
                  </a:txBody>
                  <a:tcPr/>
                </a:tc>
                <a:extLst>
                  <a:ext uri="{0D108BD9-81ED-4DB2-BD59-A6C34878D82A}">
                    <a16:rowId xmlns:a16="http://schemas.microsoft.com/office/drawing/2014/main" val="4100292782"/>
                  </a:ext>
                </a:extLst>
              </a:tr>
              <a:tr h="144723">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4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i="0" u="none" strike="noStrike">
                          <a:solidFill>
                            <a:srgbClr val="FFFF00"/>
                          </a:solidFill>
                          <a:effectLst/>
                          <a:latin typeface="Calibri"/>
                        </a:rPr>
                        <a:t>RVP-1 </a:t>
                      </a:r>
                      <a:endParaRPr lang="en-US" sz="1400" b="1" i="0" u="none" strike="noStrike">
                        <a:solidFill>
                          <a:srgbClr val="FFFF00"/>
                        </a:solidFill>
                        <a:effectLst/>
                        <a:latin typeface="Calibri" panose="020F0502020204030204" pitchFamily="34" charset="0"/>
                      </a:endParaRPr>
                    </a:p>
                    <a:p>
                      <a:pPr algn="ctr" fontAlgn="ctr"/>
                      <a:r>
                        <a:rPr lang="en-US" sz="1400" b="1" i="0" u="none" strike="noStrike">
                          <a:solidFill>
                            <a:srgbClr val="FFFF00"/>
                          </a:solidFill>
                          <a:effectLst/>
                          <a:latin typeface="Calibri"/>
                        </a:rPr>
                        <a:t>(default)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400" b="1" i="0" u="none" strike="noStrike">
                          <a:solidFill>
                            <a:srgbClr val="FFFF00"/>
                          </a:solidFill>
                          <a:effectLst/>
                          <a:latin typeface="Calibri"/>
                        </a:rPr>
                        <a:t>RVP-1a (rework)</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400" b="1" i="0" u="none" strike="noStrike">
                          <a:solidFill>
                            <a:srgbClr val="FFFF00"/>
                          </a:solidFill>
                          <a:effectLst/>
                          <a:latin typeface="Calibri"/>
                        </a:rPr>
                        <a:t>RVP-2 </a:t>
                      </a:r>
                      <a:endParaRPr lang="en-US" sz="1400" b="1" i="0" u="none" strike="noStrike">
                        <a:solidFill>
                          <a:srgbClr val="FFFF00"/>
                        </a:solidFill>
                        <a:effectLst/>
                        <a:latin typeface="Calibri" panose="020F0502020204030204" pitchFamily="34" charset="0"/>
                      </a:endParaRPr>
                    </a:p>
                    <a:p>
                      <a:pPr algn="ctr" fontAlgn="ctr"/>
                      <a:r>
                        <a:rPr lang="en-US" sz="1400" b="1" i="0" u="none" strike="noStrike">
                          <a:solidFill>
                            <a:srgbClr val="FFFF00"/>
                          </a:solidFill>
                          <a:effectLst/>
                          <a:latin typeface="Calibri"/>
                        </a:rPr>
                        <a:t>(default)</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400" b="1" i="0" u="none" strike="noStrike">
                          <a:solidFill>
                            <a:srgbClr val="FFFF00"/>
                          </a:solidFill>
                          <a:effectLst/>
                          <a:latin typeface="Calibri"/>
                        </a:rPr>
                        <a:t>RVP-3 </a:t>
                      </a:r>
                      <a:endParaRPr lang="en-US" sz="1400" b="1" i="0" u="none" strike="noStrike">
                        <a:solidFill>
                          <a:srgbClr val="FFFF00"/>
                        </a:solidFill>
                        <a:effectLst/>
                        <a:latin typeface="Calibri" panose="020F0502020204030204" pitchFamily="34" charset="0"/>
                      </a:endParaRPr>
                    </a:p>
                    <a:p>
                      <a:pPr algn="ctr" fontAlgn="ctr"/>
                      <a:r>
                        <a:rPr lang="en-US" sz="1400" b="1" i="0" u="none" strike="noStrike">
                          <a:solidFill>
                            <a:srgbClr val="FFFF00"/>
                          </a:solidFill>
                          <a:effectLst/>
                          <a:latin typeface="Calibri"/>
                        </a:rPr>
                        <a:t>(default)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400" b="1" i="0" u="none" strike="noStrike">
                          <a:solidFill>
                            <a:srgbClr val="FFFF00"/>
                          </a:solidFill>
                          <a:effectLst/>
                          <a:latin typeface="Calibri"/>
                        </a:rPr>
                        <a:t>RVP-3a (rework)</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400" b="1" i="0" u="none" strike="noStrike">
                          <a:solidFill>
                            <a:srgbClr val="FFFF00"/>
                          </a:solidFill>
                          <a:effectLst/>
                          <a:latin typeface="Calibri"/>
                        </a:rPr>
                        <a:t>RVP-4 </a:t>
                      </a:r>
                      <a:endParaRPr lang="en-US" sz="1400" b="1" i="0" u="none" strike="noStrike">
                        <a:solidFill>
                          <a:srgbClr val="FFFF00"/>
                        </a:solidFill>
                        <a:effectLst/>
                        <a:latin typeface="Calibri" panose="020F0502020204030204" pitchFamily="34" charset="0"/>
                      </a:endParaRPr>
                    </a:p>
                    <a:p>
                      <a:pPr algn="ctr" fontAlgn="ctr"/>
                      <a:r>
                        <a:rPr lang="en-US" sz="1400" b="1" i="0" u="none" strike="noStrike">
                          <a:solidFill>
                            <a:srgbClr val="FFFF00"/>
                          </a:solidFill>
                          <a:effectLst/>
                          <a:latin typeface="Calibri"/>
                        </a:rPr>
                        <a:t>(default)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400" b="1" i="0" u="none" strike="noStrike">
                          <a:solidFill>
                            <a:srgbClr val="FFFF00"/>
                          </a:solidFill>
                          <a:effectLst/>
                          <a:latin typeface="Calibri"/>
                        </a:rPr>
                        <a:t>RVP-4a (rework)</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4059288502"/>
                  </a:ext>
                </a:extLst>
              </a:tr>
              <a:tr h="62024">
                <a:tc rowSpan="7">
                  <a:txBody>
                    <a:bodyPr/>
                    <a:lstStyle/>
                    <a:p>
                      <a:pPr algn="ctr" fontAlgn="ctr"/>
                      <a:r>
                        <a:rPr lang="en-US" sz="1200" b="1" i="0" u="none" strike="noStrike" cap="none" spc="0" baseline="0">
                          <a:solidFill>
                            <a:srgbClr val="FFFF00"/>
                          </a:solidFill>
                          <a:effectLst/>
                          <a:uFillTx/>
                          <a:latin typeface="Calibri"/>
                          <a:ea typeface="+mn-ea"/>
                          <a:cs typeface="+mn-cs"/>
                          <a:sym typeface="Intel Clear"/>
                        </a:rPr>
                        <a:t>PCIe Gen4</a:t>
                      </a:r>
                      <a:r>
                        <a:rPr lang="en-US" sz="1200" b="1" i="0" u="none" strike="noStrike" cap="none" spc="0" baseline="0">
                          <a:solidFill>
                            <a:srgbClr val="FFFF00"/>
                          </a:solidFill>
                          <a:effectLst/>
                          <a:uFillTx/>
                          <a:latin typeface="Calibri"/>
                          <a:ea typeface="+mn-ea"/>
                          <a:cs typeface="+mn-cs"/>
                        </a:rPr>
                        <a:t> </a:t>
                      </a:r>
                      <a:endParaRPr lang="en-US" sz="1200" b="1" i="0" u="none" strike="noStrike" cap="none" spc="0" baseline="0">
                        <a:solidFill>
                          <a:srgbClr val="FFFF00"/>
                        </a:solidFill>
                        <a:effectLst/>
                        <a:uFillTx/>
                        <a:latin typeface="Calibri" panose="020F0502020204030204" pitchFamily="34" charset="0"/>
                        <a:ea typeface="+mn-ea"/>
                        <a:cs typeface="+mn-cs"/>
                        <a:sym typeface="Intel Clear"/>
                      </a:endParaRPr>
                    </a:p>
                    <a:p>
                      <a:pPr algn="ctr" fontAlgn="ctr"/>
                      <a:r>
                        <a:rPr lang="en-US" sz="1200" b="1" i="0" u="none" strike="noStrike" cap="none" spc="0" baseline="0">
                          <a:solidFill>
                            <a:srgbClr val="FFFF00"/>
                          </a:solidFill>
                          <a:effectLst/>
                          <a:uFillTx/>
                          <a:latin typeface="Calibri"/>
                          <a:ea typeface="+mn-ea"/>
                          <a:cs typeface="+mn-cs"/>
                          <a:sym typeface="Intel Clear"/>
                        </a:rPr>
                        <a:t>Bifurcation</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rowSpan="4">
                  <a:txBody>
                    <a:bodyPr/>
                    <a:lstStyle/>
                    <a:p>
                      <a:pPr algn="ctr" fontAlgn="ctr"/>
                      <a:r>
                        <a:rPr lang="en-US" sz="1200" b="1" i="0" u="none" strike="noStrike">
                          <a:solidFill>
                            <a:srgbClr val="000000"/>
                          </a:solidFill>
                          <a:effectLst/>
                          <a:latin typeface="Calibri"/>
                        </a:rPr>
                        <a:t>PXPA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1" i="0" u="none" strike="noStrike">
                          <a:solidFill>
                            <a:srgbClr val="000000"/>
                          </a:solidFill>
                          <a:effectLst/>
                          <a:latin typeface="Calibri"/>
                        </a:rPr>
                        <a:t>P1</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0" i="0" u="none" strike="noStrike">
                          <a:solidFill>
                            <a:srgbClr val="000000"/>
                          </a:solidFill>
                          <a:effectLst/>
                          <a:latin typeface="Calibri"/>
                        </a:rPr>
                        <a:t>Gbe LAN Jacksonville</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rowSpan="4">
                  <a:txBody>
                    <a:bodyPr/>
                    <a:lstStyle/>
                    <a:p>
                      <a:pPr algn="ctr" fontAlgn="ct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a:solidFill>
                            <a:srgbClr val="000000"/>
                          </a:solidFill>
                          <a:effectLst/>
                          <a:latin typeface="Calibri"/>
                        </a:rPr>
                        <a:t>Gbe LAN Jacksonville</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ctr" fontAlgn="ctr"/>
                      <a:r>
                        <a:rPr lang="en-US" sz="1200" b="0" i="0" u="none" strike="noStrike">
                          <a:solidFill>
                            <a:srgbClr val="000000"/>
                          </a:solidFill>
                          <a:effectLst/>
                          <a:latin typeface="Calibri"/>
                        </a:rPr>
                        <a:t>Gbe LAN Jacksonville</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rowSpan="4">
                  <a:txBody>
                    <a:bodyPr/>
                    <a:lstStyle/>
                    <a:p>
                      <a:pPr algn="ctr" fontAlgn="ct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a:solidFill>
                            <a:srgbClr val="000000"/>
                          </a:solidFill>
                          <a:effectLst/>
                          <a:latin typeface="Calibri"/>
                        </a:rPr>
                        <a:t>Gbe LAN Jacksonville</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rowSpan="4">
                  <a:txBody>
                    <a:bodyPr/>
                    <a:lstStyle/>
                    <a:p>
                      <a:pPr algn="ctr" fontAlgn="ctr"/>
                      <a:r>
                        <a:rPr lang="da-DK" sz="1200" b="0" i="0" u="none" strike="noStrike">
                          <a:solidFill>
                            <a:srgbClr val="000000"/>
                          </a:solidFill>
                          <a:effectLst/>
                          <a:latin typeface="Calibri"/>
                        </a:rPr>
                        <a:t>x4 gen4 DT </a:t>
                      </a:r>
                      <a:endParaRPr lang="da-DK" sz="1200" b="0" i="0" u="none" strike="noStrike">
                        <a:solidFill>
                          <a:srgbClr val="000000"/>
                        </a:solidFill>
                        <a:effectLst/>
                        <a:latin typeface="Calibri" panose="020F0502020204030204" pitchFamily="34" charset="0"/>
                      </a:endParaRPr>
                    </a:p>
                    <a:p>
                      <a:pPr algn="ctr" fontAlgn="ctr"/>
                      <a:r>
                        <a:rPr lang="da-DK" sz="1200" b="0" i="0" u="none" strike="noStrike">
                          <a:solidFill>
                            <a:srgbClr val="000000"/>
                          </a:solidFill>
                          <a:effectLst/>
                          <a:latin typeface="Calibri"/>
                        </a:rPr>
                        <a:t>CEM - </a:t>
                      </a:r>
                      <a:r>
                        <a:rPr lang="da-DK" sz="1200" b="1" i="0" u="none" strike="noStrike">
                          <a:solidFill>
                            <a:srgbClr val="C00000"/>
                          </a:solidFill>
                          <a:effectLst/>
                          <a:latin typeface="Calibri"/>
                        </a:rPr>
                        <a:t>LR</a:t>
                      </a:r>
                      <a:endParaRPr lang="da-DK" sz="1200" b="0" i="0" u="none" strike="noStrike">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extLst>
                  <a:ext uri="{0D108BD9-81ED-4DB2-BD59-A6C34878D82A}">
                    <a16:rowId xmlns:a16="http://schemas.microsoft.com/office/drawing/2014/main" val="4085514326"/>
                  </a:ext>
                </a:extLst>
              </a:tr>
              <a:tr h="62024">
                <a:tc vMerge="1">
                  <a:txBody>
                    <a:bodyPr/>
                    <a:lstStyle/>
                    <a:p>
                      <a:endParaRPr lang="en-US"/>
                    </a:p>
                  </a:txBody>
                  <a:tcPr>
                    <a:lnT w="6350" cap="flat" cmpd="sng" algn="ctr">
                      <a:solidFill>
                        <a:srgbClr val="000000"/>
                      </a:solidFill>
                      <a:prstDash val="solid"/>
                      <a:round/>
                      <a:headEnd type="none" w="med" len="med"/>
                      <a:tailEnd type="none" w="med" len="med"/>
                    </a:lnT>
                  </a:tcPr>
                </a:tc>
                <a:tc vMerge="1">
                  <a:txBody>
                    <a:bodyPr/>
                    <a:lstStyle/>
                    <a:p>
                      <a:endParaRPr lang="en-US"/>
                    </a:p>
                  </a:txBody>
                  <a:tcPr/>
                </a:tc>
                <a:tc>
                  <a:txBody>
                    <a:bodyPr/>
                    <a:lstStyle/>
                    <a:p>
                      <a:pPr algn="ctr" fontAlgn="ctr"/>
                      <a:r>
                        <a:rPr lang="en-US" sz="1200" b="1" i="0" u="none" strike="noStrike">
                          <a:solidFill>
                            <a:srgbClr val="000000"/>
                          </a:solidFill>
                          <a:effectLst/>
                          <a:latin typeface="Calibri"/>
                        </a:rPr>
                        <a:t>P2</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0" i="0" u="none" strike="noStrike">
                          <a:solidFill>
                            <a:srgbClr val="000000"/>
                          </a:solidFill>
                          <a:effectLst/>
                          <a:latin typeface="Calibri"/>
                        </a:rPr>
                        <a:t>M.2 WWAN Key-B</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a:rPr>
                        <a:t>M.2 WWAN Key-B</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200" b="0" i="0" u="none" strike="noStrike">
                          <a:solidFill>
                            <a:srgbClr val="000000"/>
                          </a:solidFill>
                          <a:effectLst/>
                          <a:latin typeface="Calibri"/>
                        </a:rPr>
                        <a:t>M.2 WWAN Key-B</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a:rPr>
                        <a:t>M.2 WWAN Key-B</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vMerge="1">
                  <a:txBody>
                    <a:bodyPr/>
                    <a:lstStyle/>
                    <a:p>
                      <a:endParaRPr lang="en-US"/>
                    </a:p>
                  </a:txBody>
                  <a:tcPr/>
                </a:tc>
                <a:extLst>
                  <a:ext uri="{0D108BD9-81ED-4DB2-BD59-A6C34878D82A}">
                    <a16:rowId xmlns:a16="http://schemas.microsoft.com/office/drawing/2014/main" val="178853317"/>
                  </a:ext>
                </a:extLst>
              </a:tr>
              <a:tr h="62024">
                <a:tc vMerge="1">
                  <a:txBody>
                    <a:bodyPr/>
                    <a:lstStyle/>
                    <a:p>
                      <a:endParaRPr lang="en-US"/>
                    </a:p>
                  </a:txBody>
                  <a:tcPr/>
                </a:tc>
                <a:tc vMerge="1">
                  <a:txBody>
                    <a:bodyPr/>
                    <a:lstStyle/>
                    <a:p>
                      <a:endParaRPr lang="en-US"/>
                    </a:p>
                  </a:txBody>
                  <a:tcPr/>
                </a:tc>
                <a:tc>
                  <a:txBody>
                    <a:bodyPr/>
                    <a:lstStyle/>
                    <a:p>
                      <a:pPr algn="ctr" fontAlgn="ctr"/>
                      <a:r>
                        <a:rPr lang="en-US" sz="1200" b="1" i="0" u="none" strike="noStrike">
                          <a:solidFill>
                            <a:srgbClr val="000000"/>
                          </a:solidFill>
                          <a:effectLst/>
                          <a:latin typeface="Calibri"/>
                        </a:rPr>
                        <a:t>P3</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0" i="0" u="none" strike="noStrike">
                          <a:solidFill>
                            <a:srgbClr val="000000"/>
                          </a:solidFill>
                          <a:effectLst/>
                          <a:latin typeface="Calibri"/>
                        </a:rPr>
                        <a:t>x1 gen3 DT CEM</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a:rPr>
                        <a:t>x1 gen3 DT CEM</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rowSpan="2">
                  <a:txBody>
                    <a:bodyPr/>
                    <a:lstStyle/>
                    <a:p>
                      <a:pPr algn="ctr" fontAlgn="ctr"/>
                      <a:r>
                        <a:rPr lang="en-US" sz="1200" b="0" i="0" u="none" strike="noStrike">
                          <a:solidFill>
                            <a:schemeClr val="tx1"/>
                          </a:solidFill>
                          <a:effectLst/>
                          <a:latin typeface="Calibri"/>
                        </a:rPr>
                        <a:t>x2 gen3 DT CEM </a:t>
                      </a:r>
                      <a:endParaRPr lang="en-US" sz="1200" b="0" i="0" u="none" strike="noStrike">
                        <a:solidFill>
                          <a:schemeClr val="tx1"/>
                        </a:solidFill>
                        <a:effectLst/>
                        <a:latin typeface="Calibri" panose="020F0502020204030204" pitchFamily="34" charset="0"/>
                      </a:endParaRPr>
                    </a:p>
                    <a:p>
                      <a:pPr algn="ctr" fontAlgn="ctr"/>
                      <a:r>
                        <a:rPr lang="en-US" sz="1200" b="1" i="1" u="none" strike="noStrike">
                          <a:solidFill>
                            <a:srgbClr val="C00000"/>
                          </a:solidFill>
                          <a:effectLst/>
                          <a:latin typeface="Calibri"/>
                        </a:rPr>
                        <a:t>(x2 over x4) - LR</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vMerge="1">
                  <a:txBody>
                    <a:bodyPr/>
                    <a:lstStyle/>
                    <a:p>
                      <a:endParaRPr lang="en-US"/>
                    </a:p>
                  </a:txBody>
                  <a:tcPr/>
                </a:tc>
                <a:tc rowSpan="2">
                  <a:txBody>
                    <a:bodyPr/>
                    <a:lstStyle/>
                    <a:p>
                      <a:pPr algn="ctr" fontAlgn="ctr"/>
                      <a:r>
                        <a:rPr lang="en-US" sz="1200" b="0" i="0" u="none" strike="noStrike">
                          <a:solidFill>
                            <a:srgbClr val="000000"/>
                          </a:solidFill>
                          <a:effectLst/>
                          <a:latin typeface="Calibri"/>
                        </a:rPr>
                        <a:t>x2 gen4 DT CEM</a:t>
                      </a:r>
                      <a:r>
                        <a:rPr lang="en-US" sz="1200" b="0" i="0" u="none" strike="noStrike">
                          <a:solidFill>
                            <a:srgbClr val="C00000"/>
                          </a:solidFill>
                          <a:effectLst/>
                          <a:latin typeface="Calibri"/>
                        </a:rPr>
                        <a:t> </a:t>
                      </a:r>
                      <a:endParaRPr lang="en-US" sz="1200" b="0" i="0" u="none" strike="noStrike">
                        <a:solidFill>
                          <a:srgbClr val="C00000"/>
                        </a:solidFill>
                        <a:effectLst/>
                        <a:latin typeface="Calibri" panose="020F0502020204030204" pitchFamily="34" charset="0"/>
                      </a:endParaRPr>
                    </a:p>
                    <a:p>
                      <a:pPr algn="ctr" fontAlgn="ctr"/>
                      <a:r>
                        <a:rPr lang="en-US" sz="1200" b="1" i="0" u="none" strike="noStrike">
                          <a:solidFill>
                            <a:srgbClr val="C00000"/>
                          </a:solidFill>
                          <a:effectLst/>
                          <a:latin typeface="Calibri"/>
                        </a:rPr>
                        <a:t>(x2 over x4) - LR</a:t>
                      </a:r>
                      <a:endParaRPr lang="en-US" sz="1200" b="0" i="0" u="none" strike="noStrike">
                        <a:solidFill>
                          <a:srgbClr val="000000"/>
                        </a:solidFill>
                        <a:effectLst/>
                        <a:latin typeface="Calibri"/>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vMerge="1">
                  <a:txBody>
                    <a:bodyPr/>
                    <a:lstStyle/>
                    <a:p>
                      <a:endParaRPr lang="en-US"/>
                    </a:p>
                  </a:txBody>
                  <a:tcPr/>
                </a:tc>
                <a:extLst>
                  <a:ext uri="{0D108BD9-81ED-4DB2-BD59-A6C34878D82A}">
                    <a16:rowId xmlns:a16="http://schemas.microsoft.com/office/drawing/2014/main" val="1362064385"/>
                  </a:ext>
                </a:extLst>
              </a:tr>
              <a:tr h="62024">
                <a:tc vMerge="1">
                  <a:txBody>
                    <a:bodyPr/>
                    <a:lstStyle/>
                    <a:p>
                      <a:endParaRPr lang="en-US"/>
                    </a:p>
                  </a:txBody>
                  <a:tcPr/>
                </a:tc>
                <a:tc vMerge="1">
                  <a:txBody>
                    <a:bodyPr/>
                    <a:lstStyle/>
                    <a:p>
                      <a:endParaRPr lang="en-US"/>
                    </a:p>
                  </a:txBody>
                  <a:tcPr/>
                </a:tc>
                <a:tc>
                  <a:txBody>
                    <a:bodyPr/>
                    <a:lstStyle/>
                    <a:p>
                      <a:pPr algn="ctr" fontAlgn="ctr"/>
                      <a:r>
                        <a:rPr lang="en-US" sz="1200" b="1" i="0" u="none" strike="noStrike">
                          <a:solidFill>
                            <a:srgbClr val="000000"/>
                          </a:solidFill>
                          <a:effectLst/>
                          <a:latin typeface="Calibri"/>
                        </a:rPr>
                        <a:t>P4</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0" i="0" u="none" strike="noStrike">
                          <a:solidFill>
                            <a:srgbClr val="000000"/>
                          </a:solidFill>
                          <a:effectLst/>
                          <a:latin typeface="Calibri"/>
                        </a:rPr>
                        <a:t>M.2 WLAN Key-E</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a:rPr>
                        <a:t>M.2 WLAN Key-E</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45275926"/>
                  </a:ext>
                </a:extLst>
              </a:tr>
              <a:tr h="124048">
                <a:tc vMerge="1">
                  <a:txBody>
                    <a:bodyPr/>
                    <a:lstStyle/>
                    <a:p>
                      <a:endParaRPr lang="en-US"/>
                    </a:p>
                  </a:txBody>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1" i="0" u="none" strike="noStrike">
                          <a:solidFill>
                            <a:srgbClr val="000000"/>
                          </a:solidFill>
                          <a:effectLst/>
                          <a:latin typeface="Calibri"/>
                        </a:rPr>
                        <a:t>CEM to MCIO </a:t>
                      </a:r>
                      <a:endParaRPr lang="en-US" sz="1200" b="1" i="0" u="none" strike="noStrike">
                        <a:solidFill>
                          <a:srgbClr val="000000"/>
                        </a:solidFill>
                        <a:effectLst/>
                        <a:latin typeface="Calibri" panose="020F0502020204030204" pitchFamily="34" charset="0"/>
                      </a:endParaRPr>
                    </a:p>
                    <a:p>
                      <a:pPr algn="ctr" fontAlgn="ctr"/>
                      <a:r>
                        <a:rPr lang="en-US" sz="1200" b="1" i="0" u="none" strike="noStrike">
                          <a:solidFill>
                            <a:srgbClr val="000000"/>
                          </a:solidFill>
                          <a:effectLst/>
                          <a:latin typeface="Calibri"/>
                        </a:rPr>
                        <a:t>AOB FURCATION</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B084"/>
                    </a:solidFill>
                  </a:tcPr>
                </a:tc>
                <a:extLst>
                  <a:ext uri="{0D108BD9-81ED-4DB2-BD59-A6C34878D82A}">
                    <a16:rowId xmlns:a16="http://schemas.microsoft.com/office/drawing/2014/main" val="2529100306"/>
                  </a:ext>
                </a:extLst>
              </a:tr>
              <a:tr h="201705">
                <a:tc vMerge="1">
                  <a:txBody>
                    <a:bodyPr/>
                    <a:lstStyle/>
                    <a:p>
                      <a:endParaRPr lang="en-US"/>
                    </a:p>
                  </a:txBody>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4607856"/>
                  </a:ext>
                </a:extLst>
              </a:tr>
              <a:tr h="124048">
                <a:tc vMerge="1">
                  <a:txBody>
                    <a:bodyPr/>
                    <a:lstStyle/>
                    <a:p>
                      <a:endParaRPr lang="en-US"/>
                    </a:p>
                  </a:txBody>
                  <a:tcPr/>
                </a:tc>
                <a:tc>
                  <a:txBody>
                    <a:bodyPr/>
                    <a:lstStyle/>
                    <a:p>
                      <a:pPr algn="ctr" fontAlgn="ctr"/>
                      <a:r>
                        <a:rPr lang="en-US" sz="1200" b="1" i="0" u="none" strike="noStrike">
                          <a:solidFill>
                            <a:srgbClr val="000000"/>
                          </a:solidFill>
                          <a:effectLst/>
                          <a:latin typeface="Calibri"/>
                        </a:rPr>
                        <a:t>PXPB</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1" i="0" u="none" strike="noStrike">
                          <a:solidFill>
                            <a:srgbClr val="000000"/>
                          </a:solidFill>
                          <a:effectLst/>
                          <a:latin typeface="Calibri"/>
                        </a:rPr>
                        <a:t>P5-8</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0" i="0" u="none" strike="noStrike">
                          <a:solidFill>
                            <a:srgbClr val="000000"/>
                          </a:solidFill>
                          <a:effectLst/>
                          <a:latin typeface="Calibri"/>
                        </a:rPr>
                        <a:t>M.2 Gen4 SSD Key-M</a:t>
                      </a:r>
                    </a:p>
                    <a:p>
                      <a:pPr algn="ctr" fontAlgn="ctr"/>
                      <a:r>
                        <a:rPr lang="en-US" sz="1200" b="0" i="0" u="none" strike="noStrike">
                          <a:solidFill>
                            <a:srgbClr val="000000"/>
                          </a:solidFill>
                          <a:effectLst/>
                          <a:latin typeface="Calibri"/>
                        </a:rPr>
                        <a:t> (NIST)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ctr" fontAlgn="ct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a:solidFill>
                            <a:srgbClr val="000000"/>
                          </a:solidFill>
                          <a:effectLst/>
                          <a:latin typeface="Calibri"/>
                        </a:rPr>
                        <a:t>x4 Gen4 </a:t>
                      </a:r>
                      <a:r>
                        <a:rPr lang="en-US" sz="1200" b="0" i="0" u="none" strike="noStrike" err="1">
                          <a:solidFill>
                            <a:srgbClr val="000000"/>
                          </a:solidFill>
                          <a:effectLst/>
                          <a:latin typeface="Calibri"/>
                        </a:rPr>
                        <a:t>dTBT</a:t>
                      </a:r>
                      <a:r>
                        <a:rPr lang="en-US" sz="1200" b="0" i="0" u="none" strike="noStrike">
                          <a:solidFill>
                            <a:srgbClr val="000000"/>
                          </a:solidFill>
                          <a:effectLst/>
                          <a:latin typeface="Calibri"/>
                        </a:rPr>
                        <a:t> BR</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ctr" fontAlgn="ctr"/>
                      <a:r>
                        <a:rPr lang="en-US" sz="1200" b="0" i="0" u="none" strike="noStrike">
                          <a:solidFill>
                            <a:srgbClr val="000000"/>
                          </a:solidFill>
                          <a:effectLst/>
                          <a:latin typeface="Calibri"/>
                        </a:rPr>
                        <a:t>M.2 Gen4 SSD Key-M</a:t>
                      </a:r>
                    </a:p>
                    <a:p>
                      <a:pPr algn="ctr" fontAlgn="ctr"/>
                      <a:r>
                        <a:rPr lang="en-US" sz="1200" b="0" i="0" u="none" strike="noStrike">
                          <a:solidFill>
                            <a:srgbClr val="000000"/>
                          </a:solidFill>
                          <a:effectLst/>
                          <a:latin typeface="Calibri"/>
                        </a:rPr>
                        <a:t> (NIST)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ctr" fontAlgn="ct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a:solidFill>
                            <a:srgbClr val="000000"/>
                          </a:solidFill>
                          <a:effectLst/>
                          <a:latin typeface="Calibri"/>
                        </a:rPr>
                        <a:t>M.2 Gen4 SSD Key-M</a:t>
                      </a:r>
                    </a:p>
                    <a:p>
                      <a:pPr algn="ctr" fontAlgn="ctr"/>
                      <a:r>
                        <a:rPr lang="en-US" sz="1200" b="0" i="0" u="none" strike="noStrike">
                          <a:solidFill>
                            <a:srgbClr val="000000"/>
                          </a:solidFill>
                          <a:effectLst/>
                          <a:latin typeface="Calibri"/>
                        </a:rPr>
                        <a:t> (NIST)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ctr" fontAlgn="ct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5821696"/>
                  </a:ext>
                </a:extLst>
              </a:tr>
              <a:tr h="62024">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i="0" u="none" strike="noStrike">
                          <a:solidFill>
                            <a:srgbClr val="000000"/>
                          </a:solidFill>
                          <a:effectLst/>
                          <a:latin typeface="Calibri"/>
                        </a:rPr>
                        <a:t>M.2 to MCIO </a:t>
                      </a:r>
                      <a:endParaRPr lang="en-US" sz="1200" b="1" i="0" u="none" strike="noStrike">
                        <a:solidFill>
                          <a:srgbClr val="000000"/>
                        </a:solidFill>
                        <a:effectLst/>
                        <a:latin typeface="Calibri" panose="020F0502020204030204" pitchFamily="34" charset="0"/>
                      </a:endParaRPr>
                    </a:p>
                    <a:p>
                      <a:pPr algn="ctr" fontAlgn="ctr"/>
                      <a:r>
                        <a:rPr lang="en-US" sz="1200" b="1" i="0" u="none" strike="noStrike">
                          <a:solidFill>
                            <a:srgbClr val="000000"/>
                          </a:solidFill>
                          <a:effectLst/>
                          <a:latin typeface="Calibri"/>
                        </a:rPr>
                        <a:t>AOB FURCATION</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532028"/>
                  </a:ext>
                </a:extLst>
              </a:tr>
              <a:tr h="124048">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443602"/>
                  </a:ext>
                </a:extLst>
              </a:tr>
              <a:tr h="124048">
                <a:tc rowSpan="5">
                  <a:txBody>
                    <a:bodyPr/>
                    <a:lstStyle/>
                    <a:p>
                      <a:pPr algn="ctr" fontAlgn="ctr"/>
                      <a:r>
                        <a:rPr lang="en-US" sz="1200" b="1" i="0" u="none" strike="noStrike" cap="none" spc="0" baseline="0">
                          <a:solidFill>
                            <a:srgbClr val="FFFF00"/>
                          </a:solidFill>
                          <a:effectLst/>
                          <a:uFillTx/>
                          <a:latin typeface="Calibri"/>
                          <a:ea typeface="+mn-ea"/>
                          <a:cs typeface="+mn-cs"/>
                          <a:sym typeface="Intel Clear"/>
                        </a:rPr>
                        <a:t>PCIe Gen5</a:t>
                      </a:r>
                      <a:r>
                        <a:rPr lang="en-US" sz="1200" b="1" i="0" u="none" strike="noStrike" cap="none" spc="0" baseline="0">
                          <a:solidFill>
                            <a:srgbClr val="FFFF00"/>
                          </a:solidFill>
                          <a:effectLst/>
                          <a:uFillTx/>
                          <a:latin typeface="Calibri"/>
                          <a:ea typeface="+mn-ea"/>
                          <a:cs typeface="+mn-cs"/>
                        </a:rPr>
                        <a:t> </a:t>
                      </a:r>
                      <a:endParaRPr lang="en-US" sz="1200" b="1" i="0" u="none" strike="noStrike" cap="none" spc="0" baseline="0">
                        <a:solidFill>
                          <a:srgbClr val="FFFF00"/>
                        </a:solidFill>
                        <a:effectLst/>
                        <a:uFillTx/>
                        <a:latin typeface="Calibri" panose="020F0502020204030204" pitchFamily="34" charset="0"/>
                        <a:ea typeface="+mn-ea"/>
                        <a:cs typeface="+mn-cs"/>
                        <a:sym typeface="Intel Clear"/>
                      </a:endParaRPr>
                    </a:p>
                    <a:p>
                      <a:pPr algn="ctr" fontAlgn="ctr"/>
                      <a:r>
                        <a:rPr lang="en-US" sz="1200" b="1" i="0" u="none" strike="noStrike" cap="none" spc="0" baseline="0">
                          <a:solidFill>
                            <a:srgbClr val="FFFF00"/>
                          </a:solidFill>
                          <a:effectLst/>
                          <a:uFillTx/>
                          <a:latin typeface="Calibri"/>
                          <a:ea typeface="+mn-ea"/>
                          <a:cs typeface="+mn-cs"/>
                          <a:sym typeface="Intel Clear"/>
                        </a:rPr>
                        <a:t>Bifurcation</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ctr"/>
                      <a:r>
                        <a:rPr lang="en-US" sz="1200" b="1" i="0" u="none" strike="noStrike">
                          <a:solidFill>
                            <a:srgbClr val="000000"/>
                          </a:solidFill>
                          <a:effectLst/>
                          <a:latin typeface="Calibri"/>
                        </a:rPr>
                        <a:t>PXPC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1" i="0" u="none" strike="noStrike">
                          <a:solidFill>
                            <a:srgbClr val="000000"/>
                          </a:solidFill>
                          <a:effectLst/>
                          <a:latin typeface="Calibri"/>
                        </a:rPr>
                        <a:t>P1-4</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0" i="0" u="none" strike="noStrike">
                          <a:solidFill>
                            <a:srgbClr val="000000"/>
                          </a:solidFill>
                          <a:effectLst/>
                          <a:latin typeface="Calibri"/>
                        </a:rPr>
                        <a:t>M.2 Gen5 SSD Key-M </a:t>
                      </a: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200" b="0" i="0" u="none" strike="noStrike">
                          <a:solidFill>
                            <a:srgbClr val="000000"/>
                          </a:solidFill>
                          <a:effectLst/>
                          <a:latin typeface="Calibri"/>
                        </a:rPr>
                        <a:t>x4 Gen5 DT CEM</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ctr" fontAlgn="ctr"/>
                      <a:r>
                        <a:rPr lang="en-US" sz="1200" b="0" i="0" u="none" strike="noStrike">
                          <a:solidFill>
                            <a:srgbClr val="000000"/>
                          </a:solidFill>
                          <a:effectLst/>
                          <a:latin typeface="Calibri"/>
                        </a:rPr>
                        <a:t>M.2 short channel 1A</a:t>
                      </a:r>
                    </a:p>
                    <a:p>
                      <a:pPr algn="ctr" fontAlgn="ctr"/>
                      <a:r>
                        <a:rPr lang="en-US" sz="1200" b="0" i="0" u="none" strike="noStrike">
                          <a:solidFill>
                            <a:srgbClr val="000000"/>
                          </a:solidFill>
                          <a:effectLst/>
                          <a:latin typeface="Calibri"/>
                        </a:rPr>
                        <a:t> Gen5 SSD Key-M (NIST)</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200" b="0" i="0" u="none" strike="noStrike">
                          <a:solidFill>
                            <a:srgbClr val="000000"/>
                          </a:solidFill>
                          <a:effectLst/>
                          <a:latin typeface="Calibri"/>
                        </a:rPr>
                        <a:t>M.2 Gen5 SSD Key-M </a:t>
                      </a: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0" i="0" u="none" strike="noStrike">
                          <a:solidFill>
                            <a:srgbClr val="000000"/>
                          </a:solidFill>
                          <a:effectLst/>
                          <a:latin typeface="Calibri"/>
                        </a:rPr>
                        <a:t>M.2 Gen5 SSD Key-M </a:t>
                      </a: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3543776"/>
                  </a:ext>
                </a:extLst>
              </a:tr>
              <a:tr h="124048">
                <a:tc vMerge="1">
                  <a:txBody>
                    <a:bodyPr/>
                    <a:lstStyle/>
                    <a:p>
                      <a:endParaRPr lang="en-US"/>
                    </a:p>
                  </a:txBody>
                  <a:tcPr>
                    <a:lnT w="6350" cap="flat" cmpd="sng" algn="ctr">
                      <a:solidFill>
                        <a:srgbClr val="000000"/>
                      </a:solidFill>
                      <a:prstDash val="solid"/>
                      <a:round/>
                      <a:headEnd type="none" w="med" len="med"/>
                      <a:tailEnd type="none" w="med" len="med"/>
                    </a:lnT>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i="0" u="none" strike="noStrike">
                          <a:solidFill>
                            <a:srgbClr val="000000"/>
                          </a:solidFill>
                          <a:effectLst/>
                          <a:latin typeface="Calibri"/>
                        </a:rPr>
                        <a:t>M.2 to MCIO </a:t>
                      </a:r>
                      <a:endParaRPr lang="en-US" sz="1200" b="1" i="0" u="none" strike="noStrike">
                        <a:solidFill>
                          <a:srgbClr val="000000"/>
                        </a:solidFill>
                        <a:effectLst/>
                        <a:latin typeface="Calibri" panose="020F0502020204030204" pitchFamily="34" charset="0"/>
                      </a:endParaRPr>
                    </a:p>
                    <a:p>
                      <a:pPr algn="ctr" fontAlgn="ctr"/>
                      <a:r>
                        <a:rPr lang="en-US" sz="1200" b="1" i="0" u="none" strike="noStrike">
                          <a:solidFill>
                            <a:srgbClr val="000000"/>
                          </a:solidFill>
                          <a:effectLst/>
                          <a:latin typeface="Calibri"/>
                        </a:rPr>
                        <a:t>AOB FURCATION</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p>
                      <a:pPr algn="ctr" fontAlgn="ctr"/>
                      <a:r>
                        <a:rPr lang="en-US" sz="1200" b="1" i="0" u="none" strike="noStrike">
                          <a:solidFill>
                            <a:srgbClr val="000000"/>
                          </a:solidFill>
                          <a:effectLst/>
                          <a:latin typeface="Calibri"/>
                        </a:rPr>
                        <a:t>CEM to MCIO </a:t>
                      </a:r>
                      <a:endParaRPr lang="en-US" sz="1200" b="1" i="0" u="none" strike="noStrike">
                        <a:solidFill>
                          <a:srgbClr val="000000"/>
                        </a:solidFill>
                        <a:effectLst/>
                        <a:latin typeface="Calibri" panose="020F0502020204030204" pitchFamily="34" charset="0"/>
                      </a:endParaRPr>
                    </a:p>
                    <a:p>
                      <a:pPr algn="ctr" fontAlgn="ctr"/>
                      <a:r>
                        <a:rPr lang="en-US" sz="1200" b="1" i="0" u="none" strike="noStrike">
                          <a:solidFill>
                            <a:srgbClr val="000000"/>
                          </a:solidFill>
                          <a:effectLst/>
                          <a:latin typeface="Calibri"/>
                        </a:rPr>
                        <a:t>AOB FURCATION</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p>
                      <a:pPr algn="ctr" fontAlgn="ctr"/>
                      <a:r>
                        <a:rPr lang="en-US" sz="1200" b="1" i="0" u="none" strike="noStrike">
                          <a:solidFill>
                            <a:srgbClr val="000000"/>
                          </a:solidFill>
                          <a:effectLst/>
                          <a:latin typeface="Calibri"/>
                        </a:rPr>
                        <a:t>M.2 to MCIO </a:t>
                      </a:r>
                      <a:endParaRPr lang="en-US" sz="1200" b="1" i="0" u="none" strike="noStrike">
                        <a:solidFill>
                          <a:srgbClr val="000000"/>
                        </a:solidFill>
                        <a:effectLst/>
                        <a:latin typeface="Calibri" panose="020F0502020204030204" pitchFamily="34" charset="0"/>
                      </a:endParaRPr>
                    </a:p>
                    <a:p>
                      <a:pPr algn="ctr" fontAlgn="ctr"/>
                      <a:r>
                        <a:rPr lang="en-US" sz="1200" b="1" i="0" u="none" strike="noStrike">
                          <a:solidFill>
                            <a:srgbClr val="000000"/>
                          </a:solidFill>
                          <a:effectLst/>
                          <a:latin typeface="Calibri"/>
                        </a:rPr>
                        <a:t>AOB FURCATION</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578350"/>
                  </a:ext>
                </a:extLst>
              </a:tr>
              <a:tr h="62024">
                <a:tc vMerge="1">
                  <a:txBody>
                    <a:bodyPr/>
                    <a:lstStyle/>
                    <a:p>
                      <a:endParaRPr lang="en-US"/>
                    </a:p>
                  </a:txBody>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ctr" latinLnBrk="0">
                        <a:lnSpc>
                          <a:spcPct val="100000"/>
                        </a:lnSpc>
                        <a:spcBef>
                          <a:spcPts val="0"/>
                        </a:spcBef>
                        <a:spcAft>
                          <a:spcPts val="0"/>
                        </a:spcAft>
                        <a:buClrTx/>
                        <a:buSzTx/>
                        <a:buFontTx/>
                        <a:buNone/>
                        <a:tabLst/>
                      </a:pPr>
                      <a:endParaRPr lang="en-US" sz="1200" b="0" i="0" u="none" strike="noStrike" cap="none" spc="0" baseline="0">
                        <a:solidFill>
                          <a:srgbClr val="000000"/>
                        </a:solidFill>
                        <a:effectLst/>
                        <a:uFillTx/>
                        <a:latin typeface="Calibri" panose="020F0502020204030204" pitchFamily="34" charset="0"/>
                        <a:ea typeface="+mn-ea"/>
                        <a:cs typeface="+mn-cs"/>
                        <a:sym typeface="Intel Clear"/>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ctr" latinLnBrk="0">
                        <a:lnSpc>
                          <a:spcPct val="100000"/>
                        </a:lnSpc>
                        <a:spcBef>
                          <a:spcPts val="0"/>
                        </a:spcBef>
                        <a:spcAft>
                          <a:spcPts val="0"/>
                        </a:spcAft>
                        <a:buClrTx/>
                        <a:buSzTx/>
                        <a:buFontTx/>
                        <a:buNone/>
                        <a:tabLst/>
                      </a:pPr>
                      <a:endParaRPr lang="en-US" sz="1200" b="0" i="0" u="none" strike="noStrike" cap="none" spc="0" baseline="0">
                        <a:solidFill>
                          <a:srgbClr val="000000"/>
                        </a:solidFill>
                        <a:effectLst/>
                        <a:uFillTx/>
                        <a:latin typeface="Calibri" panose="020F0502020204030204" pitchFamily="34" charset="0"/>
                        <a:ea typeface="+mn-ea"/>
                        <a:cs typeface="+mn-cs"/>
                        <a:sym typeface="Intel Clear"/>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ctr" latinLnBrk="0">
                        <a:lnSpc>
                          <a:spcPct val="100000"/>
                        </a:lnSpc>
                        <a:spcBef>
                          <a:spcPts val="0"/>
                        </a:spcBef>
                        <a:spcAft>
                          <a:spcPts val="0"/>
                        </a:spcAft>
                        <a:buClrTx/>
                        <a:buSzTx/>
                        <a:buFontTx/>
                        <a:buNone/>
                        <a:tabLst/>
                      </a:pPr>
                      <a:endParaRPr lang="en-US" sz="1200" b="0" i="0" u="none" strike="noStrike" cap="none" spc="0" baseline="0">
                        <a:solidFill>
                          <a:srgbClr val="000000"/>
                        </a:solidFill>
                        <a:effectLst/>
                        <a:uFillTx/>
                        <a:latin typeface="Calibri" panose="020F0502020204030204" pitchFamily="34" charset="0"/>
                        <a:ea typeface="+mn-ea"/>
                        <a:cs typeface="+mn-cs"/>
                        <a:sym typeface="Intel Clear"/>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2593783"/>
                  </a:ext>
                </a:extLst>
              </a:tr>
              <a:tr h="62024">
                <a:tc vMerge="1">
                  <a:txBody>
                    <a:bodyPr/>
                    <a:lstStyle/>
                    <a:p>
                      <a:endParaRPr lang="en-US"/>
                    </a:p>
                  </a:txBody>
                  <a:tcPr/>
                </a:tc>
                <a:tc>
                  <a:txBody>
                    <a:bodyPr/>
                    <a:lstStyle/>
                    <a:p>
                      <a:pPr algn="ctr" fontAlgn="ctr"/>
                      <a:r>
                        <a:rPr lang="en-US" sz="1200" b="1" i="0" u="none" strike="noStrike">
                          <a:solidFill>
                            <a:srgbClr val="000000"/>
                          </a:solidFill>
                          <a:effectLst/>
                          <a:latin typeface="Calibri"/>
                        </a:rPr>
                        <a:t>PXPD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1" i="0" u="none" strike="noStrike">
                          <a:solidFill>
                            <a:srgbClr val="000000"/>
                          </a:solidFill>
                          <a:effectLst/>
                          <a:latin typeface="Calibri"/>
                        </a:rPr>
                        <a:t>P5-8</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rowSpan="2">
                  <a:txBody>
                    <a:bodyPr/>
                    <a:lstStyle/>
                    <a:p>
                      <a:pPr algn="ctr" fontAlgn="ctr"/>
                      <a:r>
                        <a:rPr lang="en-US" sz="1200" b="0" i="0" u="none" strike="noStrike">
                          <a:solidFill>
                            <a:srgbClr val="000000"/>
                          </a:solidFill>
                          <a:effectLst/>
                          <a:latin typeface="Calibri"/>
                        </a:rPr>
                        <a:t>x8 Gen5 DT CEM</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rowSpan="2">
                  <a:txBody>
                    <a:bodyPr/>
                    <a:lstStyle/>
                    <a:p>
                      <a:pPr algn="ctr" fontAlgn="ct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US" sz="1200" b="0" i="0" u="none" strike="noStrike">
                          <a:solidFill>
                            <a:srgbClr val="000000"/>
                          </a:solidFill>
                          <a:effectLst/>
                          <a:latin typeface="Calibri"/>
                        </a:rPr>
                        <a:t>x8 Gen5 DT CEM</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rowSpan="2">
                  <a:txBody>
                    <a:bodyPr/>
                    <a:lstStyle/>
                    <a:p>
                      <a:pPr algn="ctr" fontAlgn="ctr"/>
                      <a:r>
                        <a:rPr lang="en-US" sz="1200" b="0" i="0" u="none" strike="noStrike">
                          <a:solidFill>
                            <a:srgbClr val="000000"/>
                          </a:solidFill>
                          <a:effectLst/>
                          <a:latin typeface="Calibri"/>
                        </a:rPr>
                        <a:t>x8 Gen5 DT CEM</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ctr" fontAlgn="ctr"/>
                      <a:r>
                        <a:rPr lang="en-US" sz="1200" b="0" i="0" u="none" strike="noStrike">
                          <a:solidFill>
                            <a:srgbClr val="000000"/>
                          </a:solidFill>
                          <a:effectLst/>
                          <a:latin typeface="Calibri"/>
                        </a:rPr>
                        <a:t>x4 Gen5 DT CEM</a:t>
                      </a:r>
                    </a:p>
                    <a:p>
                      <a:pPr algn="ctr" fontAlgn="ctr"/>
                      <a:r>
                        <a:rPr lang="en-US" sz="1200" b="0" i="0" u="none" strike="noStrike">
                          <a:solidFill>
                            <a:srgbClr val="000000"/>
                          </a:solidFill>
                          <a:effectLst/>
                          <a:latin typeface="Calibri"/>
                        </a:rPr>
                        <a:t> </a:t>
                      </a:r>
                      <a:r>
                        <a:rPr lang="en-US" sz="1200" b="1" i="1" u="none" strike="noStrike">
                          <a:solidFill>
                            <a:srgbClr val="C00000"/>
                          </a:solidFill>
                          <a:effectLst/>
                          <a:latin typeface="Calibri"/>
                        </a:rPr>
                        <a:t>(x4 over x8)</a:t>
                      </a:r>
                      <a:endParaRPr lang="en-US" sz="1200" b="0" i="0" u="none" strike="noStrike">
                        <a:solidFill>
                          <a:srgbClr val="000000"/>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rowSpan="2">
                  <a:txBody>
                    <a:bodyPr/>
                    <a:lstStyle/>
                    <a:p>
                      <a:pPr algn="ctr" fontAlgn="ctr"/>
                      <a:r>
                        <a:rPr lang="da-DK" sz="1200" b="0" i="0" u="none" strike="noStrike">
                          <a:solidFill>
                            <a:srgbClr val="000000"/>
                          </a:solidFill>
                          <a:effectLst/>
                          <a:latin typeface="Calibri"/>
                        </a:rPr>
                        <a:t>x8 Gen5 DT CEM</a:t>
                      </a:r>
                    </a:p>
                    <a:p>
                      <a:pPr algn="ctr" fontAlgn="ctr"/>
                      <a:r>
                        <a:rPr lang="da-DK" sz="1200" b="0" i="0" u="none" strike="noStrike">
                          <a:solidFill>
                            <a:srgbClr val="000000"/>
                          </a:solidFill>
                          <a:effectLst/>
                          <a:latin typeface="Calibri"/>
                        </a:rPr>
                        <a:t> - </a:t>
                      </a:r>
                      <a:r>
                        <a:rPr lang="da-DK" sz="1200" b="1" i="0" u="none" strike="noStrike">
                          <a:solidFill>
                            <a:srgbClr val="C00000"/>
                          </a:solidFill>
                          <a:effectLst/>
                          <a:latin typeface="Calibri"/>
                        </a:rPr>
                        <a:t>LR+PI</a:t>
                      </a:r>
                      <a:endParaRPr lang="da-DK" sz="1200" b="0" i="0" u="none" strike="noStrike">
                        <a:solidFill>
                          <a:srgbClr val="000000"/>
                        </a:solidFill>
                        <a:effectLst/>
                        <a:latin typeface="Calibri"/>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rowSpan="2">
                  <a:txBody>
                    <a:bodyPr/>
                    <a:lstStyle/>
                    <a:p>
                      <a:pPr algn="ctr" fontAlgn="ctr"/>
                      <a:r>
                        <a:rPr lang="en-US" sz="1200" b="0" i="0" u="none" strike="noStrike">
                          <a:solidFill>
                            <a:srgbClr val="000000"/>
                          </a:solidFill>
                          <a:effectLst/>
                          <a:latin typeface="Calibri"/>
                        </a:rPr>
                        <a:t>-</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214815"/>
                  </a:ext>
                </a:extLst>
              </a:tr>
              <a:tr h="124048">
                <a:tc vMerge="1">
                  <a:txBody>
                    <a:bodyPr/>
                    <a:lstStyle/>
                    <a:p>
                      <a:endParaRPr lang="en-US"/>
                    </a:p>
                  </a:txBody>
                  <a:tcPr/>
                </a:tc>
                <a:tc>
                  <a:txBody>
                    <a:bodyPr/>
                    <a:lstStyle/>
                    <a:p>
                      <a:pPr algn="ctr" fontAlgn="ctr"/>
                      <a:r>
                        <a:rPr lang="en-US" sz="1200" b="1" i="0" u="none" strike="noStrike">
                          <a:solidFill>
                            <a:srgbClr val="000000"/>
                          </a:solidFill>
                          <a:effectLst/>
                          <a:latin typeface="Calibri"/>
                        </a:rPr>
                        <a:t>PXPE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200" b="1" i="0" u="none" strike="noStrike">
                          <a:solidFill>
                            <a:srgbClr val="000000"/>
                          </a:solidFill>
                          <a:effectLst/>
                          <a:latin typeface="Calibri"/>
                        </a:rPr>
                        <a:t>P9-12</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0" i="0" u="none" strike="noStrike">
                          <a:solidFill>
                            <a:srgbClr val="000000"/>
                          </a:solidFill>
                          <a:effectLst/>
                          <a:latin typeface="Calibri"/>
                        </a:rPr>
                        <a:t>x4 Gen5 </a:t>
                      </a:r>
                      <a:br>
                        <a:rPr lang="en-US" sz="1200" b="0" i="0" u="none" strike="noStrike">
                          <a:solidFill>
                            <a:srgbClr val="000000"/>
                          </a:solidFill>
                          <a:effectLst/>
                          <a:latin typeface="Calibri"/>
                        </a:rPr>
                      </a:br>
                      <a:r>
                        <a:rPr lang="en-US" sz="1200" b="0" i="0" u="none" strike="noStrike">
                          <a:solidFill>
                            <a:srgbClr val="000000"/>
                          </a:solidFill>
                          <a:effectLst/>
                          <a:latin typeface="Calibri"/>
                        </a:rPr>
                        <a:t>DT CEM</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859606"/>
                  </a:ext>
                </a:extLst>
              </a:tr>
            </a:tbl>
          </a:graphicData>
        </a:graphic>
      </p:graphicFrame>
      <p:sp>
        <p:nvSpPr>
          <p:cNvPr id="10" name="TextBox 9">
            <a:extLst>
              <a:ext uri="{FF2B5EF4-FFF2-40B4-BE49-F238E27FC236}">
                <a16:creationId xmlns:a16="http://schemas.microsoft.com/office/drawing/2014/main" id="{BE1224B3-1EEB-5E8E-7185-9A86FD5D5E2D}"/>
              </a:ext>
            </a:extLst>
          </p:cNvPr>
          <p:cNvSpPr txBox="1"/>
          <p:nvPr/>
        </p:nvSpPr>
        <p:spPr>
          <a:xfrm>
            <a:off x="73714" y="6142317"/>
            <a:ext cx="12044572" cy="259238"/>
          </a:xfrm>
          <a:prstGeom prst="rect">
            <a:avLst/>
          </a:prstGeom>
          <a:noFill/>
        </p:spPr>
        <p:txBody>
          <a:bodyPr wrap="square" rtlCol="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1219170">
              <a:defRPr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pPr>
              <a:spcBef>
                <a:spcPts val="0"/>
              </a:spcBef>
            </a:pPr>
            <a:r>
              <a:rPr lang="en-US" b="1"/>
              <a:t>Note: 	PXPD &amp; PXPE  are present only in PTL-H 4Xe silicon</a:t>
            </a:r>
          </a:p>
        </p:txBody>
      </p:sp>
      <p:graphicFrame>
        <p:nvGraphicFramePr>
          <p:cNvPr id="11" name="Table 10">
            <a:extLst>
              <a:ext uri="{FF2B5EF4-FFF2-40B4-BE49-F238E27FC236}">
                <a16:creationId xmlns:a16="http://schemas.microsoft.com/office/drawing/2014/main" id="{E3CEBF36-6183-6EE7-C6B0-5F225A72C847}"/>
              </a:ext>
            </a:extLst>
          </p:cNvPr>
          <p:cNvGraphicFramePr>
            <a:graphicFrameLocks noGrp="1"/>
          </p:cNvGraphicFramePr>
          <p:nvPr>
            <p:extLst>
              <p:ext uri="{D42A27DB-BD31-4B8C-83A1-F6EECF244321}">
                <p14:modId xmlns:p14="http://schemas.microsoft.com/office/powerpoint/2010/main" val="3308946695"/>
              </p:ext>
            </p:extLst>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spTree>
    <p:extLst>
      <p:ext uri="{BB962C8B-B14F-4D97-AF65-F5344CB8AC3E}">
        <p14:creationId xmlns:p14="http://schemas.microsoft.com/office/powerpoint/2010/main" val="3795594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001CFD99-A661-460C-9C2E-7B442F177F22}"/>
              </a:ext>
            </a:extLst>
          </p:cNvPr>
          <p:cNvSpPr>
            <a:spLocks noChangeArrowheads="1"/>
          </p:cNvSpPr>
          <p:nvPr/>
        </p:nvSpPr>
        <p:spPr bwMode="auto">
          <a:xfrm>
            <a:off x="1" y="-284051"/>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6" name="Title 1">
            <a:extLst>
              <a:ext uri="{FF2B5EF4-FFF2-40B4-BE49-F238E27FC236}">
                <a16:creationId xmlns:a16="http://schemas.microsoft.com/office/drawing/2014/main" id="{5ADEB129-647D-48BF-9E0C-52D1C201DEC2}"/>
              </a:ext>
            </a:extLst>
          </p:cNvPr>
          <p:cNvSpPr txBox="1">
            <a:spLocks/>
          </p:cNvSpPr>
          <p:nvPr/>
        </p:nvSpPr>
        <p:spPr>
          <a:xfrm>
            <a:off x="79375" y="-12185"/>
            <a:ext cx="12044361" cy="721675"/>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en-US"/>
              <a:t>PTL UH RVP – SRC CLKOUT &amp; CLKREQ port mapping</a:t>
            </a:r>
          </a:p>
        </p:txBody>
      </p:sp>
      <p:graphicFrame>
        <p:nvGraphicFramePr>
          <p:cNvPr id="3" name="Table 2">
            <a:extLst>
              <a:ext uri="{FF2B5EF4-FFF2-40B4-BE49-F238E27FC236}">
                <a16:creationId xmlns:a16="http://schemas.microsoft.com/office/drawing/2014/main" id="{160B2226-E107-7CEB-ECD1-BA5534AB7B9F}"/>
              </a:ext>
            </a:extLst>
          </p:cNvPr>
          <p:cNvGraphicFramePr>
            <a:graphicFrameLocks noGrp="1"/>
          </p:cNvGraphicFramePr>
          <p:nvPr>
            <p:extLst>
              <p:ext uri="{D42A27DB-BD31-4B8C-83A1-F6EECF244321}">
                <p14:modId xmlns:p14="http://schemas.microsoft.com/office/powerpoint/2010/main" val="2041040700"/>
              </p:ext>
            </p:extLst>
          </p:nvPr>
        </p:nvGraphicFramePr>
        <p:xfrm>
          <a:off x="34131" y="699986"/>
          <a:ext cx="12123737" cy="5059311"/>
        </p:xfrm>
        <a:graphic>
          <a:graphicData uri="http://schemas.openxmlformats.org/drawingml/2006/table">
            <a:tbl>
              <a:tblPr/>
              <a:tblGrid>
                <a:gridCol w="714375">
                  <a:extLst>
                    <a:ext uri="{9D8B030D-6E8A-4147-A177-3AD203B41FA5}">
                      <a16:colId xmlns:a16="http://schemas.microsoft.com/office/drawing/2014/main" val="4078591265"/>
                    </a:ext>
                  </a:extLst>
                </a:gridCol>
                <a:gridCol w="546100">
                  <a:extLst>
                    <a:ext uri="{9D8B030D-6E8A-4147-A177-3AD203B41FA5}">
                      <a16:colId xmlns:a16="http://schemas.microsoft.com/office/drawing/2014/main" val="1402885237"/>
                    </a:ext>
                  </a:extLst>
                </a:gridCol>
                <a:gridCol w="1757362">
                  <a:extLst>
                    <a:ext uri="{9D8B030D-6E8A-4147-A177-3AD203B41FA5}">
                      <a16:colId xmlns:a16="http://schemas.microsoft.com/office/drawing/2014/main" val="1674448172"/>
                    </a:ext>
                  </a:extLst>
                </a:gridCol>
                <a:gridCol w="1227138">
                  <a:extLst>
                    <a:ext uri="{9D8B030D-6E8A-4147-A177-3AD203B41FA5}">
                      <a16:colId xmlns:a16="http://schemas.microsoft.com/office/drawing/2014/main" val="2084292442"/>
                    </a:ext>
                  </a:extLst>
                </a:gridCol>
                <a:gridCol w="1909762">
                  <a:extLst>
                    <a:ext uri="{9D8B030D-6E8A-4147-A177-3AD203B41FA5}">
                      <a16:colId xmlns:a16="http://schemas.microsoft.com/office/drawing/2014/main" val="230751776"/>
                    </a:ext>
                  </a:extLst>
                </a:gridCol>
                <a:gridCol w="1227138">
                  <a:extLst>
                    <a:ext uri="{9D8B030D-6E8A-4147-A177-3AD203B41FA5}">
                      <a16:colId xmlns:a16="http://schemas.microsoft.com/office/drawing/2014/main" val="3457589529"/>
                    </a:ext>
                  </a:extLst>
                </a:gridCol>
                <a:gridCol w="1757362">
                  <a:extLst>
                    <a:ext uri="{9D8B030D-6E8A-4147-A177-3AD203B41FA5}">
                      <a16:colId xmlns:a16="http://schemas.microsoft.com/office/drawing/2014/main" val="395069298"/>
                    </a:ext>
                  </a:extLst>
                </a:gridCol>
                <a:gridCol w="1757362">
                  <a:extLst>
                    <a:ext uri="{9D8B030D-6E8A-4147-A177-3AD203B41FA5}">
                      <a16:colId xmlns:a16="http://schemas.microsoft.com/office/drawing/2014/main" val="2467044836"/>
                    </a:ext>
                  </a:extLst>
                </a:gridCol>
                <a:gridCol w="1227138">
                  <a:extLst>
                    <a:ext uri="{9D8B030D-6E8A-4147-A177-3AD203B41FA5}">
                      <a16:colId xmlns:a16="http://schemas.microsoft.com/office/drawing/2014/main" val="235596082"/>
                    </a:ext>
                  </a:extLst>
                </a:gridCol>
              </a:tblGrid>
              <a:tr h="157234">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noFill/>
                  </a:tcPr>
                </a:tc>
                <a:tc gridSpan="2">
                  <a:txBody>
                    <a:bodyPr/>
                    <a:lstStyle/>
                    <a:p>
                      <a:pPr algn="ctr" fontAlgn="ctr"/>
                      <a:r>
                        <a:rPr lang="en-US" sz="1400" b="1" i="0" u="none" strike="noStrike">
                          <a:solidFill>
                            <a:srgbClr val="FFFF00"/>
                          </a:solidFill>
                          <a:effectLst/>
                          <a:latin typeface="Calibri" panose="020F0502020204030204" pitchFamily="34" charset="0"/>
                        </a:rPr>
                        <a:t>LP5x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gridSpan="2">
                  <a:txBody>
                    <a:bodyPr/>
                    <a:lstStyle/>
                    <a:p>
                      <a:pPr algn="ctr" fontAlgn="ctr"/>
                      <a:r>
                        <a:rPr lang="en-US" sz="1400" b="1" i="0" u="none" strike="noStrike">
                          <a:solidFill>
                            <a:srgbClr val="FFFF00"/>
                          </a:solidFill>
                          <a:effectLst/>
                          <a:latin typeface="Calibri" panose="020F0502020204030204" pitchFamily="34" charset="0"/>
                        </a:rPr>
                        <a:t>LP5x dTBT CAMM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a:txBody>
                    <a:bodyPr/>
                    <a:lstStyle/>
                    <a:p>
                      <a:pPr algn="ctr" fontAlgn="ctr"/>
                      <a:r>
                        <a:rPr lang="en-US" sz="1400" b="1" i="0" u="none" strike="noStrike">
                          <a:solidFill>
                            <a:srgbClr val="FFFF00"/>
                          </a:solidFill>
                          <a:effectLst/>
                          <a:latin typeface="Calibri" panose="020F0502020204030204" pitchFamily="34" charset="0"/>
                        </a:rPr>
                        <a:t>LP5x T4</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gridSpan="2">
                  <a:txBody>
                    <a:bodyPr/>
                    <a:lstStyle/>
                    <a:p>
                      <a:pPr algn="ctr" fontAlgn="ctr"/>
                      <a:r>
                        <a:rPr lang="en-US" sz="1400" b="1" i="0" u="none" strike="noStrike">
                          <a:solidFill>
                            <a:srgbClr val="FFFF00"/>
                          </a:solidFill>
                          <a:effectLst/>
                          <a:latin typeface="Calibri" panose="020F0502020204030204" pitchFamily="34" charset="0"/>
                        </a:rPr>
                        <a:t>DDR5 SBS SODIMM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extLst>
                  <a:ext uri="{0D108BD9-81ED-4DB2-BD59-A6C34878D82A}">
                    <a16:rowId xmlns:a16="http://schemas.microsoft.com/office/drawing/2014/main" val="2753915007"/>
                  </a:ext>
                </a:extLst>
              </a:tr>
              <a:tr h="275159">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a:solidFill>
                            <a:srgbClr val="FFFF00"/>
                          </a:solidFill>
                          <a:effectLst/>
                          <a:latin typeface="Calibri" panose="020F0502020204030204" pitchFamily="34" charset="0"/>
                        </a:rPr>
                        <a:t>RVP-1 </a:t>
                      </a:r>
                    </a:p>
                    <a:p>
                      <a:pPr algn="ctr" fontAlgn="ctr"/>
                      <a:r>
                        <a:rPr lang="en-US" sz="1400" b="1" i="0" u="none" strike="noStrike">
                          <a:solidFill>
                            <a:srgbClr val="FFFF00"/>
                          </a:solidFill>
                          <a:effectLst/>
                          <a:latin typeface="Calibri" panose="020F0502020204030204" pitchFamily="34" charset="0"/>
                        </a:rPr>
                        <a:t>(default)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RVP-1a </a:t>
                      </a:r>
                    </a:p>
                    <a:p>
                      <a:pPr algn="ctr" fontAlgn="ctr"/>
                      <a:r>
                        <a:rPr lang="en-US" sz="1400" b="1" i="0" u="none" strike="noStrike">
                          <a:solidFill>
                            <a:srgbClr val="FFFF00"/>
                          </a:solidFill>
                          <a:effectLst/>
                          <a:latin typeface="Calibri" panose="020F0502020204030204" pitchFamily="34" charset="0"/>
                        </a:rPr>
                        <a:t>(rework)</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RVP-2 </a:t>
                      </a:r>
                    </a:p>
                    <a:p>
                      <a:pPr algn="ctr" fontAlgn="ctr"/>
                      <a:r>
                        <a:rPr lang="en-US" sz="1400" b="1" i="0" u="none" strike="noStrike">
                          <a:solidFill>
                            <a:srgbClr val="FFFF00"/>
                          </a:solidFill>
                          <a:effectLst/>
                          <a:latin typeface="Calibri" panose="020F0502020204030204" pitchFamily="34" charset="0"/>
                        </a:rPr>
                        <a:t>(default)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RVP-2a </a:t>
                      </a:r>
                    </a:p>
                    <a:p>
                      <a:pPr algn="ctr" fontAlgn="ctr"/>
                      <a:r>
                        <a:rPr lang="en-US" sz="1400" b="1" i="0" u="none" strike="noStrike">
                          <a:solidFill>
                            <a:srgbClr val="FFFF00"/>
                          </a:solidFill>
                          <a:effectLst/>
                          <a:latin typeface="Calibri" panose="020F0502020204030204" pitchFamily="34" charset="0"/>
                        </a:rPr>
                        <a:t>(rework)</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RVP-3 </a:t>
                      </a:r>
                    </a:p>
                    <a:p>
                      <a:pPr algn="ctr" fontAlgn="ctr"/>
                      <a:r>
                        <a:rPr lang="en-US" sz="1400" b="1" i="0" u="none" strike="noStrike">
                          <a:solidFill>
                            <a:srgbClr val="FFFF00"/>
                          </a:solidFill>
                          <a:effectLst/>
                          <a:latin typeface="Calibri" panose="020F0502020204030204" pitchFamily="34" charset="0"/>
                        </a:rPr>
                        <a:t>(default)</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RVP-4 </a:t>
                      </a:r>
                    </a:p>
                    <a:p>
                      <a:pPr algn="ctr" fontAlgn="ctr"/>
                      <a:r>
                        <a:rPr lang="en-US" sz="1400" b="1" i="0" u="none" strike="noStrike">
                          <a:solidFill>
                            <a:srgbClr val="FFFF00"/>
                          </a:solidFill>
                          <a:effectLst/>
                          <a:latin typeface="Calibri" panose="020F0502020204030204" pitchFamily="34" charset="0"/>
                        </a:rPr>
                        <a:t>(default)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RVP-4a </a:t>
                      </a:r>
                    </a:p>
                    <a:p>
                      <a:pPr algn="ctr" fontAlgn="ctr"/>
                      <a:r>
                        <a:rPr lang="en-US" sz="1400" b="1" i="0" u="none" strike="noStrike">
                          <a:solidFill>
                            <a:srgbClr val="FFFF00"/>
                          </a:solidFill>
                          <a:effectLst/>
                          <a:latin typeface="Calibri" panose="020F0502020204030204" pitchFamily="34" charset="0"/>
                        </a:rPr>
                        <a:t>(rework)</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544622133"/>
                  </a:ext>
                </a:extLst>
              </a:tr>
              <a:tr h="117925">
                <a:tc rowSpan="9">
                  <a:txBody>
                    <a:bodyPr/>
                    <a:lstStyle/>
                    <a:p>
                      <a:pPr algn="ctr" fontAlgn="ctr"/>
                      <a:r>
                        <a:rPr lang="en-US" sz="1200" b="1" i="0" u="none" strike="noStrike" cap="none" spc="0" baseline="0">
                          <a:solidFill>
                            <a:srgbClr val="FFFF00"/>
                          </a:solidFill>
                          <a:effectLst/>
                          <a:uFillTx/>
                          <a:latin typeface="Calibri" panose="020F0502020204030204" pitchFamily="34" charset="0"/>
                          <a:ea typeface="+mn-ea"/>
                          <a:cs typeface="+mn-cs"/>
                          <a:sym typeface="Intel Clear"/>
                        </a:rPr>
                        <a:t>CLKOUT </a:t>
                      </a:r>
                    </a:p>
                    <a:p>
                      <a:pPr algn="ctr" fontAlgn="ctr"/>
                      <a:r>
                        <a:rPr lang="en-US" sz="1200" b="1" i="0" u="none" strike="noStrike" cap="none" spc="0" baseline="0">
                          <a:solidFill>
                            <a:srgbClr val="FFFF00"/>
                          </a:solidFill>
                          <a:effectLst/>
                          <a:uFillTx/>
                          <a:latin typeface="Calibri" panose="020F0502020204030204" pitchFamily="34" charset="0"/>
                          <a:ea typeface="+mn-ea"/>
                          <a:cs typeface="+mn-cs"/>
                          <a:sym typeface="Intel Clear"/>
                        </a:rPr>
                        <a:t>Bifurcation</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en-US" sz="1200" b="1" i="0" u="none" strike="noStrike">
                          <a:solidFill>
                            <a:srgbClr val="000000"/>
                          </a:solidFill>
                          <a:effectLst/>
                          <a:latin typeface="Calibri" panose="020F0502020204030204" pitchFamily="34" charset="0"/>
                        </a:rPr>
                        <a:t>P0</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x8 Gen5 DT CEM</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x8 Gen5 DT CEM</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9">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x8 Gen5 DT CEM</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da-DK" sz="1200" b="0" i="0" u="none" strike="noStrike">
                          <a:solidFill>
                            <a:srgbClr val="000000"/>
                          </a:solidFill>
                          <a:effectLst/>
                          <a:latin typeface="Calibri" panose="020F0502020204030204" pitchFamily="34" charset="0"/>
                        </a:rPr>
                        <a:t>x8 Gen5 DT CEM - </a:t>
                      </a:r>
                      <a:r>
                        <a:rPr lang="da-DK" sz="1200" b="1" i="0" u="none" strike="noStrike">
                          <a:solidFill>
                            <a:srgbClr val="C00000"/>
                          </a:solidFill>
                          <a:effectLst/>
                          <a:latin typeface="Calibri" panose="020F0502020204030204" pitchFamily="34" charset="0"/>
                        </a:rPr>
                        <a:t>LR+PI</a:t>
                      </a:r>
                      <a:endParaRPr lang="da-DK"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9">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77926035"/>
                  </a:ext>
                </a:extLst>
              </a:tr>
              <a:tr h="235851">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P1</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Gen5 SSD Key-M </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x4 Gen5 DT CEM</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short channel 1A </a:t>
                      </a:r>
                    </a:p>
                    <a:p>
                      <a:pPr algn="ctr" fontAlgn="ctr"/>
                      <a:r>
                        <a:rPr lang="en-US" sz="1200" b="0" i="0" u="none" strike="noStrike">
                          <a:solidFill>
                            <a:srgbClr val="000000"/>
                          </a:solidFill>
                          <a:effectLst/>
                          <a:latin typeface="Calibri" panose="020F0502020204030204" pitchFamily="34" charset="0"/>
                        </a:rPr>
                        <a:t>Gen5 SSD Key-M (NIST)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M.2 Gen5 SSD Key-M </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M.2 Gen5 SSD Key-M </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1586872188"/>
                  </a:ext>
                </a:extLst>
              </a:tr>
              <a:tr h="235851">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P2</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x1 gen3 DT CEM</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7">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x1 gen3 DT CEM</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x2 gen3 DT CEM</a:t>
                      </a:r>
                      <a:r>
                        <a:rPr lang="en-US" sz="1200" b="0" i="0" u="none" strike="noStrike">
                          <a:solidFill>
                            <a:srgbClr val="C00000"/>
                          </a:solidFill>
                          <a:effectLst/>
                          <a:latin typeface="Calibri" panose="020F0502020204030204" pitchFamily="34" charset="0"/>
                        </a:rPr>
                        <a:t> </a:t>
                      </a:r>
                    </a:p>
                    <a:p>
                      <a:pPr algn="ctr" fontAlgn="ctr"/>
                      <a:r>
                        <a:rPr lang="en-US" sz="1200" b="1" i="0" u="none" strike="noStrike">
                          <a:solidFill>
                            <a:srgbClr val="C00000"/>
                          </a:solidFill>
                          <a:effectLst/>
                          <a:latin typeface="Calibri" panose="020F0502020204030204" pitchFamily="34" charset="0"/>
                        </a:rPr>
                        <a:t>(x2 over x4) - LR</a:t>
                      </a: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x2 gen4 DT CEM </a:t>
                      </a:r>
                    </a:p>
                    <a:p>
                      <a:pPr algn="ctr" fontAlgn="ctr"/>
                      <a:r>
                        <a:rPr lang="en-US" sz="1200" b="1" i="0" u="none" strike="noStrike">
                          <a:solidFill>
                            <a:srgbClr val="C00000"/>
                          </a:solidFill>
                          <a:effectLst/>
                          <a:latin typeface="Calibri" panose="020F0502020204030204" pitchFamily="34" charset="0"/>
                        </a:rPr>
                        <a:t>(x2 over x4) - LR</a:t>
                      </a: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extLst>
                  <a:ext uri="{0D108BD9-81ED-4DB2-BD59-A6C34878D82A}">
                    <a16:rowId xmlns:a16="http://schemas.microsoft.com/office/drawing/2014/main" val="4284167141"/>
                  </a:ext>
                </a:extLst>
              </a:tr>
              <a:tr h="117925">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P3</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Gbe LAN Jacksonville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Gbe LAN Jacksonville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Gbe LAN Jacksonville</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Gbe LAN Jacksonville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extLst>
                  <a:ext uri="{0D108BD9-81ED-4DB2-BD59-A6C34878D82A}">
                    <a16:rowId xmlns:a16="http://schemas.microsoft.com/office/drawing/2014/main" val="2440838375"/>
                  </a:ext>
                </a:extLst>
              </a:tr>
              <a:tr h="117925">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P4</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WLAN Key-E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M.2 WLAN Key-E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4073642562"/>
                  </a:ext>
                </a:extLst>
              </a:tr>
              <a:tr h="117925">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P5</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2677986606"/>
                  </a:ext>
                </a:extLst>
              </a:tr>
              <a:tr h="117925">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P6</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Gen4 SSD Key-M (NIST)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x4 Gen4 dTBT BR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M.2 Gen4 SSD Key-M (NIST)</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Gen4 SSD Key-M (NIST)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extLst>
                  <a:ext uri="{0D108BD9-81ED-4DB2-BD59-A6C34878D82A}">
                    <a16:rowId xmlns:a16="http://schemas.microsoft.com/office/drawing/2014/main" val="147665333"/>
                  </a:ext>
                </a:extLst>
              </a:tr>
              <a:tr h="117925">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P7</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rowSpan="2">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rowSpan="2">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x4 DT CEM Gen5</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rowSpan="2">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856907501"/>
                  </a:ext>
                </a:extLst>
              </a:tr>
              <a:tr h="117925">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P8</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31846517"/>
                  </a:ext>
                </a:extLst>
              </a:tr>
              <a:tr h="235851">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31814577"/>
                  </a:ext>
                </a:extLst>
              </a:tr>
              <a:tr h="117925">
                <a:tc rowSpan="9">
                  <a:txBody>
                    <a:bodyPr/>
                    <a:lstStyle/>
                    <a:p>
                      <a:pPr marL="0" marR="0" indent="0" algn="ctr" defTabSz="609600" fontAlgn="ctr" latinLnBrk="0">
                        <a:lnSpc>
                          <a:spcPct val="100000"/>
                        </a:lnSpc>
                        <a:spcBef>
                          <a:spcPts val="0"/>
                        </a:spcBef>
                        <a:spcAft>
                          <a:spcPts val="0"/>
                        </a:spcAft>
                        <a:buClrTx/>
                        <a:buSzTx/>
                        <a:buFontTx/>
                        <a:buNone/>
                        <a:tabLst/>
                      </a:pPr>
                      <a:r>
                        <a:rPr lang="en-US" sz="1200" b="1" i="0" u="none" strike="noStrike" cap="none" spc="0" baseline="0">
                          <a:solidFill>
                            <a:srgbClr val="FFFF00"/>
                          </a:solidFill>
                          <a:effectLst/>
                          <a:uFillTx/>
                          <a:latin typeface="Calibri" panose="020F0502020204030204" pitchFamily="34" charset="0"/>
                          <a:ea typeface="+mn-ea"/>
                          <a:cs typeface="+mn-cs"/>
                          <a:sym typeface="Intel Clear"/>
                        </a:rPr>
                        <a:t>CLKREQ </a:t>
                      </a:r>
                    </a:p>
                    <a:p>
                      <a:pPr marL="0" marR="0" indent="0" algn="ctr" defTabSz="609600" fontAlgn="ctr" latinLnBrk="0">
                        <a:lnSpc>
                          <a:spcPct val="100000"/>
                        </a:lnSpc>
                        <a:spcBef>
                          <a:spcPts val="0"/>
                        </a:spcBef>
                        <a:spcAft>
                          <a:spcPts val="0"/>
                        </a:spcAft>
                        <a:buClrTx/>
                        <a:buSzTx/>
                        <a:buFontTx/>
                        <a:buNone/>
                        <a:tabLst/>
                      </a:pPr>
                      <a:r>
                        <a:rPr lang="en-US" sz="1200" b="1" i="0" u="none" strike="noStrike" cap="none" spc="0" baseline="0">
                          <a:solidFill>
                            <a:srgbClr val="FFFF00"/>
                          </a:solidFill>
                          <a:effectLst/>
                          <a:uFillTx/>
                          <a:latin typeface="Calibri" panose="020F0502020204030204" pitchFamily="34" charset="0"/>
                          <a:ea typeface="+mn-ea"/>
                          <a:cs typeface="+mn-cs"/>
                          <a:sym typeface="Intel Clear"/>
                        </a:rPr>
                        <a:t>Bifurcation</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solidFill>
                  </a:tcPr>
                </a:tc>
                <a:tc>
                  <a:txBody>
                    <a:bodyPr/>
                    <a:lstStyle/>
                    <a:p>
                      <a:pPr algn="ctr" fontAlgn="ctr"/>
                      <a:r>
                        <a:rPr lang="en-US" sz="1200" b="1" i="0" u="none" strike="noStrike">
                          <a:solidFill>
                            <a:srgbClr val="000000"/>
                          </a:solidFill>
                          <a:effectLst/>
                          <a:latin typeface="Calibri" panose="020F0502020204030204" pitchFamily="34" charset="0"/>
                        </a:rPr>
                        <a:t>P0</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x8 Gen5 DT CEM</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x8 Gen5 DT CEM</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x8 Gen5 DT CEM</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da-DK" sz="1200" b="0" i="0" u="none" strike="noStrike">
                          <a:solidFill>
                            <a:srgbClr val="000000"/>
                          </a:solidFill>
                          <a:effectLst/>
                          <a:latin typeface="Calibri" panose="020F0502020204030204" pitchFamily="34" charset="0"/>
                        </a:rPr>
                        <a:t>x8 Gen5 DT CEM - </a:t>
                      </a:r>
                      <a:r>
                        <a:rPr lang="da-DK" sz="1200" b="1" i="0" u="none" strike="noStrike">
                          <a:solidFill>
                            <a:srgbClr val="C00000"/>
                          </a:solidFill>
                          <a:effectLst/>
                          <a:latin typeface="Calibri" panose="020F0502020204030204" pitchFamily="34" charset="0"/>
                        </a:rPr>
                        <a:t>LR+PI</a:t>
                      </a:r>
                      <a:endParaRPr lang="da-DK"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MCIO AOB HDR P4</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612988455"/>
                  </a:ext>
                </a:extLst>
              </a:tr>
              <a:tr h="235851">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P1</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Gen5 SSD Key-M </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x4 Gen5 DT CEM</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short channel 1A </a:t>
                      </a:r>
                    </a:p>
                    <a:p>
                      <a:pPr algn="ctr" fontAlgn="ctr"/>
                      <a:r>
                        <a:rPr lang="en-US" sz="1200" b="0" i="0" u="none" strike="noStrike">
                          <a:solidFill>
                            <a:srgbClr val="000000"/>
                          </a:solidFill>
                          <a:effectLst/>
                          <a:latin typeface="Calibri" panose="020F0502020204030204" pitchFamily="34" charset="0"/>
                        </a:rPr>
                        <a:t>Gen5 SSD Key-M (NIST)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M.2 Gen5 SSD Key-M </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M.2 Gen5 SSD Key-M </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3">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70203120"/>
                  </a:ext>
                </a:extLst>
              </a:tr>
              <a:tr h="235851">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P2</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x1 gen3 DT CEM</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 MCIO AOB HDR P2</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x1 gen3 DT CEM</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 MCIO AOB HDR P2</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x2 gen3 DT CEM</a:t>
                      </a:r>
                      <a:r>
                        <a:rPr lang="en-US" sz="1200" b="0" i="0" u="none" strike="noStrike">
                          <a:solidFill>
                            <a:srgbClr val="C00000"/>
                          </a:solidFill>
                          <a:effectLst/>
                          <a:latin typeface="Calibri" panose="020F0502020204030204" pitchFamily="34" charset="0"/>
                        </a:rPr>
                        <a:t> </a:t>
                      </a:r>
                    </a:p>
                    <a:p>
                      <a:pPr algn="ctr" fontAlgn="ctr"/>
                      <a:r>
                        <a:rPr lang="en-US" sz="1200" b="1" i="0" u="none" strike="noStrike">
                          <a:solidFill>
                            <a:srgbClr val="C00000"/>
                          </a:solidFill>
                          <a:effectLst/>
                          <a:latin typeface="Calibri" panose="020F0502020204030204" pitchFamily="34" charset="0"/>
                        </a:rPr>
                        <a:t>(x2 over x4) - LR</a:t>
                      </a: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x2 gen4 DT CEM </a:t>
                      </a:r>
                    </a:p>
                    <a:p>
                      <a:pPr algn="ctr" fontAlgn="ctr"/>
                      <a:r>
                        <a:rPr lang="en-US" sz="1200" b="1" i="0" u="none" strike="noStrike">
                          <a:solidFill>
                            <a:srgbClr val="C00000"/>
                          </a:solidFill>
                          <a:effectLst/>
                          <a:latin typeface="Calibri" panose="020F0502020204030204" pitchFamily="34" charset="0"/>
                        </a:rPr>
                        <a:t>(x2 over x4) - LR</a:t>
                      </a: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extLst>
                  <a:ext uri="{0D108BD9-81ED-4DB2-BD59-A6C34878D82A}">
                    <a16:rowId xmlns:a16="http://schemas.microsoft.com/office/drawing/2014/main" val="3486643967"/>
                  </a:ext>
                </a:extLst>
              </a:tr>
              <a:tr h="117925">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P3</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Gbe LAN Jacksonville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Gbe LAN Jacksonville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Gbe LAN Jacksonville</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Gbe LAN Jacksonville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extLst>
                  <a:ext uri="{0D108BD9-81ED-4DB2-BD59-A6C34878D82A}">
                    <a16:rowId xmlns:a16="http://schemas.microsoft.com/office/drawing/2014/main" val="1336028851"/>
                  </a:ext>
                </a:extLst>
              </a:tr>
              <a:tr h="117925">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P4</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WLAN Key-E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 MCIO AOB HDR P1</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WLAN Key-E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 MCIO AOB HDR P1</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MCIO AOB HDR P1</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94732047"/>
                  </a:ext>
                </a:extLst>
              </a:tr>
              <a:tr h="117925">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P5</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4">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rowSpan="4">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 MCIO AOB HDR P3</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700991405"/>
                  </a:ext>
                </a:extLst>
              </a:tr>
              <a:tr h="117925">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P6</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Gen4 SSD Key-M (NIST)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x4 Gen4 dTBT BR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M.2 Gen4 SSD Key-M (NIST)</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Gen4 SSD Key-M (NIST)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94769816"/>
                  </a:ext>
                </a:extLst>
              </a:tr>
              <a:tr h="117925">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P7</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rowSpan="2">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x4 DT CEM Gen5</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 MCIO AOB HDR P2</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877139035"/>
                  </a:ext>
                </a:extLst>
              </a:tr>
              <a:tr h="235851">
                <a:tc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P8</a:t>
                      </a:r>
                      <a:r>
                        <a:rPr lang="en-US" sz="1200" b="0" i="0" u="none" strike="noStrike">
                          <a:solidFill>
                            <a:srgbClr val="000000"/>
                          </a:solidFill>
                          <a:effectLst/>
                          <a:latin typeface="Calibri" panose="020F0502020204030204" pitchFamily="34" charset="0"/>
                        </a:rPr>
                        <a:t> </a:t>
                      </a:r>
                      <a:r>
                        <a:rPr lang="en-US" sz="1050" b="1" i="1" u="none" strike="noStrike">
                          <a:solidFill>
                            <a:srgbClr val="000000"/>
                          </a:solidFill>
                          <a:effectLst/>
                          <a:latin typeface="Calibri" panose="020F0502020204030204" pitchFamily="34" charset="0"/>
                        </a:rPr>
                        <a:t>(UFS </a:t>
                      </a:r>
                    </a:p>
                    <a:p>
                      <a:pPr algn="ctr" fontAlgn="ctr"/>
                      <a:r>
                        <a:rPr lang="en-US" sz="1050" b="1" i="1" u="none" strike="noStrike">
                          <a:solidFill>
                            <a:srgbClr val="000000"/>
                          </a:solidFill>
                          <a:effectLst/>
                          <a:latin typeface="Calibri" panose="020F0502020204030204" pitchFamily="34" charset="0"/>
                        </a:rPr>
                        <a:t>REFCLK)</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UFS AIC</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UFS AIC</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UFS AIC</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6082299"/>
                  </a:ext>
                </a:extLst>
              </a:tr>
            </a:tbl>
          </a:graphicData>
        </a:graphic>
      </p:graphicFrame>
      <p:sp>
        <p:nvSpPr>
          <p:cNvPr id="10" name="TextBox 9">
            <a:extLst>
              <a:ext uri="{FF2B5EF4-FFF2-40B4-BE49-F238E27FC236}">
                <a16:creationId xmlns:a16="http://schemas.microsoft.com/office/drawing/2014/main" id="{69580E40-B526-B825-29F4-157DCF4023D6}"/>
              </a:ext>
            </a:extLst>
          </p:cNvPr>
          <p:cNvSpPr txBox="1"/>
          <p:nvPr/>
        </p:nvSpPr>
        <p:spPr>
          <a:xfrm>
            <a:off x="79375" y="6031342"/>
            <a:ext cx="12033250" cy="425437"/>
          </a:xfrm>
          <a:prstGeom prst="rect">
            <a:avLst/>
          </a:prstGeom>
          <a:noFill/>
        </p:spPr>
        <p:txBody>
          <a:bodyPr wrap="square" rtlCol="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1219170">
              <a:defRPr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pPr>
              <a:spcBef>
                <a:spcPts val="0"/>
              </a:spcBef>
            </a:pPr>
            <a:r>
              <a:rPr lang="en-US" b="1"/>
              <a:t>Note: 	MFIT will expose only 7 CLKOUT[0:6] for CCG'S U/P &amp; for all 9 CLKOUT[0:8] for CCG’S H.</a:t>
            </a:r>
          </a:p>
          <a:p>
            <a:pPr>
              <a:spcBef>
                <a:spcPts val="0"/>
              </a:spcBef>
            </a:pPr>
            <a:r>
              <a:rPr lang="en-US" b="1"/>
              <a:t>	NEX/IOTG must have different MFIT to expose P7,8 if they intend to use the same CCG'S U/P package for their platforms.</a:t>
            </a:r>
          </a:p>
        </p:txBody>
      </p:sp>
      <p:graphicFrame>
        <p:nvGraphicFramePr>
          <p:cNvPr id="11" name="Table 10">
            <a:extLst>
              <a:ext uri="{FF2B5EF4-FFF2-40B4-BE49-F238E27FC236}">
                <a16:creationId xmlns:a16="http://schemas.microsoft.com/office/drawing/2014/main" id="{AAD39F64-EC79-03AC-854A-DF8F5866909C}"/>
              </a:ext>
            </a:extLst>
          </p:cNvPr>
          <p:cNvGraphicFramePr>
            <a:graphicFrameLocks noGrp="1"/>
          </p:cNvGraphicFramePr>
          <p:nvPr>
            <p:extLst>
              <p:ext uri="{D42A27DB-BD31-4B8C-83A1-F6EECF244321}">
                <p14:modId xmlns:p14="http://schemas.microsoft.com/office/powerpoint/2010/main" val="4052166535"/>
              </p:ext>
            </p:extLst>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spTree>
    <p:extLst>
      <p:ext uri="{BB962C8B-B14F-4D97-AF65-F5344CB8AC3E}">
        <p14:creationId xmlns:p14="http://schemas.microsoft.com/office/powerpoint/2010/main" val="4059224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85308F-5EA1-4130-BA63-D0E105B58B6D}"/>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1800"/>
              <a:t>PTL UH </a:t>
            </a:r>
            <a:r>
              <a:rPr lang="en-US" sz="2000">
                <a:cs typeface="Intel Clear" panose="020B0604020203020204" pitchFamily="34" charset="0"/>
              </a:rPr>
              <a:t>supports 8 USB2.0 ports and 2 USB3.2 Gen 2x1 ports </a:t>
            </a:r>
          </a:p>
        </p:txBody>
      </p:sp>
      <p:sp>
        <p:nvSpPr>
          <p:cNvPr id="7" name="Title 1">
            <a:extLst>
              <a:ext uri="{FF2B5EF4-FFF2-40B4-BE49-F238E27FC236}">
                <a16:creationId xmlns:a16="http://schemas.microsoft.com/office/drawing/2014/main" id="{53C6B03D-BC52-474D-8A99-8091AA3B34B9}"/>
              </a:ext>
            </a:extLst>
          </p:cNvPr>
          <p:cNvSpPr txBox="1">
            <a:spLocks/>
          </p:cNvSpPr>
          <p:nvPr/>
        </p:nvSpPr>
        <p:spPr>
          <a:xfrm>
            <a:off x="115596" y="68689"/>
            <a:ext cx="11960807"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en-US"/>
              <a:t>PTL UH RVP – USB2.0 &amp; USB3.2 port mapping</a:t>
            </a:r>
          </a:p>
        </p:txBody>
      </p:sp>
      <p:graphicFrame>
        <p:nvGraphicFramePr>
          <p:cNvPr id="5" name="Table 4">
            <a:extLst>
              <a:ext uri="{FF2B5EF4-FFF2-40B4-BE49-F238E27FC236}">
                <a16:creationId xmlns:a16="http://schemas.microsoft.com/office/drawing/2014/main" id="{747B32AD-BEF3-0FAA-970D-E163CA919642}"/>
              </a:ext>
            </a:extLst>
          </p:cNvPr>
          <p:cNvGraphicFramePr>
            <a:graphicFrameLocks noGrp="1"/>
          </p:cNvGraphicFramePr>
          <p:nvPr>
            <p:extLst>
              <p:ext uri="{D42A27DB-BD31-4B8C-83A1-F6EECF244321}">
                <p14:modId xmlns:p14="http://schemas.microsoft.com/office/powerpoint/2010/main" val="1802258157"/>
              </p:ext>
            </p:extLst>
          </p:nvPr>
        </p:nvGraphicFramePr>
        <p:xfrm>
          <a:off x="115596" y="1562478"/>
          <a:ext cx="11886470" cy="4480560"/>
        </p:xfrm>
        <a:graphic>
          <a:graphicData uri="http://schemas.openxmlformats.org/drawingml/2006/table">
            <a:tbl>
              <a:tblPr/>
              <a:tblGrid>
                <a:gridCol w="534558">
                  <a:extLst>
                    <a:ext uri="{9D8B030D-6E8A-4147-A177-3AD203B41FA5}">
                      <a16:colId xmlns:a16="http://schemas.microsoft.com/office/drawing/2014/main" val="1856266644"/>
                    </a:ext>
                  </a:extLst>
                </a:gridCol>
                <a:gridCol w="398892">
                  <a:extLst>
                    <a:ext uri="{9D8B030D-6E8A-4147-A177-3AD203B41FA5}">
                      <a16:colId xmlns:a16="http://schemas.microsoft.com/office/drawing/2014/main" val="2964352687"/>
                    </a:ext>
                  </a:extLst>
                </a:gridCol>
                <a:gridCol w="287483">
                  <a:extLst>
                    <a:ext uri="{9D8B030D-6E8A-4147-A177-3AD203B41FA5}">
                      <a16:colId xmlns:a16="http://schemas.microsoft.com/office/drawing/2014/main" val="154746269"/>
                    </a:ext>
                  </a:extLst>
                </a:gridCol>
                <a:gridCol w="1468038">
                  <a:extLst>
                    <a:ext uri="{9D8B030D-6E8A-4147-A177-3AD203B41FA5}">
                      <a16:colId xmlns:a16="http://schemas.microsoft.com/office/drawing/2014/main" val="532600083"/>
                    </a:ext>
                  </a:extLst>
                </a:gridCol>
                <a:gridCol w="1229134">
                  <a:extLst>
                    <a:ext uri="{9D8B030D-6E8A-4147-A177-3AD203B41FA5}">
                      <a16:colId xmlns:a16="http://schemas.microsoft.com/office/drawing/2014/main" val="3188674910"/>
                    </a:ext>
                  </a:extLst>
                </a:gridCol>
                <a:gridCol w="1414462">
                  <a:extLst>
                    <a:ext uri="{9D8B030D-6E8A-4147-A177-3AD203B41FA5}">
                      <a16:colId xmlns:a16="http://schemas.microsoft.com/office/drawing/2014/main" val="1694294577"/>
                    </a:ext>
                  </a:extLst>
                </a:gridCol>
                <a:gridCol w="1184275">
                  <a:extLst>
                    <a:ext uri="{9D8B030D-6E8A-4147-A177-3AD203B41FA5}">
                      <a16:colId xmlns:a16="http://schemas.microsoft.com/office/drawing/2014/main" val="3541926719"/>
                    </a:ext>
                  </a:extLst>
                </a:gridCol>
                <a:gridCol w="1468038">
                  <a:extLst>
                    <a:ext uri="{9D8B030D-6E8A-4147-A177-3AD203B41FA5}">
                      <a16:colId xmlns:a16="http://schemas.microsoft.com/office/drawing/2014/main" val="423546126"/>
                    </a:ext>
                  </a:extLst>
                </a:gridCol>
                <a:gridCol w="1204418">
                  <a:extLst>
                    <a:ext uri="{9D8B030D-6E8A-4147-A177-3AD203B41FA5}">
                      <a16:colId xmlns:a16="http://schemas.microsoft.com/office/drawing/2014/main" val="157461332"/>
                    </a:ext>
                  </a:extLst>
                </a:gridCol>
                <a:gridCol w="1468038">
                  <a:extLst>
                    <a:ext uri="{9D8B030D-6E8A-4147-A177-3AD203B41FA5}">
                      <a16:colId xmlns:a16="http://schemas.microsoft.com/office/drawing/2014/main" val="1963435352"/>
                    </a:ext>
                  </a:extLst>
                </a:gridCol>
                <a:gridCol w="1229134">
                  <a:extLst>
                    <a:ext uri="{9D8B030D-6E8A-4147-A177-3AD203B41FA5}">
                      <a16:colId xmlns:a16="http://schemas.microsoft.com/office/drawing/2014/main" val="3376218809"/>
                    </a:ext>
                  </a:extLst>
                </a:gridCol>
              </a:tblGrid>
              <a:tr h="91762">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a:noFill/>
                    </a:lnR>
                    <a:lnT w="28575" cap="flat" cmpd="sng" algn="ctr">
                      <a:solidFill>
                        <a:schemeClr val="tx1"/>
                      </a:solidFill>
                      <a:prstDash val="solid"/>
                      <a:round/>
                      <a:headEnd type="none" w="med" len="med"/>
                      <a:tailEnd type="none" w="med" len="med"/>
                    </a:lnT>
                    <a:lnB>
                      <a:noFill/>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noFill/>
                  </a:tcPr>
                </a:tc>
                <a:tc gridSpan="2">
                  <a:txBody>
                    <a:bodyPr/>
                    <a:lstStyle/>
                    <a:p>
                      <a:pPr algn="ctr" fontAlgn="ctr"/>
                      <a:r>
                        <a:rPr lang="en-US" sz="1400" b="1" i="0" u="none" strike="noStrike">
                          <a:solidFill>
                            <a:srgbClr val="FFFF00"/>
                          </a:solidFill>
                          <a:effectLst/>
                          <a:latin typeface="Calibri" panose="020F0502020204030204" pitchFamily="34" charset="0"/>
                        </a:rPr>
                        <a:t>LP5x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gridSpan="2">
                  <a:txBody>
                    <a:bodyPr/>
                    <a:lstStyle/>
                    <a:p>
                      <a:pPr algn="ctr" fontAlgn="ctr"/>
                      <a:r>
                        <a:rPr lang="en-US" sz="1400" b="1" i="0" u="none" strike="noStrike">
                          <a:solidFill>
                            <a:srgbClr val="FFFF00"/>
                          </a:solidFill>
                          <a:effectLst/>
                          <a:latin typeface="Calibri" panose="020F0502020204030204" pitchFamily="34" charset="0"/>
                        </a:rPr>
                        <a:t>LP5x dTBT CAMM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hMerge="1">
                  <a:txBody>
                    <a:bodyPr/>
                    <a:lstStyle/>
                    <a:p>
                      <a:endParaRPr lang="en-US"/>
                    </a:p>
                  </a:txBody>
                  <a:tcPr/>
                </a:tc>
                <a:tc gridSpan="2">
                  <a:txBody>
                    <a:bodyPr/>
                    <a:lstStyle/>
                    <a:p>
                      <a:pPr algn="ctr" fontAlgn="ctr"/>
                      <a:r>
                        <a:rPr lang="en-US" sz="1400" b="1" i="0" u="none" strike="noStrike">
                          <a:solidFill>
                            <a:srgbClr val="FFFF00"/>
                          </a:solidFill>
                          <a:effectLst/>
                          <a:latin typeface="Calibri" panose="020F0502020204030204" pitchFamily="34" charset="0"/>
                        </a:rPr>
                        <a:t>LP5x T4</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gridSpan="2">
                  <a:txBody>
                    <a:bodyPr/>
                    <a:lstStyle/>
                    <a:p>
                      <a:pPr algn="ctr" fontAlgn="ctr"/>
                      <a:r>
                        <a:rPr lang="en-US" sz="1400" b="1" i="0" u="none" strike="noStrike">
                          <a:solidFill>
                            <a:srgbClr val="FFFF00"/>
                          </a:solidFill>
                          <a:effectLst/>
                          <a:latin typeface="Calibri" panose="020F0502020204030204" pitchFamily="34" charset="0"/>
                        </a:rPr>
                        <a:t>DDR5 SBS SODIMM T3</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extLst>
                  <a:ext uri="{0D108BD9-81ED-4DB2-BD59-A6C34878D82A}">
                    <a16:rowId xmlns:a16="http://schemas.microsoft.com/office/drawing/2014/main" val="2826352689"/>
                  </a:ext>
                </a:extLst>
              </a:tr>
              <a:tr h="91762">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a:solidFill>
                            <a:srgbClr val="FFFF00"/>
                          </a:solidFill>
                          <a:effectLst/>
                          <a:latin typeface="Calibri" panose="020F0502020204030204" pitchFamily="34" charset="0"/>
                        </a:rPr>
                        <a:t>RVP-1</a:t>
                      </a:r>
                    </a:p>
                    <a:p>
                      <a:pPr algn="ctr" fontAlgn="ctr"/>
                      <a:r>
                        <a:rPr lang="en-US" sz="1400" b="1" i="0" u="none" strike="noStrike">
                          <a:solidFill>
                            <a:srgbClr val="FFFF00"/>
                          </a:solidFill>
                          <a:effectLst/>
                          <a:latin typeface="Calibri" panose="020F0502020204030204" pitchFamily="34" charset="0"/>
                        </a:rPr>
                        <a:t> (default)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RVP-1a</a:t>
                      </a:r>
                    </a:p>
                    <a:p>
                      <a:pPr algn="ctr" fontAlgn="ctr"/>
                      <a:r>
                        <a:rPr lang="en-US" sz="1400" b="1" i="0" u="none" strike="noStrike">
                          <a:solidFill>
                            <a:srgbClr val="FFFF00"/>
                          </a:solidFill>
                          <a:effectLst/>
                          <a:latin typeface="Calibri" panose="020F0502020204030204" pitchFamily="34" charset="0"/>
                        </a:rPr>
                        <a:t> (rework)</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RVP-2</a:t>
                      </a:r>
                    </a:p>
                    <a:p>
                      <a:pPr algn="ctr" fontAlgn="ctr"/>
                      <a:r>
                        <a:rPr lang="en-US" sz="1400" b="1" i="0" u="none" strike="noStrike">
                          <a:solidFill>
                            <a:srgbClr val="FFFF00"/>
                          </a:solidFill>
                          <a:effectLst/>
                          <a:latin typeface="Calibri" panose="020F0502020204030204" pitchFamily="34" charset="0"/>
                        </a:rPr>
                        <a:t> (default)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RVP-2a</a:t>
                      </a:r>
                    </a:p>
                    <a:p>
                      <a:pPr algn="ctr" fontAlgn="ctr"/>
                      <a:r>
                        <a:rPr lang="en-US" sz="1400" b="1" i="0" u="none" strike="noStrike">
                          <a:solidFill>
                            <a:srgbClr val="FFFF00"/>
                          </a:solidFill>
                          <a:effectLst/>
                          <a:latin typeface="Calibri" panose="020F0502020204030204" pitchFamily="34" charset="0"/>
                        </a:rPr>
                        <a:t> (rework)</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RVP-3</a:t>
                      </a:r>
                    </a:p>
                    <a:p>
                      <a:pPr algn="ctr" fontAlgn="ctr"/>
                      <a:r>
                        <a:rPr lang="en-US" sz="1400" b="1" i="0" u="none" strike="noStrike">
                          <a:solidFill>
                            <a:srgbClr val="FFFF00"/>
                          </a:solidFill>
                          <a:effectLst/>
                          <a:latin typeface="Calibri" panose="020F0502020204030204" pitchFamily="34" charset="0"/>
                        </a:rPr>
                        <a:t> (default)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RVP-3a</a:t>
                      </a:r>
                    </a:p>
                    <a:p>
                      <a:pPr algn="ctr" fontAlgn="ctr"/>
                      <a:r>
                        <a:rPr lang="en-US" sz="1400" b="1" i="0" u="none" strike="noStrike">
                          <a:solidFill>
                            <a:srgbClr val="FFFF00"/>
                          </a:solidFill>
                          <a:effectLst/>
                          <a:latin typeface="Calibri" panose="020F0502020204030204" pitchFamily="34" charset="0"/>
                        </a:rPr>
                        <a:t> (rework)</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RVP-4</a:t>
                      </a:r>
                    </a:p>
                    <a:p>
                      <a:pPr algn="ctr" fontAlgn="ctr"/>
                      <a:r>
                        <a:rPr lang="en-US" sz="1400" b="1" i="0" u="none" strike="noStrike">
                          <a:solidFill>
                            <a:srgbClr val="FFFF00"/>
                          </a:solidFill>
                          <a:effectLst/>
                          <a:latin typeface="Calibri" panose="020F0502020204030204" pitchFamily="34" charset="0"/>
                        </a:rPr>
                        <a:t> (default)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400" b="1" i="0" u="none" strike="noStrike">
                          <a:solidFill>
                            <a:srgbClr val="FFFF00"/>
                          </a:solidFill>
                          <a:effectLst/>
                          <a:latin typeface="Calibri" panose="020F0502020204030204" pitchFamily="34" charset="0"/>
                        </a:rPr>
                        <a:t>RVP-4a</a:t>
                      </a:r>
                    </a:p>
                    <a:p>
                      <a:pPr algn="ctr" fontAlgn="ctr"/>
                      <a:r>
                        <a:rPr lang="en-US" sz="1400" b="1" i="0" u="none" strike="noStrike">
                          <a:solidFill>
                            <a:srgbClr val="FFFF00"/>
                          </a:solidFill>
                          <a:effectLst/>
                          <a:latin typeface="Calibri" panose="020F0502020204030204" pitchFamily="34" charset="0"/>
                        </a:rPr>
                        <a:t> (rework)</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914178221"/>
                  </a:ext>
                </a:extLst>
              </a:tr>
              <a:tr h="183523">
                <a:tc rowSpan="2" gridSpan="2">
                  <a:txBody>
                    <a:bodyPr/>
                    <a:lstStyle/>
                    <a:p>
                      <a:pPr algn="ctr" fontAlgn="ctr"/>
                      <a:r>
                        <a:rPr lang="en-US" sz="1200" b="1" i="0" u="none" strike="noStrike" cap="none" spc="0" baseline="0">
                          <a:solidFill>
                            <a:srgbClr val="FFFF00"/>
                          </a:solidFill>
                          <a:effectLst/>
                          <a:uFillTx/>
                          <a:latin typeface="Calibri" panose="020F0502020204030204" pitchFamily="34" charset="0"/>
                          <a:ea typeface="+mn-ea"/>
                          <a:cs typeface="+mn-cs"/>
                          <a:sym typeface="Intel Clear"/>
                        </a:rPr>
                        <a:t>USB3.2 </a:t>
                      </a:r>
                    </a:p>
                    <a:p>
                      <a:pPr algn="ctr" fontAlgn="ctr"/>
                      <a:r>
                        <a:rPr lang="en-US" sz="1200" b="1" i="0" u="none" strike="noStrike" cap="none" spc="0" baseline="0">
                          <a:solidFill>
                            <a:srgbClr val="FFFF00"/>
                          </a:solidFill>
                          <a:effectLst/>
                          <a:uFillTx/>
                          <a:latin typeface="Calibri" panose="020F0502020204030204" pitchFamily="34" charset="0"/>
                          <a:ea typeface="+mn-ea"/>
                          <a:cs typeface="+mn-cs"/>
                          <a:sym typeface="Intel Clear"/>
                        </a:rPr>
                        <a:t>Gen2x1 (10G) </a:t>
                      </a:r>
                      <a:br>
                        <a:rPr lang="en-US" sz="1200" b="1" i="0" u="none" strike="noStrike" cap="none" spc="0" baseline="0">
                          <a:solidFill>
                            <a:srgbClr val="FFFF00"/>
                          </a:solidFill>
                          <a:effectLst/>
                          <a:uFillTx/>
                          <a:latin typeface="Calibri" panose="020F0502020204030204" pitchFamily="34" charset="0"/>
                          <a:ea typeface="+mn-ea"/>
                          <a:cs typeface="+mn-cs"/>
                          <a:sym typeface="Intel Clear"/>
                        </a:rPr>
                      </a:br>
                      <a:r>
                        <a:rPr lang="en-US" sz="1200" b="1" i="0" u="none" strike="noStrike" cap="none" spc="0" baseline="0">
                          <a:solidFill>
                            <a:srgbClr val="FFFF00"/>
                          </a:solidFill>
                          <a:effectLst/>
                          <a:uFillTx/>
                          <a:latin typeface="Calibri" panose="020F0502020204030204" pitchFamily="34" charset="0"/>
                          <a:ea typeface="+mn-ea"/>
                          <a:cs typeface="+mn-cs"/>
                          <a:sym typeface="Intel Clear"/>
                        </a:rPr>
                        <a:t>Bifurcation</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rowSpan="2" h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P1</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USB3.2 </a:t>
                      </a:r>
                      <a:r>
                        <a:rPr lang="en-US" sz="1200" b="1" i="1" u="none" strike="noStrike">
                          <a:solidFill>
                            <a:srgbClr val="C00000"/>
                          </a:solidFill>
                          <a:effectLst/>
                          <a:latin typeface="Calibri" panose="020F0502020204030204" pitchFamily="34" charset="0"/>
                        </a:rPr>
                        <a:t>gen1</a:t>
                      </a:r>
                      <a:r>
                        <a:rPr lang="en-US" sz="1200" b="0" i="0" u="none" strike="noStrike">
                          <a:solidFill>
                            <a:srgbClr val="000000"/>
                          </a:solidFill>
                          <a:effectLst/>
                          <a:latin typeface="Calibri" panose="020F0502020204030204" pitchFamily="34" charset="0"/>
                        </a:rPr>
                        <a:t> TAP-1</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USB3.2 </a:t>
                      </a:r>
                      <a:r>
                        <a:rPr lang="en-US" sz="1200" b="1" i="1" u="none" strike="noStrike">
                          <a:solidFill>
                            <a:srgbClr val="C00000"/>
                          </a:solidFill>
                          <a:effectLst/>
                          <a:latin typeface="Calibri" panose="020F0502020204030204" pitchFamily="34" charset="0"/>
                        </a:rPr>
                        <a:t>gen2</a:t>
                      </a:r>
                      <a:r>
                        <a:rPr lang="en-US" sz="1200" b="0" i="0" u="none" strike="noStrike">
                          <a:solidFill>
                            <a:srgbClr val="000000"/>
                          </a:solidFill>
                          <a:effectLst/>
                          <a:latin typeface="Calibri" panose="020F0502020204030204" pitchFamily="34" charset="0"/>
                        </a:rPr>
                        <a:t> TAP-1</a:t>
                      </a:r>
                    </a:p>
                    <a:p>
                      <a:pPr algn="ctr" fontAlgn="ctr"/>
                      <a:r>
                        <a:rPr lang="en-US" sz="1200" b="0" i="0" u="none" strike="noStrike">
                          <a:solidFill>
                            <a:srgbClr val="000000"/>
                          </a:solidFill>
                          <a:effectLst/>
                          <a:latin typeface="Calibri" panose="020F0502020204030204" pitchFamily="34" charset="0"/>
                        </a:rPr>
                        <a:t> (</a:t>
                      </a:r>
                      <a:r>
                        <a:rPr lang="en-US" sz="1200" b="1" i="0" u="none" strike="noStrike">
                          <a:solidFill>
                            <a:srgbClr val="C00000"/>
                          </a:solidFill>
                          <a:effectLst/>
                          <a:latin typeface="Calibri" panose="020F0502020204030204" pitchFamily="34" charset="0"/>
                        </a:rPr>
                        <a:t>vertical</a:t>
                      </a: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USB3.2 gen2 TAP-1</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USB3.2 gen2 TAP-1</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57047460"/>
                  </a:ext>
                </a:extLst>
              </a:tr>
              <a:tr h="183523">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P2</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USB3.2 gen2 TAP-2</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USB3.2 gen2 TAP-2</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US" sz="1200" b="0" i="0" u="none" strike="noStrike">
                          <a:solidFill>
                            <a:srgbClr val="000000"/>
                          </a:solidFill>
                          <a:effectLst/>
                          <a:latin typeface="Calibri" panose="020F0502020204030204" pitchFamily="34" charset="0"/>
                        </a:rPr>
                        <a:t>USB3.2 gen2 TAP-2</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USB3.2 gen2 TAP-2</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337565481"/>
                  </a:ext>
                </a:extLst>
              </a:tr>
              <a:tr h="91762">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1"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76895434"/>
                  </a:ext>
                </a:extLst>
              </a:tr>
              <a:tr h="275285">
                <a:tc rowSpan="8" gridSpan="2">
                  <a:txBody>
                    <a:bodyPr/>
                    <a:lstStyle/>
                    <a:p>
                      <a:pPr marL="0" marR="0" indent="0" algn="ctr" defTabSz="609600" fontAlgn="ctr" latinLnBrk="0">
                        <a:lnSpc>
                          <a:spcPct val="100000"/>
                        </a:lnSpc>
                        <a:spcBef>
                          <a:spcPts val="0"/>
                        </a:spcBef>
                        <a:spcAft>
                          <a:spcPts val="0"/>
                        </a:spcAft>
                        <a:buClrTx/>
                        <a:buSzTx/>
                        <a:buFontTx/>
                        <a:buNone/>
                        <a:tabLst/>
                      </a:pPr>
                      <a:r>
                        <a:rPr lang="en-US" sz="1200" b="1" i="0" u="none" strike="noStrike" cap="none" spc="0" baseline="0">
                          <a:solidFill>
                            <a:srgbClr val="FFFF00"/>
                          </a:solidFill>
                          <a:effectLst/>
                          <a:uFillTx/>
                          <a:latin typeface="Calibri" panose="020F0502020204030204" pitchFamily="34" charset="0"/>
                          <a:ea typeface="+mn-ea"/>
                          <a:cs typeface="+mn-cs"/>
                          <a:sym typeface="Intel Clear"/>
                        </a:rPr>
                        <a:t>USB2.0 </a:t>
                      </a:r>
                      <a:br>
                        <a:rPr lang="en-US" sz="1200" b="1" i="0" u="none" strike="noStrike" cap="none" spc="0" baseline="0">
                          <a:solidFill>
                            <a:srgbClr val="FFFF00"/>
                          </a:solidFill>
                          <a:effectLst/>
                          <a:uFillTx/>
                          <a:latin typeface="Calibri" panose="020F0502020204030204" pitchFamily="34" charset="0"/>
                          <a:ea typeface="+mn-ea"/>
                          <a:cs typeface="+mn-cs"/>
                          <a:sym typeface="Intel Clear"/>
                        </a:rPr>
                      </a:br>
                      <a:r>
                        <a:rPr lang="en-US" sz="1200" b="1" i="0" u="none" strike="noStrike" cap="none" spc="0" baseline="0">
                          <a:solidFill>
                            <a:srgbClr val="FFFF00"/>
                          </a:solidFill>
                          <a:effectLst/>
                          <a:uFillTx/>
                          <a:latin typeface="Calibri" panose="020F0502020204030204" pitchFamily="34" charset="0"/>
                          <a:ea typeface="+mn-ea"/>
                          <a:cs typeface="+mn-cs"/>
                          <a:sym typeface="Intel Clear"/>
                        </a:rPr>
                        <a:t>Bifurcation</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solidFill>
                  </a:tcPr>
                </a:tc>
                <a:tc rowSpan="8" h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P1</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TCP-0 (ONBOARD</a:t>
                      </a:r>
                    </a:p>
                    <a:p>
                      <a:pPr algn="ctr" fontAlgn="ctr"/>
                      <a:r>
                        <a:rPr lang="en-US" sz="1200" b="0" i="0" u="none" strike="noStrike">
                          <a:solidFill>
                            <a:srgbClr val="000000"/>
                          </a:solidFill>
                          <a:effectLst/>
                          <a:latin typeface="Calibri" panose="020F0502020204030204" pitchFamily="34" charset="0"/>
                        </a:rPr>
                        <a:t> TBT PORT-1)</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2x5 PPV HDR</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sym typeface="Intel Clear"/>
                        </a:rPr>
                        <a:t>TCP-0 (M.2 MODULAR</a:t>
                      </a:r>
                    </a:p>
                    <a:p>
                      <a:pPr marL="0" marR="0" lvl="0" indent="0" algn="ctr" defTabSz="60960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sym typeface="Intel Clear"/>
                        </a:rPr>
                        <a:t> TCSS AIC-1)</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TCP-0 (M.2 MODULAR</a:t>
                      </a:r>
                    </a:p>
                    <a:p>
                      <a:pPr algn="ctr" fontAlgn="ctr"/>
                      <a:r>
                        <a:rPr lang="en-US" sz="1200" b="0" i="0" u="none" strike="noStrike">
                          <a:solidFill>
                            <a:srgbClr val="000000"/>
                          </a:solidFill>
                          <a:effectLst/>
                          <a:latin typeface="Calibri" panose="020F0502020204030204" pitchFamily="34" charset="0"/>
                        </a:rPr>
                        <a:t> TCSS AIC-1)</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2x5 PPV HDR</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TCP-0 (ONBOARD</a:t>
                      </a:r>
                    </a:p>
                    <a:p>
                      <a:pPr algn="ctr" fontAlgn="ctr"/>
                      <a:r>
                        <a:rPr lang="en-US" sz="1200" b="0" i="0" u="none" strike="noStrike">
                          <a:solidFill>
                            <a:srgbClr val="000000"/>
                          </a:solidFill>
                          <a:effectLst/>
                          <a:latin typeface="Calibri" panose="020F0502020204030204" pitchFamily="34" charset="0"/>
                        </a:rPr>
                        <a:t> TBT PORT-1)</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2x5 PPV HDR</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386918345"/>
                  </a:ext>
                </a:extLst>
              </a:tr>
              <a:tr h="275285">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P2</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TCP-1 (ONBOARD</a:t>
                      </a:r>
                    </a:p>
                    <a:p>
                      <a:pPr algn="ctr" fontAlgn="ctr"/>
                      <a:r>
                        <a:rPr lang="en-US" sz="1200" b="0" i="0" u="none" strike="noStrike">
                          <a:solidFill>
                            <a:srgbClr val="000000"/>
                          </a:solidFill>
                          <a:effectLst/>
                          <a:latin typeface="Calibri" panose="020F0502020204030204" pitchFamily="34" charset="0"/>
                        </a:rPr>
                        <a:t> TBT PORT-2)</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TCP-1 (dTBT BR)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TCP-1 (M.2 MODULAR</a:t>
                      </a:r>
                    </a:p>
                    <a:p>
                      <a:pPr algn="ctr" fontAlgn="ctr"/>
                      <a:r>
                        <a:rPr lang="en-US" sz="1200" b="0" i="0" u="none" strike="noStrike">
                          <a:solidFill>
                            <a:srgbClr val="000000"/>
                          </a:solidFill>
                          <a:effectLst/>
                          <a:latin typeface="Calibri" panose="020F0502020204030204" pitchFamily="34" charset="0"/>
                        </a:rPr>
                        <a:t> TCSS AIC-2)</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4">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TCP-1 (ONBOARD</a:t>
                      </a:r>
                    </a:p>
                    <a:p>
                      <a:pPr algn="ctr" fontAlgn="ctr"/>
                      <a:r>
                        <a:rPr lang="en-US" sz="1200" b="0" i="0" u="none" strike="noStrike">
                          <a:solidFill>
                            <a:srgbClr val="000000"/>
                          </a:solidFill>
                          <a:effectLst/>
                          <a:latin typeface="Calibri" panose="020F0502020204030204" pitchFamily="34" charset="0"/>
                        </a:rPr>
                        <a:t> TBT PORT-2)</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73408268"/>
                  </a:ext>
                </a:extLst>
              </a:tr>
              <a:tr h="275285">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P3</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TCP-2 (M.2 MODULAR</a:t>
                      </a:r>
                    </a:p>
                    <a:p>
                      <a:pPr algn="ctr" fontAlgn="ctr"/>
                      <a:r>
                        <a:rPr lang="en-US" sz="1200" b="0" i="0" u="none" strike="noStrike">
                          <a:solidFill>
                            <a:srgbClr val="000000"/>
                          </a:solidFill>
                          <a:effectLst/>
                          <a:latin typeface="Calibri" panose="020F0502020204030204" pitchFamily="34" charset="0"/>
                        </a:rPr>
                        <a:t> TCSS AIC-1)</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CRD -1</a:t>
                      </a:r>
                    </a:p>
                    <a:p>
                      <a:pPr algn="ctr" fontAlgn="ctr"/>
                      <a:r>
                        <a:rPr lang="en-US" sz="1200" b="0" i="0" u="none" strike="noStrike">
                          <a:solidFill>
                            <a:srgbClr val="000000"/>
                          </a:solidFill>
                          <a:effectLst/>
                          <a:latin typeface="Calibri" panose="020F0502020204030204" pitchFamily="34" charset="0"/>
                        </a:rPr>
                        <a:t>(ALTEK SUNNY A1)</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WLAN</a:t>
                      </a:r>
                    </a:p>
                    <a:p>
                      <a:pPr algn="ctr" fontAlgn="ctr"/>
                      <a:r>
                        <a:rPr lang="en-US" sz="1200" b="0" i="0" u="none" strike="noStrike">
                          <a:solidFill>
                            <a:srgbClr val="000000"/>
                          </a:solidFill>
                          <a:effectLst/>
                          <a:latin typeface="Calibri" panose="020F0502020204030204" pitchFamily="34" charset="0"/>
                        </a:rPr>
                        <a:t> Key-E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CRD -1</a:t>
                      </a:r>
                    </a:p>
                    <a:p>
                      <a:pPr algn="ctr" fontAlgn="ctr"/>
                      <a:r>
                        <a:rPr lang="en-US" sz="1200" b="0" i="0" u="none" strike="noStrike">
                          <a:solidFill>
                            <a:srgbClr val="000000"/>
                          </a:solidFill>
                          <a:effectLst/>
                          <a:latin typeface="Calibri" panose="020F0502020204030204" pitchFamily="34" charset="0"/>
                        </a:rPr>
                        <a:t>(ALTEK SUNNY A1)</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TCP-2 (ONBOARD</a:t>
                      </a:r>
                    </a:p>
                    <a:p>
                      <a:pPr algn="ctr" fontAlgn="ctr"/>
                      <a:r>
                        <a:rPr lang="en-US" sz="1200" b="0" i="0" u="none" strike="noStrike">
                          <a:solidFill>
                            <a:srgbClr val="000000"/>
                          </a:solidFill>
                          <a:effectLst/>
                          <a:latin typeface="Calibri" panose="020F0502020204030204" pitchFamily="34" charset="0"/>
                        </a:rPr>
                        <a:t> TBT PORT-1)</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TCP-2 (M.2 MODULAR</a:t>
                      </a:r>
                    </a:p>
                    <a:p>
                      <a:pPr algn="ctr" fontAlgn="ctr"/>
                      <a:r>
                        <a:rPr lang="en-US" sz="1200" b="0" i="0" u="none" strike="noStrike">
                          <a:solidFill>
                            <a:srgbClr val="000000"/>
                          </a:solidFill>
                          <a:effectLst/>
                          <a:latin typeface="Calibri" panose="020F0502020204030204" pitchFamily="34" charset="0"/>
                        </a:rPr>
                        <a:t> TCSS AIC-1)</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CRD -1</a:t>
                      </a:r>
                    </a:p>
                    <a:p>
                      <a:pPr algn="ctr" fontAlgn="ctr"/>
                      <a:r>
                        <a:rPr lang="en-US" sz="1200" b="0" i="0" u="none" strike="noStrike">
                          <a:solidFill>
                            <a:srgbClr val="000000"/>
                          </a:solidFill>
                          <a:effectLst/>
                          <a:latin typeface="Calibri" panose="020F0502020204030204" pitchFamily="34" charset="0"/>
                        </a:rPr>
                        <a:t>(ALTEK SUNNY A1)</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200791989"/>
                  </a:ext>
                </a:extLst>
              </a:tr>
              <a:tr h="275285">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P4</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TCP-3 (M.2 MODULAR</a:t>
                      </a:r>
                    </a:p>
                    <a:p>
                      <a:pPr algn="ctr" fontAlgn="ctr"/>
                      <a:r>
                        <a:rPr lang="en-US" sz="1200" b="0" i="0" u="none" strike="noStrike">
                          <a:solidFill>
                            <a:srgbClr val="000000"/>
                          </a:solidFill>
                          <a:effectLst/>
                          <a:latin typeface="Calibri" panose="020F0502020204030204" pitchFamily="34" charset="0"/>
                        </a:rPr>
                        <a:t> TCSS AIC-2)</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TCP-3 (ONBOARD</a:t>
                      </a:r>
                    </a:p>
                    <a:p>
                      <a:pPr algn="ctr" fontAlgn="ctr"/>
                      <a:r>
                        <a:rPr lang="en-US" sz="1200" b="0" i="0" u="none" strike="noStrike">
                          <a:solidFill>
                            <a:srgbClr val="000000"/>
                          </a:solidFill>
                          <a:effectLst/>
                          <a:latin typeface="Calibri" panose="020F0502020204030204" pitchFamily="34" charset="0"/>
                        </a:rPr>
                        <a:t> TBT PORT-2)</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TCP-3 (M.2 MODULAR</a:t>
                      </a:r>
                    </a:p>
                    <a:p>
                      <a:pPr algn="ctr" fontAlgn="ctr"/>
                      <a:r>
                        <a:rPr lang="en-US" sz="1200" b="0" i="0" u="none" strike="noStrike">
                          <a:solidFill>
                            <a:srgbClr val="000000"/>
                          </a:solidFill>
                          <a:effectLst/>
                          <a:latin typeface="Calibri" panose="020F0502020204030204" pitchFamily="34" charset="0"/>
                        </a:rPr>
                        <a:t> TCSS AIC-2)</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04622551"/>
                  </a:ext>
                </a:extLst>
              </a:tr>
              <a:tr h="183523">
                <a:tc gridSpan="2" vMerge="1">
                  <a:txBody>
                    <a:bodyPr/>
                    <a:lstStyle/>
                    <a:p>
                      <a:endParaRPr lang="en-US"/>
                    </a:p>
                  </a:txBody>
                  <a:tcPr>
                    <a:lnT w="28575" cap="flat" cmpd="sng" algn="ctr">
                      <a:solidFill>
                        <a:schemeClr val="tx1"/>
                      </a:solidFill>
                      <a:prstDash val="solid"/>
                      <a:round/>
                      <a:headEnd type="none" w="med" len="med"/>
                      <a:tailEnd type="none" w="med" len="med"/>
                    </a:lnT>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P5</a:t>
                      </a:r>
                    </a:p>
                  </a:txBody>
                  <a:tcPr marL="0" marR="0" marT="0" marB="0" anchor="ctr">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USB3.2 </a:t>
                      </a:r>
                      <a:r>
                        <a:rPr lang="en-US" sz="1200" b="1" i="1" u="none" strike="noStrike">
                          <a:solidFill>
                            <a:srgbClr val="C00000"/>
                          </a:solidFill>
                          <a:effectLst/>
                          <a:latin typeface="Calibri" panose="020F0502020204030204" pitchFamily="34" charset="0"/>
                        </a:rPr>
                        <a:t>gen1</a:t>
                      </a:r>
                      <a:r>
                        <a:rPr lang="en-US" sz="1200" b="0" i="0" u="none" strike="noStrike">
                          <a:solidFill>
                            <a:srgbClr val="000000"/>
                          </a:solidFill>
                          <a:effectLst/>
                          <a:latin typeface="Calibri" panose="020F0502020204030204" pitchFamily="34" charset="0"/>
                        </a:rPr>
                        <a:t> TAP-1</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a:txBody>
                    <a:bodyPr/>
                    <a:lstStyle/>
                    <a:p>
                      <a:pPr algn="ctr" fontAlgn="ctr"/>
                      <a:r>
                        <a:rPr lang="en-US" sz="1200" b="0" i="0" u="none" strike="noStrike">
                          <a:solidFill>
                            <a:srgbClr val="000000"/>
                          </a:solidFill>
                          <a:effectLst/>
                          <a:latin typeface="Calibri" panose="020F0502020204030204" pitchFamily="34" charset="0"/>
                        </a:rPr>
                        <a:t>USB3.2 </a:t>
                      </a:r>
                      <a:r>
                        <a:rPr lang="en-US" sz="1200" b="1" i="1" u="none" strike="noStrike">
                          <a:solidFill>
                            <a:srgbClr val="C00000"/>
                          </a:solidFill>
                          <a:effectLst/>
                          <a:latin typeface="Calibri" panose="020F0502020204030204" pitchFamily="34" charset="0"/>
                        </a:rPr>
                        <a:t>gen2</a:t>
                      </a:r>
                      <a:r>
                        <a:rPr lang="en-US" sz="1200" b="0" i="0" u="none" strike="noStrike">
                          <a:solidFill>
                            <a:srgbClr val="000000"/>
                          </a:solidFill>
                          <a:effectLst/>
                          <a:latin typeface="Calibri" panose="020F0502020204030204" pitchFamily="34" charset="0"/>
                        </a:rPr>
                        <a:t> TAP-1</a:t>
                      </a:r>
                    </a:p>
                    <a:p>
                      <a:pPr algn="ctr" fontAlgn="ctr"/>
                      <a:r>
                        <a:rPr lang="en-US" sz="1200" b="0" i="0" u="none" strike="noStrike">
                          <a:solidFill>
                            <a:srgbClr val="000000"/>
                          </a:solidFill>
                          <a:effectLst/>
                          <a:latin typeface="Calibri" panose="020F0502020204030204" pitchFamily="34" charset="0"/>
                        </a:rPr>
                        <a:t> (</a:t>
                      </a:r>
                      <a:r>
                        <a:rPr lang="en-US" sz="1200" b="1" i="0" u="none" strike="noStrike">
                          <a:solidFill>
                            <a:srgbClr val="C00000"/>
                          </a:solidFill>
                          <a:effectLst/>
                          <a:latin typeface="Calibri" panose="020F0502020204030204" pitchFamily="34" charset="0"/>
                        </a:rPr>
                        <a:t>vertical</a:t>
                      </a:r>
                      <a:r>
                        <a:rPr lang="en-US" sz="1200" b="0" i="0" u="none" strike="noStrike">
                          <a:solidFill>
                            <a:srgbClr val="000000"/>
                          </a:solidFill>
                          <a:effectLst/>
                          <a:latin typeface="Calibri" panose="020F0502020204030204" pitchFamily="34" charset="0"/>
                        </a:rPr>
                        <a:t>)</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USB3.2 gen2 TAP-1</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a:txBody>
                    <a:bodyPr/>
                    <a:lstStyle/>
                    <a:p>
                      <a:pPr algn="ctr" fontAlgn="ctr"/>
                      <a:r>
                        <a:rPr lang="en-US" sz="1200" b="0" i="0" u="none" strike="noStrike">
                          <a:solidFill>
                            <a:srgbClr val="000000"/>
                          </a:solidFill>
                          <a:effectLst/>
                          <a:latin typeface="Calibri" panose="020F0502020204030204" pitchFamily="34" charset="0"/>
                        </a:rPr>
                        <a:t>USB3.2 gen2 TAP-1</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220183932"/>
                  </a:ext>
                </a:extLst>
              </a:tr>
              <a:tr h="183523">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P6</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USB3.2 gen2 TAP-2</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USB3.2 gen2 TAP-2</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US" sz="1200" b="0" i="0" u="none" strike="noStrike">
                          <a:solidFill>
                            <a:srgbClr val="000000"/>
                          </a:solidFill>
                          <a:effectLst/>
                          <a:latin typeface="Calibri" panose="020F0502020204030204" pitchFamily="34" charset="0"/>
                        </a:rPr>
                        <a:t>USB3.2 gen2 TAP-2</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0" i="0" u="none" strike="noStrike">
                          <a:solidFill>
                            <a:srgbClr val="000000"/>
                          </a:solidFill>
                          <a:effectLst/>
                          <a:latin typeface="Calibri" panose="020F0502020204030204" pitchFamily="34" charset="0"/>
                        </a:rPr>
                        <a:t>USB3.2 gen2 TAP-2</a:t>
                      </a:r>
                    </a:p>
                    <a:p>
                      <a:pPr algn="ctr" fontAlgn="ctr"/>
                      <a:r>
                        <a:rPr lang="en-US" sz="1200" b="0" i="0" u="none" strike="noStrike">
                          <a:solidFill>
                            <a:srgbClr val="000000"/>
                          </a:solidFill>
                          <a:effectLst/>
                          <a:latin typeface="Calibri" panose="020F0502020204030204" pitchFamily="34" charset="0"/>
                        </a:rPr>
                        <a:t> with RDRVR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M.2 WWAN Key-B</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660755223"/>
                  </a:ext>
                </a:extLst>
              </a:tr>
              <a:tr h="91762">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P7</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FPS</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2x5 PPV HDR</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FPS</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Calibri" panose="020F0502020204030204" pitchFamily="34" charset="0"/>
                        </a:rPr>
                        <a:t>FPS</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2x5 PPV HDR</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200" b="0" i="0" u="none" strike="noStrike">
                          <a:solidFill>
                            <a:srgbClr val="000000"/>
                          </a:solidFill>
                          <a:effectLst/>
                          <a:latin typeface="Calibri" panose="020F0502020204030204" pitchFamily="34" charset="0"/>
                        </a:rPr>
                        <a:t>FPS</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rowSpan="2">
                  <a:txBody>
                    <a:bodyPr/>
                    <a:lstStyle/>
                    <a:p>
                      <a:pPr algn="ctr" fontAlgn="ctr"/>
                      <a:r>
                        <a:rPr lang="en-US" sz="1200" b="0" i="0" u="none" strike="noStrike">
                          <a:solidFill>
                            <a:srgbClr val="000000"/>
                          </a:solidFill>
                          <a:effectLst/>
                          <a:latin typeface="Calibri" panose="020F0502020204030204" pitchFamily="34" charset="0"/>
                        </a:rPr>
                        <a:t>2x5 PPV HDR</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2120737275"/>
                  </a:ext>
                </a:extLst>
              </a:tr>
              <a:tr h="91762">
                <a:tc gridSpan="2" vMerge="1">
                  <a:txBody>
                    <a:bodyPr/>
                    <a:lstStyle/>
                    <a:p>
                      <a:endParaRPr lang="en-US"/>
                    </a:p>
                  </a:txBody>
                  <a:tcPr/>
                </a:tc>
                <a:tc hMerge="1" vMerge="1">
                  <a:txBody>
                    <a:bodyPr/>
                    <a:lstStyle/>
                    <a:p>
                      <a:endParaRPr lang="en-US"/>
                    </a:p>
                  </a:txBody>
                  <a:tcPr/>
                </a:tc>
                <a:tc>
                  <a:txBody>
                    <a:bodyPr/>
                    <a:lstStyle/>
                    <a:p>
                      <a:pPr algn="ctr" fontAlgn="ctr"/>
                      <a:r>
                        <a:rPr lang="en-US" sz="1200" b="1" i="0" u="none" strike="noStrike">
                          <a:solidFill>
                            <a:srgbClr val="000000"/>
                          </a:solidFill>
                          <a:effectLst/>
                          <a:latin typeface="Calibri" panose="020F0502020204030204" pitchFamily="34" charset="0"/>
                        </a:rPr>
                        <a:t>P8</a:t>
                      </a:r>
                    </a:p>
                  </a:txBody>
                  <a:tcPr marL="0" marR="0" marT="0"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panose="020F0502020204030204" pitchFamily="34" charset="0"/>
                        </a:rPr>
                        <a:t>M.2 WLAN</a:t>
                      </a:r>
                    </a:p>
                    <a:p>
                      <a:pPr algn="ctr" fontAlgn="ctr"/>
                      <a:r>
                        <a:rPr lang="en-US" sz="1200" b="0" i="0" u="none" strike="noStrike">
                          <a:solidFill>
                            <a:srgbClr val="000000"/>
                          </a:solidFill>
                          <a:effectLst/>
                          <a:latin typeface="Calibri" panose="020F0502020204030204" pitchFamily="34" charset="0"/>
                        </a:rPr>
                        <a:t> Key-E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TCP-2 (dTBT BR)</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M.2 WLAN</a:t>
                      </a:r>
                    </a:p>
                    <a:p>
                      <a:pPr algn="ctr" fontAlgn="ctr"/>
                      <a:r>
                        <a:rPr lang="en-US" sz="1200" b="0" i="0" u="none" strike="noStrike">
                          <a:solidFill>
                            <a:srgbClr val="000000"/>
                          </a:solidFill>
                          <a:effectLst/>
                          <a:latin typeface="Calibri" panose="020F0502020204030204" pitchFamily="34" charset="0"/>
                        </a:rPr>
                        <a:t> Key-E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M.2 WLAN</a:t>
                      </a:r>
                    </a:p>
                    <a:p>
                      <a:pPr algn="ctr" fontAlgn="ctr"/>
                      <a:r>
                        <a:rPr lang="en-US" sz="1200" b="0" i="0" u="none" strike="noStrike">
                          <a:solidFill>
                            <a:srgbClr val="000000"/>
                          </a:solidFill>
                          <a:effectLst/>
                          <a:latin typeface="Calibri" panose="020F0502020204030204" pitchFamily="34" charset="0"/>
                        </a:rPr>
                        <a:t> Key-E</a:t>
                      </a:r>
                    </a:p>
                  </a:txBody>
                  <a:tcPr marL="0" marR="0" marT="0"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6E0B4"/>
                    </a:solidFill>
                  </a:tcPr>
                </a:tc>
                <a:tc vMerge="1">
                  <a:txBody>
                    <a:bodyPr/>
                    <a:lstStyle/>
                    <a:p>
                      <a:endParaRPr lang="en-US"/>
                    </a:p>
                  </a:txBody>
                  <a:tcPr/>
                </a:tc>
                <a:extLst>
                  <a:ext uri="{0D108BD9-81ED-4DB2-BD59-A6C34878D82A}">
                    <a16:rowId xmlns:a16="http://schemas.microsoft.com/office/drawing/2014/main" val="3570204700"/>
                  </a:ext>
                </a:extLst>
              </a:tr>
            </a:tbl>
          </a:graphicData>
        </a:graphic>
      </p:graphicFrame>
      <p:graphicFrame>
        <p:nvGraphicFramePr>
          <p:cNvPr id="8" name="Table 7">
            <a:extLst>
              <a:ext uri="{FF2B5EF4-FFF2-40B4-BE49-F238E27FC236}">
                <a16:creationId xmlns:a16="http://schemas.microsoft.com/office/drawing/2014/main" id="{15725CE8-F059-4F33-23E4-0811DD8C4BC3}"/>
              </a:ext>
            </a:extLst>
          </p:cNvPr>
          <p:cNvGraphicFramePr>
            <a:graphicFrameLocks noGrp="1"/>
          </p:cNvGraphicFramePr>
          <p:nvPr>
            <p:extLst>
              <p:ext uri="{D42A27DB-BD31-4B8C-83A1-F6EECF244321}">
                <p14:modId xmlns:p14="http://schemas.microsoft.com/office/powerpoint/2010/main" val="2304982505"/>
              </p:ext>
            </p:extLst>
          </p:nvPr>
        </p:nvGraphicFramePr>
        <p:xfrm>
          <a:off x="9309011" y="6447275"/>
          <a:ext cx="1606639" cy="365760"/>
        </p:xfrm>
        <a:graphic>
          <a:graphicData uri="http://schemas.openxmlformats.org/drawingml/2006/table">
            <a:tbl>
              <a:tblPr/>
              <a:tblGrid>
                <a:gridCol w="1606639">
                  <a:extLst>
                    <a:ext uri="{9D8B030D-6E8A-4147-A177-3AD203B41FA5}">
                      <a16:colId xmlns:a16="http://schemas.microsoft.com/office/drawing/2014/main" val="3936018383"/>
                    </a:ext>
                  </a:extLst>
                </a:gridCol>
              </a:tblGrid>
              <a:tr h="137160">
                <a:tc>
                  <a:txBody>
                    <a:bodyPr/>
                    <a:lstStyle/>
                    <a:p>
                      <a:pPr algn="ctr" fontAlgn="ctr"/>
                      <a:r>
                        <a:rPr lang="en-US" sz="1200" b="0" i="0" u="none" strike="noStrike">
                          <a:solidFill>
                            <a:srgbClr val="000000"/>
                          </a:solidFill>
                          <a:effectLst/>
                          <a:latin typeface="Calibri" panose="020F0502020204030204" pitchFamily="34" charset="0"/>
                        </a:rPr>
                        <a:t>TOP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60104602"/>
                  </a:ext>
                </a:extLst>
              </a:tr>
              <a:tr h="137160">
                <a:tc>
                  <a:txBody>
                    <a:bodyPr/>
                    <a:lstStyle/>
                    <a:p>
                      <a:pPr algn="ctr" fontAlgn="ctr"/>
                      <a:r>
                        <a:rPr lang="en-US" sz="1200" b="0" i="0" u="none" strike="noStrike">
                          <a:solidFill>
                            <a:srgbClr val="000000"/>
                          </a:solidFill>
                          <a:effectLst/>
                          <a:latin typeface="Calibri" panose="020F0502020204030204" pitchFamily="34" charset="0"/>
                        </a:rPr>
                        <a:t>BOTTOM PLACEMENT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545813389"/>
                  </a:ext>
                </a:extLst>
              </a:tr>
            </a:tbl>
          </a:graphicData>
        </a:graphic>
      </p:graphicFrame>
    </p:spTree>
    <p:extLst>
      <p:ext uri="{BB962C8B-B14F-4D97-AF65-F5344CB8AC3E}">
        <p14:creationId xmlns:p14="http://schemas.microsoft.com/office/powerpoint/2010/main" val="37719168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STORAGE</a:t>
            </a:r>
          </a:p>
        </p:txBody>
      </p:sp>
      <p:sp>
        <p:nvSpPr>
          <p:cNvPr id="3" name="TextBox 2">
            <a:extLst>
              <a:ext uri="{FF2B5EF4-FFF2-40B4-BE49-F238E27FC236}">
                <a16:creationId xmlns:a16="http://schemas.microsoft.com/office/drawing/2014/main" id="{88F928BD-95A3-6491-D81E-BF6A081C3FBB}"/>
              </a:ext>
            </a:extLst>
          </p:cNvPr>
          <p:cNvSpPr txBox="1"/>
          <p:nvPr/>
        </p:nvSpPr>
        <p:spPr>
          <a:xfrm>
            <a:off x="8121445" y="5971452"/>
            <a:ext cx="3605735"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solidFill>
                  <a:srgbClr val="00B0F0"/>
                </a:solidFill>
              </a:rPr>
              <a:t>Vidaya, Divya</a:t>
            </a:r>
          </a:p>
        </p:txBody>
      </p:sp>
    </p:spTree>
    <p:extLst>
      <p:ext uri="{BB962C8B-B14F-4D97-AF65-F5344CB8AC3E}">
        <p14:creationId xmlns:p14="http://schemas.microsoft.com/office/powerpoint/2010/main" val="4076405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C2EFC5B-1E0C-4798-BBBC-BB45250351BC}"/>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en-US"/>
              <a:t>PTL UH RVP – Storage support</a:t>
            </a:r>
          </a:p>
        </p:txBody>
      </p:sp>
      <p:pic>
        <p:nvPicPr>
          <p:cNvPr id="9" name="Picture 8">
            <a:extLst>
              <a:ext uri="{FF2B5EF4-FFF2-40B4-BE49-F238E27FC236}">
                <a16:creationId xmlns:a16="http://schemas.microsoft.com/office/drawing/2014/main" id="{A98D23FF-55DE-84C0-3CFE-B73BFDCCB0F5}"/>
              </a:ext>
            </a:extLst>
          </p:cNvPr>
          <p:cNvPicPr>
            <a:picLocks noChangeAspect="1"/>
          </p:cNvPicPr>
          <p:nvPr/>
        </p:nvPicPr>
        <p:blipFill>
          <a:blip r:embed="rId3"/>
          <a:stretch>
            <a:fillRect/>
          </a:stretch>
        </p:blipFill>
        <p:spPr>
          <a:xfrm>
            <a:off x="2381221" y="981607"/>
            <a:ext cx="7429557" cy="2850448"/>
          </a:xfrm>
          <a:prstGeom prst="rect">
            <a:avLst/>
          </a:prstGeom>
        </p:spPr>
      </p:pic>
      <p:pic>
        <p:nvPicPr>
          <p:cNvPr id="11" name="Picture 10">
            <a:extLst>
              <a:ext uri="{FF2B5EF4-FFF2-40B4-BE49-F238E27FC236}">
                <a16:creationId xmlns:a16="http://schemas.microsoft.com/office/drawing/2014/main" id="{82D15B3A-7D0A-257B-D733-DB12CB4155B5}"/>
              </a:ext>
            </a:extLst>
          </p:cNvPr>
          <p:cNvPicPr>
            <a:picLocks noChangeAspect="1"/>
          </p:cNvPicPr>
          <p:nvPr/>
        </p:nvPicPr>
        <p:blipFill>
          <a:blip r:embed="rId4"/>
          <a:stretch>
            <a:fillRect/>
          </a:stretch>
        </p:blipFill>
        <p:spPr>
          <a:xfrm>
            <a:off x="2381221" y="3996388"/>
            <a:ext cx="7429557" cy="2368978"/>
          </a:xfrm>
          <a:prstGeom prst="rect">
            <a:avLst/>
          </a:prstGeom>
        </p:spPr>
      </p:pic>
    </p:spTree>
    <p:extLst>
      <p:ext uri="{BB962C8B-B14F-4D97-AF65-F5344CB8AC3E}">
        <p14:creationId xmlns:p14="http://schemas.microsoft.com/office/powerpoint/2010/main" val="652074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F1F047-1B6A-4395-8C9B-6C982BC395E9}"/>
              </a:ext>
            </a:extLst>
          </p:cNvPr>
          <p:cNvSpPr>
            <a:spLocks noChangeArrowheads="1"/>
          </p:cNvSpPr>
          <p:nvPr/>
        </p:nvSpPr>
        <p:spPr bwMode="auto">
          <a:xfrm>
            <a:off x="1" y="100960"/>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IN" sz="3200"/>
          </a:p>
        </p:txBody>
      </p:sp>
      <p:sp>
        <p:nvSpPr>
          <p:cNvPr id="7" name="Title 1">
            <a:extLst>
              <a:ext uri="{FF2B5EF4-FFF2-40B4-BE49-F238E27FC236}">
                <a16:creationId xmlns:a16="http://schemas.microsoft.com/office/drawing/2014/main" id="{8C2EFC5B-1E0C-4798-BBBC-BB45250351BC}"/>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en-US"/>
              <a:t>PTL UH RVP – Storage support</a:t>
            </a:r>
          </a:p>
        </p:txBody>
      </p:sp>
      <p:pic>
        <p:nvPicPr>
          <p:cNvPr id="6" name="Picture 5">
            <a:extLst>
              <a:ext uri="{FF2B5EF4-FFF2-40B4-BE49-F238E27FC236}">
                <a16:creationId xmlns:a16="http://schemas.microsoft.com/office/drawing/2014/main" id="{7704B51A-EC80-6D1E-C5FD-FB3A75E9FB4A}"/>
              </a:ext>
            </a:extLst>
          </p:cNvPr>
          <p:cNvPicPr>
            <a:picLocks noChangeAspect="1"/>
          </p:cNvPicPr>
          <p:nvPr/>
        </p:nvPicPr>
        <p:blipFill>
          <a:blip r:embed="rId3"/>
          <a:stretch>
            <a:fillRect/>
          </a:stretch>
        </p:blipFill>
        <p:spPr>
          <a:xfrm>
            <a:off x="2405560" y="3893117"/>
            <a:ext cx="7380879" cy="2634068"/>
          </a:xfrm>
          <a:prstGeom prst="rect">
            <a:avLst/>
          </a:prstGeom>
        </p:spPr>
      </p:pic>
      <p:pic>
        <p:nvPicPr>
          <p:cNvPr id="10" name="Picture 9">
            <a:extLst>
              <a:ext uri="{FF2B5EF4-FFF2-40B4-BE49-F238E27FC236}">
                <a16:creationId xmlns:a16="http://schemas.microsoft.com/office/drawing/2014/main" id="{BA0A45FE-7FDE-AA0A-109E-900B0FD62002}"/>
              </a:ext>
            </a:extLst>
          </p:cNvPr>
          <p:cNvPicPr>
            <a:picLocks noChangeAspect="1"/>
          </p:cNvPicPr>
          <p:nvPr/>
        </p:nvPicPr>
        <p:blipFill>
          <a:blip r:embed="rId4"/>
          <a:stretch>
            <a:fillRect/>
          </a:stretch>
        </p:blipFill>
        <p:spPr>
          <a:xfrm>
            <a:off x="2405560" y="845821"/>
            <a:ext cx="7380879" cy="2921216"/>
          </a:xfrm>
          <a:prstGeom prst="rect">
            <a:avLst/>
          </a:prstGeom>
        </p:spPr>
      </p:pic>
    </p:spTree>
    <p:extLst>
      <p:ext uri="{BB962C8B-B14F-4D97-AF65-F5344CB8AC3E}">
        <p14:creationId xmlns:p14="http://schemas.microsoft.com/office/powerpoint/2010/main" val="1543252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UFS</a:t>
            </a:r>
          </a:p>
        </p:txBody>
      </p:sp>
      <p:sp>
        <p:nvSpPr>
          <p:cNvPr id="3" name="TextBox 2">
            <a:extLst>
              <a:ext uri="{FF2B5EF4-FFF2-40B4-BE49-F238E27FC236}">
                <a16:creationId xmlns:a16="http://schemas.microsoft.com/office/drawing/2014/main" id="{D284C9BE-9F88-CEE0-AB8A-2F7CF6EF71A2}"/>
              </a:ext>
            </a:extLst>
          </p:cNvPr>
          <p:cNvSpPr txBox="1"/>
          <p:nvPr/>
        </p:nvSpPr>
        <p:spPr>
          <a:xfrm>
            <a:off x="7492181" y="5843632"/>
            <a:ext cx="4473677"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K, Vishnu</a:t>
            </a:r>
          </a:p>
        </p:txBody>
      </p:sp>
    </p:spTree>
    <p:extLst>
      <p:ext uri="{BB962C8B-B14F-4D97-AF65-F5344CB8AC3E}">
        <p14:creationId xmlns:p14="http://schemas.microsoft.com/office/powerpoint/2010/main" val="3284266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FEBB6CC-89C2-4CF4-AC97-951FA4CC87A1}"/>
              </a:ext>
            </a:extLst>
          </p:cNvPr>
          <p:cNvSpPr txBox="1">
            <a:spLocks/>
          </p:cNvSpPr>
          <p:nvPr/>
        </p:nvSpPr>
        <p:spPr>
          <a:xfrm>
            <a:off x="391632" y="1411013"/>
            <a:ext cx="11010900" cy="3725191"/>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PTL UH RVP supports UFS3.1 interface on RVP1, RVP3 and RVP4 SKUs.</a:t>
            </a:r>
          </a:p>
          <a:p>
            <a:pPr marL="228589" indent="-228589" defTabSz="609570" hangingPunct="1">
              <a:buFont typeface="Arial" panose="020B0604020202020204" pitchFamily="34" charset="0"/>
              <a:buChar char="•"/>
            </a:pPr>
            <a:r>
              <a:rPr lang="en-US" sz="2000">
                <a:cs typeface="Intel Clear" panose="020B0604020203020204" pitchFamily="34" charset="0"/>
              </a:rPr>
              <a:t>PTL RVP2 LP5x CAMM SKU does not support UFS interface.</a:t>
            </a:r>
          </a:p>
          <a:p>
            <a:pPr marL="228589" indent="-228589" defTabSz="609570" hangingPunct="1">
              <a:buFont typeface="Arial" panose="020B0604020202020204" pitchFamily="34" charset="0"/>
              <a:buChar char="•"/>
            </a:pPr>
            <a:r>
              <a:rPr lang="en-US" sz="2000">
                <a:cs typeface="Intel Clear" panose="020B0604020203020204" pitchFamily="34" charset="0"/>
              </a:rPr>
              <a:t>The RVP supports only UFS Little Mount AIC. No other AICs are supported</a:t>
            </a:r>
          </a:p>
          <a:p>
            <a:pPr marL="0" indent="0" defTabSz="609570" hangingPunct="1">
              <a:buNone/>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r>
              <a:rPr lang="en-US" sz="2000">
                <a:cs typeface="Intel Clear" panose="020B0604020203020204" pitchFamily="34" charset="0"/>
              </a:rPr>
              <a:t>The LM AIC uses 256GB Samsung UFS3.1 device.</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sp>
        <p:nvSpPr>
          <p:cNvPr id="12" name="Title 1">
            <a:extLst>
              <a:ext uri="{FF2B5EF4-FFF2-40B4-BE49-F238E27FC236}">
                <a16:creationId xmlns:a16="http://schemas.microsoft.com/office/drawing/2014/main" id="{86B28CE7-7398-4413-BF10-E86E1C9087BF}"/>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PTL UH RVP – UFS Support</a:t>
            </a:r>
          </a:p>
        </p:txBody>
      </p:sp>
      <p:graphicFrame>
        <p:nvGraphicFramePr>
          <p:cNvPr id="2" name="Table 1">
            <a:extLst>
              <a:ext uri="{FF2B5EF4-FFF2-40B4-BE49-F238E27FC236}">
                <a16:creationId xmlns:a16="http://schemas.microsoft.com/office/drawing/2014/main" id="{1717A7D6-0B46-A775-39D0-0BFF607F4E02}"/>
              </a:ext>
            </a:extLst>
          </p:cNvPr>
          <p:cNvGraphicFramePr>
            <a:graphicFrameLocks noGrp="1"/>
          </p:cNvGraphicFramePr>
          <p:nvPr>
            <p:extLst>
              <p:ext uri="{D42A27DB-BD31-4B8C-83A1-F6EECF244321}">
                <p14:modId xmlns:p14="http://schemas.microsoft.com/office/powerpoint/2010/main" val="3053172630"/>
              </p:ext>
            </p:extLst>
          </p:nvPr>
        </p:nvGraphicFramePr>
        <p:xfrm>
          <a:off x="2002938" y="3091180"/>
          <a:ext cx="6857999" cy="675640"/>
        </p:xfrm>
        <a:graphic>
          <a:graphicData uri="http://schemas.openxmlformats.org/drawingml/2006/table">
            <a:tbl>
              <a:tblPr firstRow="1" bandRow="1">
                <a:tableStyleId>{5940675A-B579-460E-94D1-54222C63F5DA}</a:tableStyleId>
              </a:tblPr>
              <a:tblGrid>
                <a:gridCol w="1604821">
                  <a:extLst>
                    <a:ext uri="{9D8B030D-6E8A-4147-A177-3AD203B41FA5}">
                      <a16:colId xmlns:a16="http://schemas.microsoft.com/office/drawing/2014/main" val="3655235781"/>
                    </a:ext>
                  </a:extLst>
                </a:gridCol>
                <a:gridCol w="1742735">
                  <a:extLst>
                    <a:ext uri="{9D8B030D-6E8A-4147-A177-3AD203B41FA5}">
                      <a16:colId xmlns:a16="http://schemas.microsoft.com/office/drawing/2014/main" val="1561736752"/>
                    </a:ext>
                  </a:extLst>
                </a:gridCol>
                <a:gridCol w="1592284">
                  <a:extLst>
                    <a:ext uri="{9D8B030D-6E8A-4147-A177-3AD203B41FA5}">
                      <a16:colId xmlns:a16="http://schemas.microsoft.com/office/drawing/2014/main" val="745128928"/>
                    </a:ext>
                  </a:extLst>
                </a:gridCol>
                <a:gridCol w="1918159">
                  <a:extLst>
                    <a:ext uri="{9D8B030D-6E8A-4147-A177-3AD203B41FA5}">
                      <a16:colId xmlns:a16="http://schemas.microsoft.com/office/drawing/2014/main" val="1738366496"/>
                    </a:ext>
                  </a:extLst>
                </a:gridCol>
              </a:tblGrid>
              <a:tr h="0">
                <a:tc>
                  <a:txBody>
                    <a:bodyPr/>
                    <a:lstStyle/>
                    <a:p>
                      <a:pPr algn="ctr"/>
                      <a:r>
                        <a:rPr lang="en-US" sz="1400" b="1">
                          <a:solidFill>
                            <a:schemeClr val="bg1"/>
                          </a:solidFill>
                        </a:rPr>
                        <a:t>T3 LP5x RVP1</a:t>
                      </a:r>
                    </a:p>
                  </a:txBody>
                  <a:tcPr>
                    <a:solidFill>
                      <a:schemeClr val="tx2"/>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400" b="1">
                          <a:solidFill>
                            <a:schemeClr val="bg1"/>
                          </a:solidFill>
                        </a:rPr>
                        <a:t>T4 LP5x RVP3</a:t>
                      </a:r>
                    </a:p>
                  </a:txBody>
                  <a:tcPr>
                    <a:solidFill>
                      <a:schemeClr val="tx2"/>
                    </a:solidFill>
                  </a:tcPr>
                </a:tc>
                <a:tc>
                  <a:txBody>
                    <a:bodyPr/>
                    <a:lstStyle/>
                    <a:p>
                      <a:pPr algn="ctr"/>
                      <a:r>
                        <a:rPr lang="en-US" sz="1400" b="1">
                          <a:solidFill>
                            <a:schemeClr val="bg1"/>
                          </a:solidFill>
                        </a:rPr>
                        <a:t>T3 DDR5 RVP4</a:t>
                      </a:r>
                    </a:p>
                  </a:txBody>
                  <a:tcPr>
                    <a:solidFill>
                      <a:schemeClr val="tx2"/>
                    </a:solidFill>
                  </a:tcPr>
                </a:tc>
                <a:tc>
                  <a:txBody>
                    <a:bodyPr/>
                    <a:lstStyle/>
                    <a:p>
                      <a:pPr algn="ctr"/>
                      <a:r>
                        <a:rPr lang="en-US" sz="1400" b="1">
                          <a:solidFill>
                            <a:schemeClr val="bg1"/>
                          </a:solidFill>
                        </a:rPr>
                        <a:t>T3 LP5x CAMM RVP2</a:t>
                      </a:r>
                    </a:p>
                  </a:txBody>
                  <a:tcPr>
                    <a:solidFill>
                      <a:schemeClr val="tx2"/>
                    </a:solidFill>
                  </a:tcPr>
                </a:tc>
                <a:extLst>
                  <a:ext uri="{0D108BD9-81ED-4DB2-BD59-A6C34878D82A}">
                    <a16:rowId xmlns:a16="http://schemas.microsoft.com/office/drawing/2014/main" val="95735306"/>
                  </a:ext>
                </a:extLst>
              </a:tr>
              <a:tr h="370840">
                <a:tc>
                  <a:txBody>
                    <a:bodyPr/>
                    <a:lstStyle/>
                    <a:p>
                      <a:pPr algn="ctr"/>
                      <a:r>
                        <a:rPr lang="en-US" sz="1400"/>
                        <a:t>UFS LM AIC</a:t>
                      </a:r>
                    </a:p>
                  </a:txBody>
                  <a:tcPr/>
                </a:tc>
                <a:tc>
                  <a:txBody>
                    <a:bodyPr/>
                    <a:lstStyle/>
                    <a:p>
                      <a:pPr algn="ctr"/>
                      <a:r>
                        <a:rPr lang="en-US" sz="1400"/>
                        <a:t>UFS LM AIC</a:t>
                      </a:r>
                    </a:p>
                  </a:txBody>
                  <a:tcPr/>
                </a:tc>
                <a:tc>
                  <a:txBody>
                    <a:bodyPr/>
                    <a:lstStyle/>
                    <a:p>
                      <a:pPr algn="ctr"/>
                      <a:r>
                        <a:rPr lang="en-US" sz="1400"/>
                        <a:t>UFS LM AIC</a:t>
                      </a:r>
                    </a:p>
                  </a:txBody>
                  <a:tcPr/>
                </a:tc>
                <a:tc>
                  <a:txBody>
                    <a:bodyPr/>
                    <a:lstStyle/>
                    <a:p>
                      <a:pPr algn="ctr"/>
                      <a:r>
                        <a:rPr lang="en-US" sz="1400"/>
                        <a:t>NA</a:t>
                      </a:r>
                    </a:p>
                  </a:txBody>
                  <a:tcPr/>
                </a:tc>
                <a:extLst>
                  <a:ext uri="{0D108BD9-81ED-4DB2-BD59-A6C34878D82A}">
                    <a16:rowId xmlns:a16="http://schemas.microsoft.com/office/drawing/2014/main" val="2344706543"/>
                  </a:ext>
                </a:extLst>
              </a:tr>
            </a:tbl>
          </a:graphicData>
        </a:graphic>
      </p:graphicFrame>
    </p:spTree>
    <p:extLst>
      <p:ext uri="{BB962C8B-B14F-4D97-AF65-F5344CB8AC3E}">
        <p14:creationId xmlns:p14="http://schemas.microsoft.com/office/powerpoint/2010/main" val="3717220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CAMERA</a:t>
            </a:r>
          </a:p>
        </p:txBody>
      </p:sp>
      <p:sp>
        <p:nvSpPr>
          <p:cNvPr id="3" name="TextBox 2">
            <a:extLst>
              <a:ext uri="{FF2B5EF4-FFF2-40B4-BE49-F238E27FC236}">
                <a16:creationId xmlns:a16="http://schemas.microsoft.com/office/drawing/2014/main" id="{D284C9BE-9F88-CEE0-AB8A-2F7CF6EF71A2}"/>
              </a:ext>
            </a:extLst>
          </p:cNvPr>
          <p:cNvSpPr txBox="1"/>
          <p:nvPr/>
        </p:nvSpPr>
        <p:spPr>
          <a:xfrm>
            <a:off x="7492181" y="5843632"/>
            <a:ext cx="4473677"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rgbClr val="00B0F0"/>
                </a:solidFill>
              </a:rPr>
              <a:t>K, Vishnu</a:t>
            </a:r>
          </a:p>
        </p:txBody>
      </p:sp>
    </p:spTree>
    <p:extLst>
      <p:ext uri="{BB962C8B-B14F-4D97-AF65-F5344CB8AC3E}">
        <p14:creationId xmlns:p14="http://schemas.microsoft.com/office/powerpoint/2010/main" val="3620974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FEBB6CC-89C2-4CF4-AC97-951FA4CC87A1}"/>
              </a:ext>
            </a:extLst>
          </p:cNvPr>
          <p:cNvSpPr txBox="1">
            <a:spLocks/>
          </p:cNvSpPr>
          <p:nvPr/>
        </p:nvSpPr>
        <p:spPr>
          <a:xfrm>
            <a:off x="391632" y="1411013"/>
            <a:ext cx="11010900" cy="383916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On PTL-UH RVP, camera support will be same across all RVP SKUs </a:t>
            </a:r>
            <a:r>
              <a:rPr lang="en-US" sz="2000">
                <a:highlight>
                  <a:srgbClr val="FFFF00"/>
                </a:highlight>
                <a:cs typeface="Intel Clear" panose="020B0604020203020204" pitchFamily="34" charset="0"/>
              </a:rPr>
              <a:t>except for one SKU</a:t>
            </a:r>
            <a:r>
              <a:rPr lang="en-US" sz="2000">
                <a:cs typeface="Intel Clear" panose="020B0604020203020204" pitchFamily="34" charset="0"/>
              </a:rPr>
              <a:t>.</a:t>
            </a:r>
          </a:p>
          <a:p>
            <a:pPr marL="228589" indent="-228589" defTabSz="609570" hangingPunct="1">
              <a:buFont typeface="Arial" panose="020B0604020202020204" pitchFamily="34" charset="0"/>
              <a:buChar char="•"/>
            </a:pPr>
            <a:r>
              <a:rPr lang="en-US" sz="2000">
                <a:cs typeface="Intel Clear" panose="020B0604020203020204" pitchFamily="34" charset="0"/>
              </a:rPr>
              <a:t>LP5x T4 RVP3 SKU supports only C-PHY camera Sensors.</a:t>
            </a:r>
          </a:p>
          <a:p>
            <a:pPr marL="228589" indent="-228589" defTabSz="609570" hangingPunct="1">
              <a:buFont typeface="Arial" panose="020B0604020202020204" pitchFamily="34" charset="0"/>
              <a:buChar char="•"/>
            </a:pPr>
            <a:r>
              <a:rPr lang="en-US" sz="2000">
                <a:cs typeface="Intel Clear" panose="020B0604020203020204" pitchFamily="34" charset="0"/>
              </a:rPr>
              <a:t>Similar like LNL where one SKU is maintained for C-PHY based sensors</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r>
              <a:rPr lang="en-US" sz="2000">
                <a:cs typeface="Intel Clear" panose="020B0604020203020204" pitchFamily="34" charset="0"/>
              </a:rPr>
              <a:t>PTL-UH RVP will have two CRD 60 pin connector to support MIPI Based Cameras.</a:t>
            </a:r>
          </a:p>
          <a:p>
            <a:pPr marL="228589" indent="-228589" defTabSz="609570" hangingPunct="1">
              <a:buFont typeface="Arial" panose="020B0604020202020204" pitchFamily="34" charset="0"/>
              <a:buChar char="•"/>
            </a:pPr>
            <a:r>
              <a:rPr lang="en-US" sz="2000">
                <a:cs typeface="Intel Clear" panose="020B0604020203020204" pitchFamily="34" charset="0"/>
              </a:rPr>
              <a:t>GPIOs supported for the Camera AICs will vary from SKU to SKU.</a:t>
            </a:r>
          </a:p>
          <a:p>
            <a:pPr marL="228589" indent="-228589" defTabSz="609570" hangingPunct="1">
              <a:buFont typeface="Arial" panose="020B0604020202020204" pitchFamily="34" charset="0"/>
              <a:buChar char="•"/>
            </a:pPr>
            <a:r>
              <a:rPr lang="en-US" sz="2000">
                <a:cs typeface="Intel Clear" panose="020B0604020203020204" pitchFamily="34" charset="0"/>
              </a:rPr>
              <a:t>The CRD 60 Pinout in RVP3 is different from legacy pinouts followed in RVP1,2 &amp; 4.</a:t>
            </a:r>
          </a:p>
        </p:txBody>
      </p:sp>
      <p:sp>
        <p:nvSpPr>
          <p:cNvPr id="12" name="Title 1">
            <a:extLst>
              <a:ext uri="{FF2B5EF4-FFF2-40B4-BE49-F238E27FC236}">
                <a16:creationId xmlns:a16="http://schemas.microsoft.com/office/drawing/2014/main" id="{86B28CE7-7398-4413-BF10-E86E1C9087BF}"/>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PTL UH RVP – Camera support &amp; configurations</a:t>
            </a:r>
          </a:p>
        </p:txBody>
      </p:sp>
      <p:graphicFrame>
        <p:nvGraphicFramePr>
          <p:cNvPr id="2" name="Table 1">
            <a:extLst>
              <a:ext uri="{FF2B5EF4-FFF2-40B4-BE49-F238E27FC236}">
                <a16:creationId xmlns:a16="http://schemas.microsoft.com/office/drawing/2014/main" id="{1717A7D6-0B46-A775-39D0-0BFF607F4E02}"/>
              </a:ext>
            </a:extLst>
          </p:cNvPr>
          <p:cNvGraphicFramePr>
            <a:graphicFrameLocks noGrp="1"/>
          </p:cNvGraphicFramePr>
          <p:nvPr>
            <p:extLst>
              <p:ext uri="{D42A27DB-BD31-4B8C-83A1-F6EECF244321}">
                <p14:modId xmlns:p14="http://schemas.microsoft.com/office/powerpoint/2010/main" val="4010052290"/>
              </p:ext>
            </p:extLst>
          </p:nvPr>
        </p:nvGraphicFramePr>
        <p:xfrm>
          <a:off x="1536011" y="2988969"/>
          <a:ext cx="6857999" cy="675640"/>
        </p:xfrm>
        <a:graphic>
          <a:graphicData uri="http://schemas.openxmlformats.org/drawingml/2006/table">
            <a:tbl>
              <a:tblPr firstRow="1" bandRow="1">
                <a:tableStyleId>{5940675A-B579-460E-94D1-54222C63F5DA}</a:tableStyleId>
              </a:tblPr>
              <a:tblGrid>
                <a:gridCol w="1604821">
                  <a:extLst>
                    <a:ext uri="{9D8B030D-6E8A-4147-A177-3AD203B41FA5}">
                      <a16:colId xmlns:a16="http://schemas.microsoft.com/office/drawing/2014/main" val="3655235781"/>
                    </a:ext>
                  </a:extLst>
                </a:gridCol>
                <a:gridCol w="1742735">
                  <a:extLst>
                    <a:ext uri="{9D8B030D-6E8A-4147-A177-3AD203B41FA5}">
                      <a16:colId xmlns:a16="http://schemas.microsoft.com/office/drawing/2014/main" val="1561736752"/>
                    </a:ext>
                  </a:extLst>
                </a:gridCol>
                <a:gridCol w="1592284">
                  <a:extLst>
                    <a:ext uri="{9D8B030D-6E8A-4147-A177-3AD203B41FA5}">
                      <a16:colId xmlns:a16="http://schemas.microsoft.com/office/drawing/2014/main" val="745128928"/>
                    </a:ext>
                  </a:extLst>
                </a:gridCol>
                <a:gridCol w="1918159">
                  <a:extLst>
                    <a:ext uri="{9D8B030D-6E8A-4147-A177-3AD203B41FA5}">
                      <a16:colId xmlns:a16="http://schemas.microsoft.com/office/drawing/2014/main" val="1738366496"/>
                    </a:ext>
                  </a:extLst>
                </a:gridCol>
              </a:tblGrid>
              <a:tr h="0">
                <a:tc>
                  <a:txBody>
                    <a:bodyPr/>
                    <a:lstStyle/>
                    <a:p>
                      <a:pPr algn="ctr"/>
                      <a:r>
                        <a:rPr lang="en-US" sz="1400" b="1">
                          <a:solidFill>
                            <a:schemeClr val="bg1"/>
                          </a:solidFill>
                        </a:rPr>
                        <a:t>T3 LP5x RVP1</a:t>
                      </a:r>
                    </a:p>
                  </a:txBody>
                  <a:tcPr>
                    <a:solidFill>
                      <a:schemeClr val="tx2"/>
                    </a:solid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400" b="1">
                          <a:solidFill>
                            <a:schemeClr val="bg1"/>
                          </a:solidFill>
                        </a:rPr>
                        <a:t>T4 LP5x RVP3</a:t>
                      </a:r>
                    </a:p>
                  </a:txBody>
                  <a:tcPr>
                    <a:solidFill>
                      <a:schemeClr val="tx2"/>
                    </a:solidFill>
                  </a:tcPr>
                </a:tc>
                <a:tc>
                  <a:txBody>
                    <a:bodyPr/>
                    <a:lstStyle/>
                    <a:p>
                      <a:pPr algn="ctr"/>
                      <a:r>
                        <a:rPr lang="en-US" sz="1400" b="1">
                          <a:solidFill>
                            <a:schemeClr val="bg1"/>
                          </a:solidFill>
                        </a:rPr>
                        <a:t>T3 DDR5 RVP4</a:t>
                      </a:r>
                    </a:p>
                  </a:txBody>
                  <a:tcPr>
                    <a:solidFill>
                      <a:schemeClr val="tx2"/>
                    </a:solidFill>
                  </a:tcPr>
                </a:tc>
                <a:tc>
                  <a:txBody>
                    <a:bodyPr/>
                    <a:lstStyle/>
                    <a:p>
                      <a:pPr algn="ctr"/>
                      <a:r>
                        <a:rPr lang="en-US" sz="1400" b="1">
                          <a:solidFill>
                            <a:schemeClr val="bg1"/>
                          </a:solidFill>
                        </a:rPr>
                        <a:t>T3 LP5x CAMM RVP2</a:t>
                      </a:r>
                    </a:p>
                  </a:txBody>
                  <a:tcPr>
                    <a:solidFill>
                      <a:schemeClr val="tx2"/>
                    </a:solidFill>
                  </a:tcPr>
                </a:tc>
                <a:extLst>
                  <a:ext uri="{0D108BD9-81ED-4DB2-BD59-A6C34878D82A}">
                    <a16:rowId xmlns:a16="http://schemas.microsoft.com/office/drawing/2014/main" val="95735306"/>
                  </a:ext>
                </a:extLst>
              </a:tr>
              <a:tr h="370840">
                <a:tc>
                  <a:txBody>
                    <a:bodyPr/>
                    <a:lstStyle/>
                    <a:p>
                      <a:pPr algn="ctr"/>
                      <a:r>
                        <a:rPr lang="en-US" sz="1400"/>
                        <a:t>D-PHY</a:t>
                      </a:r>
                    </a:p>
                  </a:txBody>
                  <a:tcPr/>
                </a:tc>
                <a:tc>
                  <a:txBody>
                    <a:bodyPr/>
                    <a:lstStyle/>
                    <a:p>
                      <a:pPr algn="ctr"/>
                      <a:r>
                        <a:rPr lang="en-US" sz="1400">
                          <a:solidFill>
                            <a:schemeClr val="accent4"/>
                          </a:solidFill>
                        </a:rPr>
                        <a:t>C-PHY</a:t>
                      </a:r>
                    </a:p>
                  </a:txBody>
                  <a:tcPr/>
                </a:tc>
                <a:tc>
                  <a:txBody>
                    <a:bodyPr/>
                    <a:lstStyle/>
                    <a:p>
                      <a:pPr algn="ctr"/>
                      <a:r>
                        <a:rPr lang="en-US" sz="1400"/>
                        <a:t>D-PHY</a:t>
                      </a:r>
                    </a:p>
                  </a:txBody>
                  <a:tcPr/>
                </a:tc>
                <a:tc>
                  <a:txBody>
                    <a:bodyPr/>
                    <a:lstStyle/>
                    <a:p>
                      <a:pPr algn="ctr"/>
                      <a:r>
                        <a:rPr lang="en-US" sz="1400"/>
                        <a:t>D-PHY</a:t>
                      </a:r>
                    </a:p>
                  </a:txBody>
                  <a:tcPr/>
                </a:tc>
                <a:extLst>
                  <a:ext uri="{0D108BD9-81ED-4DB2-BD59-A6C34878D82A}">
                    <a16:rowId xmlns:a16="http://schemas.microsoft.com/office/drawing/2014/main" val="2344706543"/>
                  </a:ext>
                </a:extLst>
              </a:tr>
            </a:tbl>
          </a:graphicData>
        </a:graphic>
      </p:graphicFrame>
    </p:spTree>
    <p:extLst>
      <p:ext uri="{BB962C8B-B14F-4D97-AF65-F5344CB8AC3E}">
        <p14:creationId xmlns:p14="http://schemas.microsoft.com/office/powerpoint/2010/main" val="3627929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91119" y="6020597"/>
            <a:ext cx="9436552" cy="720390"/>
          </a:xfrm>
          <a:prstGeom prst="rect">
            <a:avLst/>
          </a:prstGeom>
          <a:noFill/>
        </p:spPr>
        <p:txBody>
          <a:bodyPr wrap="square" rtlCol="0">
            <a:spAutoFit/>
          </a:bodyPr>
          <a:lstStyle/>
          <a:p>
            <a:pPr defTabSz="1219170"/>
            <a:r>
              <a:rPr lang="en-US"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rPr>
              <a:t>Link:  </a:t>
            </a: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hlinkClick r:id="rId3"/>
              </a:rPr>
              <a:t>PTL-UH-RVP-Offerings</a:t>
            </a:r>
            <a:endPar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a:p>
            <a:pPr defTabSz="1219170"/>
            <a:endPar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p:txBody>
      </p:sp>
      <p:sp>
        <p:nvSpPr>
          <p:cNvPr id="6" name="Title 2">
            <a:extLst>
              <a:ext uri="{FF2B5EF4-FFF2-40B4-BE49-F238E27FC236}">
                <a16:creationId xmlns:a16="http://schemas.microsoft.com/office/drawing/2014/main" id="{E83379E0-E29B-441E-95B8-898586FFA372}"/>
              </a:ext>
            </a:extLst>
          </p:cNvPr>
          <p:cNvSpPr txBox="1">
            <a:spLocks/>
          </p:cNvSpPr>
          <p:nvPr/>
        </p:nvSpPr>
        <p:spPr>
          <a:xfrm>
            <a:off x="460000" y="117013"/>
            <a:ext cx="10972800" cy="619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US">
                <a:solidFill>
                  <a:schemeClr val="bg2"/>
                </a:solidFill>
              </a:rPr>
              <a:t>PTL-UH RVP SKU Offering</a:t>
            </a:r>
          </a:p>
        </p:txBody>
      </p:sp>
      <p:pic>
        <p:nvPicPr>
          <p:cNvPr id="10" name="Picture 9">
            <a:extLst>
              <a:ext uri="{FF2B5EF4-FFF2-40B4-BE49-F238E27FC236}">
                <a16:creationId xmlns:a16="http://schemas.microsoft.com/office/drawing/2014/main" id="{B5F85D6A-A0AC-DDD4-1542-87365F8238A1}"/>
              </a:ext>
            </a:extLst>
          </p:cNvPr>
          <p:cNvPicPr>
            <a:picLocks noChangeAspect="1"/>
          </p:cNvPicPr>
          <p:nvPr/>
        </p:nvPicPr>
        <p:blipFill>
          <a:blip r:embed="rId4"/>
          <a:stretch>
            <a:fillRect/>
          </a:stretch>
        </p:blipFill>
        <p:spPr>
          <a:xfrm>
            <a:off x="609600" y="1297829"/>
            <a:ext cx="10972800" cy="3873305"/>
          </a:xfrm>
          <a:prstGeom prst="rect">
            <a:avLst/>
          </a:prstGeom>
          <a:ln w="28575">
            <a:solidFill>
              <a:schemeClr val="tx2"/>
            </a:solidFill>
          </a:ln>
        </p:spPr>
      </p:pic>
    </p:spTree>
    <p:extLst>
      <p:ext uri="{BB962C8B-B14F-4D97-AF65-F5344CB8AC3E}">
        <p14:creationId xmlns:p14="http://schemas.microsoft.com/office/powerpoint/2010/main" val="1541802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B1BD8F0-71FD-4E42-86AC-8A4C59D62285}"/>
              </a:ext>
            </a:extLst>
          </p:cNvPr>
          <p:cNvGraphicFramePr>
            <a:graphicFrameLocks noGrp="1"/>
          </p:cNvGraphicFramePr>
          <p:nvPr>
            <p:extLst>
              <p:ext uri="{D42A27DB-BD31-4B8C-83A1-F6EECF244321}">
                <p14:modId xmlns:p14="http://schemas.microsoft.com/office/powerpoint/2010/main" val="3394251079"/>
              </p:ext>
            </p:extLst>
          </p:nvPr>
        </p:nvGraphicFramePr>
        <p:xfrm>
          <a:off x="1202773" y="1677006"/>
          <a:ext cx="7440410" cy="1034998"/>
        </p:xfrm>
        <a:graphic>
          <a:graphicData uri="http://schemas.openxmlformats.org/drawingml/2006/table">
            <a:tbl>
              <a:tblPr/>
              <a:tblGrid>
                <a:gridCol w="2053958">
                  <a:extLst>
                    <a:ext uri="{9D8B030D-6E8A-4147-A177-3AD203B41FA5}">
                      <a16:colId xmlns:a16="http://schemas.microsoft.com/office/drawing/2014/main" val="20000"/>
                    </a:ext>
                  </a:extLst>
                </a:gridCol>
                <a:gridCol w="1795484">
                  <a:extLst>
                    <a:ext uri="{9D8B030D-6E8A-4147-A177-3AD203B41FA5}">
                      <a16:colId xmlns:a16="http://schemas.microsoft.com/office/drawing/2014/main" val="20001"/>
                    </a:ext>
                  </a:extLst>
                </a:gridCol>
                <a:gridCol w="1795484">
                  <a:extLst>
                    <a:ext uri="{9D8B030D-6E8A-4147-A177-3AD203B41FA5}">
                      <a16:colId xmlns:a16="http://schemas.microsoft.com/office/drawing/2014/main" val="1278329216"/>
                    </a:ext>
                  </a:extLst>
                </a:gridCol>
                <a:gridCol w="1795484">
                  <a:extLst>
                    <a:ext uri="{9D8B030D-6E8A-4147-A177-3AD203B41FA5}">
                      <a16:colId xmlns:a16="http://schemas.microsoft.com/office/drawing/2014/main" val="1276065327"/>
                    </a:ext>
                  </a:extLst>
                </a:gridCol>
              </a:tblGrid>
              <a:tr h="317444">
                <a:tc>
                  <a:txBody>
                    <a:bodyPr/>
                    <a:lstStyle/>
                    <a:p>
                      <a:pPr marL="0" marR="0" indent="0" algn="ctr" defTabSz="609600" rtl="0" eaLnBrk="1" fontAlgn="b" latinLnBrk="0" hangingPunct="1">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RVP connector</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b" latinLnBrk="0" hangingPunct="1">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ALTEK AIC</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CRD-D1</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CRD-G3</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88616">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CRD Conn 1</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 x4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 x4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2 x2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8938">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CRD Conn 2</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NA</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 x2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1 x2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bl>
          </a:graphicData>
        </a:graphic>
      </p:graphicFrame>
      <p:sp>
        <p:nvSpPr>
          <p:cNvPr id="7" name="Content Placeholder 2">
            <a:extLst>
              <a:ext uri="{FF2B5EF4-FFF2-40B4-BE49-F238E27FC236}">
                <a16:creationId xmlns:a16="http://schemas.microsoft.com/office/drawing/2014/main" id="{0FEBB6CC-89C2-4CF4-AC97-951FA4CC87A1}"/>
              </a:ext>
            </a:extLst>
          </p:cNvPr>
          <p:cNvSpPr txBox="1">
            <a:spLocks/>
          </p:cNvSpPr>
          <p:nvPr/>
        </p:nvSpPr>
        <p:spPr>
          <a:xfrm>
            <a:off x="500616" y="981607"/>
            <a:ext cx="11010900" cy="5292733"/>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Below are the supported Camera AICs for RVP1,RVP2 and RVP4 SKUs</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r>
              <a:rPr lang="en-US" sz="2000">
                <a:cs typeface="Intel Clear" panose="020B0604020203020204" pitchFamily="34" charset="0"/>
              </a:rPr>
              <a:t>Camera AICs supported by RVP3-T4 LP5x SKU,</a:t>
            </a: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a:p>
            <a:pPr marL="228589" indent="-228589" defTabSz="609570" hangingPunct="1">
              <a:buFont typeface="Arial" panose="020B0604020202020204" pitchFamily="34" charset="0"/>
              <a:buChar char="•"/>
            </a:pPr>
            <a:r>
              <a:rPr lang="en-US" sz="2000">
                <a:cs typeface="Intel Clear" panose="020B0604020203020204" pitchFamily="34" charset="0"/>
              </a:rPr>
              <a:t>CRD D1 C-PHY is a newly designed AIC to support C-PHY based camera sensors</a:t>
            </a:r>
          </a:p>
          <a:p>
            <a:pPr marL="228589" indent="-228589" defTabSz="609570" hangingPunct="1">
              <a:buFont typeface="Arial" panose="020B0604020202020204" pitchFamily="34" charset="0"/>
              <a:buChar char="•"/>
            </a:pPr>
            <a:r>
              <a:rPr lang="en-US" sz="2000" b="1">
                <a:solidFill>
                  <a:srgbClr val="FF0000"/>
                </a:solidFill>
                <a:cs typeface="Intel Clear" panose="020B0604020203020204" pitchFamily="34" charset="0"/>
              </a:rPr>
              <a:t>Note : Kindly do not swap the  CRD AICs between RVP3 and RVP1,2,4. This may ground the HSIO signals from </a:t>
            </a:r>
            <a:r>
              <a:rPr lang="en-US" sz="2000" b="1" err="1">
                <a:solidFill>
                  <a:srgbClr val="FF0000"/>
                </a:solidFill>
                <a:cs typeface="Intel Clear" panose="020B0604020203020204" pitchFamily="34" charset="0"/>
              </a:rPr>
              <a:t>SoC.</a:t>
            </a:r>
            <a:r>
              <a:rPr lang="en-US" sz="2000" b="1">
                <a:solidFill>
                  <a:srgbClr val="FF0000"/>
                </a:solidFill>
                <a:cs typeface="Intel Clear" panose="020B0604020203020204" pitchFamily="34" charset="0"/>
              </a:rPr>
              <a:t> This is because different CRD-60 pinout followed in RVP3.</a:t>
            </a:r>
          </a:p>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sp>
        <p:nvSpPr>
          <p:cNvPr id="12" name="Title 1">
            <a:extLst>
              <a:ext uri="{FF2B5EF4-FFF2-40B4-BE49-F238E27FC236}">
                <a16:creationId xmlns:a16="http://schemas.microsoft.com/office/drawing/2014/main" id="{86B28CE7-7398-4413-BF10-E86E1C9087BF}"/>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PTL UH RVP – Camera support &amp; configurations</a:t>
            </a:r>
          </a:p>
        </p:txBody>
      </p:sp>
      <p:graphicFrame>
        <p:nvGraphicFramePr>
          <p:cNvPr id="3" name="Table 2">
            <a:extLst>
              <a:ext uri="{FF2B5EF4-FFF2-40B4-BE49-F238E27FC236}">
                <a16:creationId xmlns:a16="http://schemas.microsoft.com/office/drawing/2014/main" id="{F72BBE3A-37B8-65FA-CF02-42D87FDA6C94}"/>
              </a:ext>
            </a:extLst>
          </p:cNvPr>
          <p:cNvGraphicFramePr>
            <a:graphicFrameLocks noGrp="1"/>
          </p:cNvGraphicFramePr>
          <p:nvPr>
            <p:extLst>
              <p:ext uri="{D42A27DB-BD31-4B8C-83A1-F6EECF244321}">
                <p14:modId xmlns:p14="http://schemas.microsoft.com/office/powerpoint/2010/main" val="3701538324"/>
              </p:ext>
            </p:extLst>
          </p:nvPr>
        </p:nvGraphicFramePr>
        <p:xfrm>
          <a:off x="2998257" y="3842967"/>
          <a:ext cx="3849442" cy="894676"/>
        </p:xfrm>
        <a:graphic>
          <a:graphicData uri="http://schemas.openxmlformats.org/drawingml/2006/table">
            <a:tbl>
              <a:tblPr/>
              <a:tblGrid>
                <a:gridCol w="2053958">
                  <a:extLst>
                    <a:ext uri="{9D8B030D-6E8A-4147-A177-3AD203B41FA5}">
                      <a16:colId xmlns:a16="http://schemas.microsoft.com/office/drawing/2014/main" val="2109141634"/>
                    </a:ext>
                  </a:extLst>
                </a:gridCol>
                <a:gridCol w="1795484">
                  <a:extLst>
                    <a:ext uri="{9D8B030D-6E8A-4147-A177-3AD203B41FA5}">
                      <a16:colId xmlns:a16="http://schemas.microsoft.com/office/drawing/2014/main" val="1853308304"/>
                    </a:ext>
                  </a:extLst>
                </a:gridCol>
              </a:tblGrid>
              <a:tr h="317444">
                <a:tc>
                  <a:txBody>
                    <a:bodyPr/>
                    <a:lstStyle/>
                    <a:p>
                      <a:pPr marL="0" marR="0" indent="0" algn="ctr" defTabSz="609600" rtl="0" eaLnBrk="1" fontAlgn="b" latinLnBrk="0" hangingPunct="1">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RVP3 connector</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b" latinLnBrk="0" hangingPunct="1">
                        <a:lnSpc>
                          <a:spcPct val="100000"/>
                        </a:lnSpc>
                        <a:spcBef>
                          <a:spcPts val="0"/>
                        </a:spcBef>
                        <a:spcAft>
                          <a:spcPts val="0"/>
                        </a:spcAft>
                        <a:buClrTx/>
                        <a:buSzTx/>
                        <a:buFontTx/>
                        <a:buNone/>
                        <a:tabLst/>
                      </a:pPr>
                      <a:r>
                        <a:rPr lang="en-US" sz="1400" b="1" i="0" u="none" strike="noStrike" cap="none" spc="0" baseline="0">
                          <a:solidFill>
                            <a:schemeClr val="bg1"/>
                          </a:solidFill>
                          <a:effectLst/>
                          <a:uFillTx/>
                          <a:latin typeface="+mn-lt"/>
                          <a:ea typeface="+mn-ea"/>
                          <a:cs typeface="+mn-cs"/>
                          <a:sym typeface="Intel Clear"/>
                        </a:rPr>
                        <a:t>CRD D1 C-PHY</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938734173"/>
                  </a:ext>
                </a:extLst>
              </a:tr>
              <a:tr h="288616">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CRD Conn 1</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3 Trio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7446135"/>
                  </a:ext>
                </a:extLst>
              </a:tr>
              <a:tr h="288616">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CRD Conn 1</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2 Trio lane</a:t>
                      </a: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5604459"/>
                  </a:ext>
                </a:extLst>
              </a:tr>
            </a:tbl>
          </a:graphicData>
        </a:graphic>
      </p:graphicFrame>
    </p:spTree>
    <p:extLst>
      <p:ext uri="{BB962C8B-B14F-4D97-AF65-F5344CB8AC3E}">
        <p14:creationId xmlns:p14="http://schemas.microsoft.com/office/powerpoint/2010/main" val="4155842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98264" y="1572675"/>
            <a:ext cx="2395471" cy="542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CRD CON2</a:t>
            </a:r>
          </a:p>
        </p:txBody>
      </p:sp>
      <p:sp>
        <p:nvSpPr>
          <p:cNvPr id="6" name="Rectangle 5"/>
          <p:cNvSpPr/>
          <p:nvPr/>
        </p:nvSpPr>
        <p:spPr>
          <a:xfrm>
            <a:off x="8063883" y="1555097"/>
            <a:ext cx="2395471" cy="560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CRD CON1</a:t>
            </a:r>
          </a:p>
        </p:txBody>
      </p:sp>
      <p:sp>
        <p:nvSpPr>
          <p:cNvPr id="12" name="TextBox 11"/>
          <p:cNvSpPr txBox="1"/>
          <p:nvPr/>
        </p:nvSpPr>
        <p:spPr>
          <a:xfrm>
            <a:off x="6381192" y="2311523"/>
            <a:ext cx="774571" cy="314830"/>
          </a:xfrm>
          <a:prstGeom prst="rect">
            <a:avLst/>
          </a:prstGeom>
          <a:noFill/>
        </p:spPr>
        <p:txBody>
          <a:bodyPr wrap="none" rtlCol="0">
            <a:spAutoFit/>
          </a:bodyPr>
          <a:lstStyle/>
          <a:p>
            <a:pPr algn="ctr"/>
            <a:r>
              <a:rPr lang="en-US" sz="1600">
                <a:solidFill>
                  <a:schemeClr val="tx2"/>
                </a:solidFill>
              </a:rPr>
              <a:t>1xCLK</a:t>
            </a:r>
          </a:p>
        </p:txBody>
      </p:sp>
      <p:cxnSp>
        <p:nvCxnSpPr>
          <p:cNvPr id="25" name="Straight Arrow Connector 24"/>
          <p:cNvCxnSpPr/>
          <p:nvPr/>
        </p:nvCxnSpPr>
        <p:spPr>
          <a:xfrm>
            <a:off x="5735592"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6440237"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9196728"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9697800"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56D9257-A6D5-471B-816F-2E12A56DEDF8}"/>
              </a:ext>
            </a:extLst>
          </p:cNvPr>
          <p:cNvSpPr txBox="1"/>
          <p:nvPr/>
        </p:nvSpPr>
        <p:spPr>
          <a:xfrm>
            <a:off x="4692539" y="2311523"/>
            <a:ext cx="979573" cy="314830"/>
          </a:xfrm>
          <a:prstGeom prst="rect">
            <a:avLst/>
          </a:prstGeom>
          <a:noFill/>
        </p:spPr>
        <p:txBody>
          <a:bodyPr wrap="square" rtlCol="0">
            <a:spAutoFit/>
          </a:bodyPr>
          <a:lstStyle/>
          <a:p>
            <a:pPr algn="ctr"/>
            <a:r>
              <a:rPr lang="en-US" sz="1600">
                <a:solidFill>
                  <a:schemeClr val="tx2"/>
                </a:solidFill>
              </a:rPr>
              <a:t>2x Data</a:t>
            </a:r>
          </a:p>
        </p:txBody>
      </p:sp>
      <p:sp>
        <p:nvSpPr>
          <p:cNvPr id="33" name="TextBox 32">
            <a:extLst>
              <a:ext uri="{FF2B5EF4-FFF2-40B4-BE49-F238E27FC236}">
                <a16:creationId xmlns:a16="http://schemas.microsoft.com/office/drawing/2014/main" id="{EFB97F6F-1106-46CB-9CF3-6E8D03215CFC}"/>
              </a:ext>
            </a:extLst>
          </p:cNvPr>
          <p:cNvSpPr txBox="1"/>
          <p:nvPr/>
        </p:nvSpPr>
        <p:spPr>
          <a:xfrm>
            <a:off x="9748463" y="2311523"/>
            <a:ext cx="774571" cy="314830"/>
          </a:xfrm>
          <a:prstGeom prst="rect">
            <a:avLst/>
          </a:prstGeom>
          <a:noFill/>
        </p:spPr>
        <p:txBody>
          <a:bodyPr wrap="none" rtlCol="0">
            <a:spAutoFit/>
          </a:bodyPr>
          <a:lstStyle/>
          <a:p>
            <a:pPr algn="ctr"/>
            <a:r>
              <a:rPr lang="en-US" sz="1600">
                <a:solidFill>
                  <a:schemeClr val="tx2"/>
                </a:solidFill>
              </a:rPr>
              <a:t>2xCLK</a:t>
            </a:r>
          </a:p>
        </p:txBody>
      </p:sp>
      <p:sp>
        <p:nvSpPr>
          <p:cNvPr id="34" name="TextBox 33">
            <a:extLst>
              <a:ext uri="{FF2B5EF4-FFF2-40B4-BE49-F238E27FC236}">
                <a16:creationId xmlns:a16="http://schemas.microsoft.com/office/drawing/2014/main" id="{AE99C74F-3FD3-424A-8492-02D19BE9A037}"/>
              </a:ext>
            </a:extLst>
          </p:cNvPr>
          <p:cNvSpPr txBox="1"/>
          <p:nvPr/>
        </p:nvSpPr>
        <p:spPr>
          <a:xfrm>
            <a:off x="8242690" y="2311523"/>
            <a:ext cx="979573" cy="314830"/>
          </a:xfrm>
          <a:prstGeom prst="rect">
            <a:avLst/>
          </a:prstGeom>
          <a:noFill/>
        </p:spPr>
        <p:txBody>
          <a:bodyPr wrap="square" rtlCol="0">
            <a:spAutoFit/>
          </a:bodyPr>
          <a:lstStyle/>
          <a:p>
            <a:pPr algn="ctr"/>
            <a:r>
              <a:rPr lang="en-US" sz="1600">
                <a:solidFill>
                  <a:schemeClr val="tx2"/>
                </a:solidFill>
              </a:rPr>
              <a:t>4x Data</a:t>
            </a:r>
          </a:p>
        </p:txBody>
      </p:sp>
      <p:sp>
        <p:nvSpPr>
          <p:cNvPr id="15" name="Title 1">
            <a:extLst>
              <a:ext uri="{FF2B5EF4-FFF2-40B4-BE49-F238E27FC236}">
                <a16:creationId xmlns:a16="http://schemas.microsoft.com/office/drawing/2014/main" id="{6269E194-3142-4518-B13F-5367DE3EDE11}"/>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PTL UH RVP – Camera support &amp; configurations</a:t>
            </a:r>
          </a:p>
        </p:txBody>
      </p:sp>
      <p:graphicFrame>
        <p:nvGraphicFramePr>
          <p:cNvPr id="16" name="Table 15">
            <a:extLst>
              <a:ext uri="{FF2B5EF4-FFF2-40B4-BE49-F238E27FC236}">
                <a16:creationId xmlns:a16="http://schemas.microsoft.com/office/drawing/2014/main" id="{E9E9BC24-28EC-4777-B25B-800E47FFFC5E}"/>
              </a:ext>
            </a:extLst>
          </p:cNvPr>
          <p:cNvGraphicFramePr>
            <a:graphicFrameLocks noGrp="1"/>
          </p:cNvGraphicFramePr>
          <p:nvPr>
            <p:extLst>
              <p:ext uri="{D42A27DB-BD31-4B8C-83A1-F6EECF244321}">
                <p14:modId xmlns:p14="http://schemas.microsoft.com/office/powerpoint/2010/main" val="3158922862"/>
              </p:ext>
            </p:extLst>
          </p:nvPr>
        </p:nvGraphicFramePr>
        <p:xfrm>
          <a:off x="1879598" y="2863834"/>
          <a:ext cx="9334501" cy="3267042"/>
        </p:xfrm>
        <a:graphic>
          <a:graphicData uri="http://schemas.openxmlformats.org/drawingml/2006/table">
            <a:tbl>
              <a:tblPr/>
              <a:tblGrid>
                <a:gridCol w="3267076">
                  <a:extLst>
                    <a:ext uri="{9D8B030D-6E8A-4147-A177-3AD203B41FA5}">
                      <a16:colId xmlns:a16="http://schemas.microsoft.com/office/drawing/2014/main" val="20000"/>
                    </a:ext>
                  </a:extLst>
                </a:gridCol>
                <a:gridCol w="3006726">
                  <a:extLst>
                    <a:ext uri="{9D8B030D-6E8A-4147-A177-3AD203B41FA5}">
                      <a16:colId xmlns:a16="http://schemas.microsoft.com/office/drawing/2014/main" val="20001"/>
                    </a:ext>
                  </a:extLst>
                </a:gridCol>
                <a:gridCol w="3060699">
                  <a:extLst>
                    <a:ext uri="{9D8B030D-6E8A-4147-A177-3AD203B41FA5}">
                      <a16:colId xmlns:a16="http://schemas.microsoft.com/office/drawing/2014/main" val="1278329216"/>
                    </a:ext>
                  </a:extLst>
                </a:gridCol>
              </a:tblGrid>
              <a:tr h="585045">
                <a:tc>
                  <a:txBody>
                    <a:bodyPr/>
                    <a:lstStyle/>
                    <a:p>
                      <a:pPr algn="ctr"/>
                      <a:r>
                        <a:rPr lang="en-US" sz="1600">
                          <a:solidFill>
                            <a:schemeClr val="bg1"/>
                          </a:solidFill>
                        </a:rPr>
                        <a:t>GPIOs in RVP1, RVP2 &amp; RVP4</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chemeClr val="bg1"/>
                          </a:solidFill>
                        </a:rPr>
                        <a:t>Discrete G1</a:t>
                      </a:r>
                      <a:r>
                        <a:rPr lang="en-US" sz="1600" baseline="0">
                          <a:solidFill>
                            <a:schemeClr val="bg1"/>
                          </a:solidFill>
                        </a:rPr>
                        <a:t> or  </a:t>
                      </a:r>
                      <a:r>
                        <a:rPr lang="en-US" sz="1600">
                          <a:solidFill>
                            <a:schemeClr val="bg1"/>
                          </a:solidFill>
                        </a:rPr>
                        <a:t>PMIC G3/ or ALTEK</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chemeClr val="bg1"/>
                          </a:solidFill>
                        </a:rPr>
                        <a:t>Discrete G1</a:t>
                      </a:r>
                      <a:r>
                        <a:rPr lang="en-US" sz="1600" baseline="0">
                          <a:solidFill>
                            <a:schemeClr val="bg1"/>
                          </a:solidFill>
                        </a:rPr>
                        <a:t> or PMIC G3/ or ALTEK</a:t>
                      </a:r>
                      <a:endParaRPr lang="en-US" sz="1600">
                        <a:solidFill>
                          <a:schemeClr val="bg1"/>
                        </a:solidFill>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21775">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1X PWREN</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1X RST</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1X Flash Trigger</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(optional path from con2)</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00537"/>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1X Privacy LED</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3714725"/>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1X CLK Enable</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(optional path from con1)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821358"/>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VSYNC</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Option from VSync1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VSync1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277836"/>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I2C</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I2C2</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I2C1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836306"/>
                  </a:ext>
                </a:extLst>
              </a:tr>
            </a:tbl>
          </a:graphicData>
        </a:graphic>
      </p:graphicFrame>
    </p:spTree>
    <p:extLst>
      <p:ext uri="{BB962C8B-B14F-4D97-AF65-F5344CB8AC3E}">
        <p14:creationId xmlns:p14="http://schemas.microsoft.com/office/powerpoint/2010/main" val="214094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98264" y="1572675"/>
            <a:ext cx="2395471" cy="542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CRD CON2</a:t>
            </a:r>
          </a:p>
        </p:txBody>
      </p:sp>
      <p:sp>
        <p:nvSpPr>
          <p:cNvPr id="6" name="Rectangle 5"/>
          <p:cNvSpPr/>
          <p:nvPr/>
        </p:nvSpPr>
        <p:spPr>
          <a:xfrm>
            <a:off x="8063883" y="1555097"/>
            <a:ext cx="2395471" cy="560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CRD CON1</a:t>
            </a:r>
          </a:p>
        </p:txBody>
      </p:sp>
      <p:cxnSp>
        <p:nvCxnSpPr>
          <p:cNvPr id="25" name="Straight Arrow Connector 24"/>
          <p:cNvCxnSpPr/>
          <p:nvPr/>
        </p:nvCxnSpPr>
        <p:spPr>
          <a:xfrm>
            <a:off x="6196131"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9350233" y="2099962"/>
            <a:ext cx="0" cy="79245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56D9257-A6D5-471B-816F-2E12A56DEDF8}"/>
              </a:ext>
            </a:extLst>
          </p:cNvPr>
          <p:cNvSpPr txBox="1"/>
          <p:nvPr/>
        </p:nvSpPr>
        <p:spPr>
          <a:xfrm>
            <a:off x="5153078" y="2311523"/>
            <a:ext cx="979573" cy="314830"/>
          </a:xfrm>
          <a:prstGeom prst="rect">
            <a:avLst/>
          </a:prstGeom>
          <a:noFill/>
        </p:spPr>
        <p:txBody>
          <a:bodyPr wrap="square" rtlCol="0">
            <a:spAutoFit/>
          </a:bodyPr>
          <a:lstStyle/>
          <a:p>
            <a:pPr algn="ctr"/>
            <a:r>
              <a:rPr lang="en-US" sz="1600">
                <a:solidFill>
                  <a:schemeClr val="tx2"/>
                </a:solidFill>
              </a:rPr>
              <a:t>2Trios</a:t>
            </a:r>
          </a:p>
        </p:txBody>
      </p:sp>
      <p:sp>
        <p:nvSpPr>
          <p:cNvPr id="34" name="TextBox 33">
            <a:extLst>
              <a:ext uri="{FF2B5EF4-FFF2-40B4-BE49-F238E27FC236}">
                <a16:creationId xmlns:a16="http://schemas.microsoft.com/office/drawing/2014/main" id="{AE99C74F-3FD3-424A-8492-02D19BE9A037}"/>
              </a:ext>
            </a:extLst>
          </p:cNvPr>
          <p:cNvSpPr txBox="1"/>
          <p:nvPr/>
        </p:nvSpPr>
        <p:spPr>
          <a:xfrm>
            <a:off x="8396195" y="2311523"/>
            <a:ext cx="979573" cy="314830"/>
          </a:xfrm>
          <a:prstGeom prst="rect">
            <a:avLst/>
          </a:prstGeom>
          <a:noFill/>
        </p:spPr>
        <p:txBody>
          <a:bodyPr wrap="square" rtlCol="0">
            <a:spAutoFit/>
          </a:bodyPr>
          <a:lstStyle/>
          <a:p>
            <a:pPr algn="ctr"/>
            <a:r>
              <a:rPr lang="en-US" sz="1600">
                <a:solidFill>
                  <a:schemeClr val="tx2"/>
                </a:solidFill>
              </a:rPr>
              <a:t>3Trios</a:t>
            </a:r>
          </a:p>
        </p:txBody>
      </p:sp>
      <p:sp>
        <p:nvSpPr>
          <p:cNvPr id="15" name="Title 1">
            <a:extLst>
              <a:ext uri="{FF2B5EF4-FFF2-40B4-BE49-F238E27FC236}">
                <a16:creationId xmlns:a16="http://schemas.microsoft.com/office/drawing/2014/main" id="{6269E194-3142-4518-B13F-5367DE3EDE11}"/>
              </a:ext>
            </a:extLst>
          </p:cNvPr>
          <p:cNvSpPr txBox="1">
            <a:spLocks/>
          </p:cNvSpPr>
          <p:nvPr/>
        </p:nvSpPr>
        <p:spPr>
          <a:xfrm>
            <a:off x="-42154" y="125741"/>
            <a:ext cx="12276306"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PTL UH RVP – Camera support &amp; configurations C-PHY</a:t>
            </a:r>
          </a:p>
        </p:txBody>
      </p:sp>
      <p:graphicFrame>
        <p:nvGraphicFramePr>
          <p:cNvPr id="16" name="Table 15">
            <a:extLst>
              <a:ext uri="{FF2B5EF4-FFF2-40B4-BE49-F238E27FC236}">
                <a16:creationId xmlns:a16="http://schemas.microsoft.com/office/drawing/2014/main" id="{E9E9BC24-28EC-4777-B25B-800E47FFFC5E}"/>
              </a:ext>
            </a:extLst>
          </p:cNvPr>
          <p:cNvGraphicFramePr>
            <a:graphicFrameLocks noGrp="1"/>
          </p:cNvGraphicFramePr>
          <p:nvPr>
            <p:extLst>
              <p:ext uri="{D42A27DB-BD31-4B8C-83A1-F6EECF244321}">
                <p14:modId xmlns:p14="http://schemas.microsoft.com/office/powerpoint/2010/main" val="3227651509"/>
              </p:ext>
            </p:extLst>
          </p:nvPr>
        </p:nvGraphicFramePr>
        <p:xfrm>
          <a:off x="1879598" y="2863834"/>
          <a:ext cx="9334501" cy="3242487"/>
        </p:xfrm>
        <a:graphic>
          <a:graphicData uri="http://schemas.openxmlformats.org/drawingml/2006/table">
            <a:tbl>
              <a:tblPr/>
              <a:tblGrid>
                <a:gridCol w="3267076">
                  <a:extLst>
                    <a:ext uri="{9D8B030D-6E8A-4147-A177-3AD203B41FA5}">
                      <a16:colId xmlns:a16="http://schemas.microsoft.com/office/drawing/2014/main" val="20000"/>
                    </a:ext>
                  </a:extLst>
                </a:gridCol>
                <a:gridCol w="3006726">
                  <a:extLst>
                    <a:ext uri="{9D8B030D-6E8A-4147-A177-3AD203B41FA5}">
                      <a16:colId xmlns:a16="http://schemas.microsoft.com/office/drawing/2014/main" val="20001"/>
                    </a:ext>
                  </a:extLst>
                </a:gridCol>
                <a:gridCol w="3060699">
                  <a:extLst>
                    <a:ext uri="{9D8B030D-6E8A-4147-A177-3AD203B41FA5}">
                      <a16:colId xmlns:a16="http://schemas.microsoft.com/office/drawing/2014/main" val="1278329216"/>
                    </a:ext>
                  </a:extLst>
                </a:gridCol>
              </a:tblGrid>
              <a:tr h="585045">
                <a:tc>
                  <a:txBody>
                    <a:bodyPr/>
                    <a:lstStyle/>
                    <a:p>
                      <a:pPr algn="ctr"/>
                      <a:r>
                        <a:rPr lang="en-US" sz="1600">
                          <a:solidFill>
                            <a:schemeClr val="bg1"/>
                          </a:solidFill>
                        </a:rPr>
                        <a:t>GPIOs in RVP3 SKU</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chemeClr val="bg1"/>
                          </a:solidFill>
                        </a:rPr>
                        <a:t>Discrete CRD D1 C-PHY</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chemeClr val="bg1"/>
                          </a:solidFill>
                        </a:rPr>
                        <a:t>Discrete CRD D1 C-PHY</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21775">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1X PWREN</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1X RST</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1X Flash Trigger</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(optional path from con2)</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100537"/>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1X Privacy LED</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3714725"/>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1X CLK Enable</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(optional path from con1)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Wingdings" panose="05000000000000000000" pitchFamily="2" charset="2"/>
                        </a:rPr>
                        <a:t></a:t>
                      </a:r>
                      <a:endParaRPr lang="en-US" sz="1400" b="0" i="0" u="none" strike="noStrike" cap="none" spc="0" baseline="0">
                        <a:solidFill>
                          <a:schemeClr val="bg2"/>
                        </a:solidFill>
                        <a:effectLst/>
                        <a:uFillTx/>
                        <a:latin typeface="+mn-lt"/>
                        <a:ea typeface="+mn-ea"/>
                        <a:cs typeface="+mn-cs"/>
                        <a:sym typeface="Intel Clear"/>
                      </a:endParaRP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821358"/>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VSYNC</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Option from VSync1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VSync1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277836"/>
                  </a:ext>
                </a:extLst>
              </a:tr>
              <a:tr h="387027">
                <a:tc>
                  <a:txBody>
                    <a:bodyPr/>
                    <a:lstStyle/>
                    <a:p>
                      <a:pPr marL="0" marR="0" indent="0" algn="l"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I2C</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I2C2</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ctr" latinLnBrk="0">
                        <a:lnSpc>
                          <a:spcPct val="100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I2C1</a:t>
                      </a:r>
                    </a:p>
                  </a:txBody>
                  <a:tcPr marL="121920" marR="121920"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836306"/>
                  </a:ext>
                </a:extLst>
              </a:tr>
            </a:tbl>
          </a:graphicData>
        </a:graphic>
      </p:graphicFrame>
    </p:spTree>
    <p:extLst>
      <p:ext uri="{BB962C8B-B14F-4D97-AF65-F5344CB8AC3E}">
        <p14:creationId xmlns:p14="http://schemas.microsoft.com/office/powerpoint/2010/main" val="1538507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8B507ED-08A3-4C08-A8E6-DC0B36361CCC}"/>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PTL UH POR Camera Sensors</a:t>
            </a:r>
          </a:p>
        </p:txBody>
      </p:sp>
      <p:sp>
        <p:nvSpPr>
          <p:cNvPr id="8" name="Content Placeholder 2">
            <a:extLst>
              <a:ext uri="{FF2B5EF4-FFF2-40B4-BE49-F238E27FC236}">
                <a16:creationId xmlns:a16="http://schemas.microsoft.com/office/drawing/2014/main" id="{1E208CD9-D8C5-4571-A3D0-BE5599242ABD}"/>
              </a:ext>
            </a:extLst>
          </p:cNvPr>
          <p:cNvSpPr txBox="1">
            <a:spLocks/>
          </p:cNvSpPr>
          <p:nvPr/>
        </p:nvSpPr>
        <p:spPr>
          <a:xfrm>
            <a:off x="567143" y="1058168"/>
            <a:ext cx="11010900" cy="1463491"/>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Below are the current set of POR camera sensor/Modules defined for PTL-UH.</a:t>
            </a:r>
          </a:p>
          <a:p>
            <a:pPr marL="228589" indent="-228589" defTabSz="609570" hangingPunct="1">
              <a:buFont typeface="Arial" panose="020B0604020202020204" pitchFamily="34" charset="0"/>
              <a:buChar char="•"/>
            </a:pPr>
            <a:r>
              <a:rPr lang="en-US" sz="2000">
                <a:cs typeface="Intel Clear" panose="020B0604020203020204" pitchFamily="34" charset="0"/>
              </a:rPr>
              <a:t>Note that RVP team does not work on the module list and the adapters (Transfer cards) for these modules on the CRD card.</a:t>
            </a:r>
          </a:p>
        </p:txBody>
      </p:sp>
      <p:graphicFrame>
        <p:nvGraphicFramePr>
          <p:cNvPr id="9" name="Table 8">
            <a:extLst>
              <a:ext uri="{FF2B5EF4-FFF2-40B4-BE49-F238E27FC236}">
                <a16:creationId xmlns:a16="http://schemas.microsoft.com/office/drawing/2014/main" id="{A9E6672C-2AA6-4FE7-90B4-F97AAC6D7A4F}"/>
              </a:ext>
            </a:extLst>
          </p:cNvPr>
          <p:cNvGraphicFramePr>
            <a:graphicFrameLocks noGrp="1"/>
          </p:cNvGraphicFramePr>
          <p:nvPr>
            <p:extLst>
              <p:ext uri="{D42A27DB-BD31-4B8C-83A1-F6EECF244321}">
                <p14:modId xmlns:p14="http://schemas.microsoft.com/office/powerpoint/2010/main" val="2749391491"/>
              </p:ext>
            </p:extLst>
          </p:nvPr>
        </p:nvGraphicFramePr>
        <p:xfrm>
          <a:off x="1855884" y="2926531"/>
          <a:ext cx="8195842" cy="2468337"/>
        </p:xfrm>
        <a:graphic>
          <a:graphicData uri="http://schemas.openxmlformats.org/drawingml/2006/table">
            <a:tbl>
              <a:tblPr/>
              <a:tblGrid>
                <a:gridCol w="2234891">
                  <a:extLst>
                    <a:ext uri="{9D8B030D-6E8A-4147-A177-3AD203B41FA5}">
                      <a16:colId xmlns:a16="http://schemas.microsoft.com/office/drawing/2014/main" val="20000"/>
                    </a:ext>
                  </a:extLst>
                </a:gridCol>
                <a:gridCol w="1715665">
                  <a:extLst>
                    <a:ext uri="{9D8B030D-6E8A-4147-A177-3AD203B41FA5}">
                      <a16:colId xmlns:a16="http://schemas.microsoft.com/office/drawing/2014/main" val="20001"/>
                    </a:ext>
                  </a:extLst>
                </a:gridCol>
                <a:gridCol w="1859280">
                  <a:extLst>
                    <a:ext uri="{9D8B030D-6E8A-4147-A177-3AD203B41FA5}">
                      <a16:colId xmlns:a16="http://schemas.microsoft.com/office/drawing/2014/main" val="1278329216"/>
                    </a:ext>
                  </a:extLst>
                </a:gridCol>
                <a:gridCol w="2386006">
                  <a:extLst>
                    <a:ext uri="{9D8B030D-6E8A-4147-A177-3AD203B41FA5}">
                      <a16:colId xmlns:a16="http://schemas.microsoft.com/office/drawing/2014/main" val="1276065327"/>
                    </a:ext>
                  </a:extLst>
                </a:gridCol>
              </a:tblGrid>
              <a:tr h="317444">
                <a:tc>
                  <a:txBody>
                    <a:bodyPr/>
                    <a:lstStyle/>
                    <a:p>
                      <a:pPr marL="0" marR="0" indent="0" algn="ctr" defTabSz="609600" fontAlgn="ctr" latinLnBrk="0">
                        <a:lnSpc>
                          <a:spcPct val="100000"/>
                        </a:lnSpc>
                        <a:spcBef>
                          <a:spcPts val="0"/>
                        </a:spcBef>
                        <a:spcAft>
                          <a:spcPts val="0"/>
                        </a:spcAft>
                        <a:buClrTx/>
                        <a:buSzTx/>
                        <a:buFontTx/>
                        <a:buNone/>
                        <a:tabLst/>
                      </a:pPr>
                      <a:r>
                        <a:rPr lang="en-US" sz="1600" b="0" i="0" u="none" strike="noStrike" cap="none" spc="0" baseline="0">
                          <a:solidFill>
                            <a:schemeClr val="bg1"/>
                          </a:solidFill>
                          <a:uFillTx/>
                          <a:latin typeface="+mn-lt"/>
                          <a:ea typeface="+mn-ea"/>
                          <a:cs typeface="+mn-cs"/>
                          <a:sym typeface="Intel Clear"/>
                        </a:rPr>
                        <a:t>Vendor</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ctr" latinLnBrk="0">
                        <a:lnSpc>
                          <a:spcPct val="100000"/>
                        </a:lnSpc>
                        <a:spcBef>
                          <a:spcPts val="0"/>
                        </a:spcBef>
                        <a:spcAft>
                          <a:spcPts val="0"/>
                        </a:spcAft>
                        <a:buClrTx/>
                        <a:buSzTx/>
                        <a:buFontTx/>
                        <a:buNone/>
                        <a:tabLst/>
                      </a:pPr>
                      <a:r>
                        <a:rPr lang="en-US" sz="1600" b="0" i="0" u="none" strike="noStrike" cap="none" spc="0" baseline="0">
                          <a:solidFill>
                            <a:schemeClr val="bg1"/>
                          </a:solidFill>
                          <a:uFillTx/>
                          <a:latin typeface="+mn-lt"/>
                          <a:ea typeface="+mn-ea"/>
                          <a:cs typeface="+mn-cs"/>
                          <a:sym typeface="Intel Clear"/>
                        </a:rPr>
                        <a:t>Sensor</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ctr" latinLnBrk="0">
                        <a:lnSpc>
                          <a:spcPct val="100000"/>
                        </a:lnSpc>
                        <a:spcBef>
                          <a:spcPts val="0"/>
                        </a:spcBef>
                        <a:spcAft>
                          <a:spcPts val="0"/>
                        </a:spcAft>
                        <a:buClrTx/>
                        <a:buSzTx/>
                        <a:buFontTx/>
                        <a:buNone/>
                        <a:tabLst/>
                      </a:pPr>
                      <a:r>
                        <a:rPr lang="en-US" sz="1600" b="0" i="0" u="none" strike="noStrike" cap="none" spc="0" baseline="0">
                          <a:solidFill>
                            <a:schemeClr val="bg1"/>
                          </a:solidFill>
                          <a:uFillTx/>
                          <a:latin typeface="+mn-lt"/>
                          <a:ea typeface="+mn-ea"/>
                          <a:cs typeface="+mn-cs"/>
                          <a:sym typeface="Intel Clear"/>
                        </a:rPr>
                        <a:t>Module </a:t>
                      </a:r>
                      <a:r>
                        <a:rPr lang="en-US" sz="1600" b="0" i="0" u="none" strike="noStrike" cap="none" spc="0" baseline="0" err="1">
                          <a:solidFill>
                            <a:schemeClr val="bg1"/>
                          </a:solidFill>
                          <a:uFillTx/>
                          <a:latin typeface="+mn-lt"/>
                          <a:ea typeface="+mn-ea"/>
                          <a:cs typeface="+mn-cs"/>
                          <a:sym typeface="Intel Clear"/>
                        </a:rPr>
                        <a:t>p/n</a:t>
                      </a:r>
                      <a:endParaRPr lang="en-US" sz="1600" b="0" i="0" u="none" strike="noStrike" cap="none" spc="0" baseline="0">
                        <a:solidFill>
                          <a:schemeClr val="bg1"/>
                        </a:solidFill>
                        <a:uFillTx/>
                        <a:latin typeface="+mn-lt"/>
                        <a:ea typeface="+mn-ea"/>
                        <a:cs typeface="+mn-cs"/>
                        <a:sym typeface="Intel Clear"/>
                      </a:endParaRP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fontAlgn="ctr" latinLnBrk="0">
                        <a:lnSpc>
                          <a:spcPct val="100000"/>
                        </a:lnSpc>
                        <a:spcBef>
                          <a:spcPts val="0"/>
                        </a:spcBef>
                        <a:spcAft>
                          <a:spcPts val="0"/>
                        </a:spcAft>
                        <a:buClrTx/>
                        <a:buSzTx/>
                        <a:buFontTx/>
                        <a:buNone/>
                        <a:tabLst/>
                      </a:pPr>
                      <a:r>
                        <a:rPr lang="en-US" sz="1600" b="0" i="0" u="none" strike="noStrike" cap="none" spc="0" baseline="0">
                          <a:solidFill>
                            <a:schemeClr val="bg1"/>
                          </a:solidFill>
                          <a:uFillTx/>
                          <a:latin typeface="+mn-lt"/>
                          <a:ea typeface="+mn-ea"/>
                          <a:cs typeface="+mn-cs"/>
                          <a:sym typeface="Intel Clear"/>
                        </a:rPr>
                        <a:t>Details</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88225">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Omni Vision </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OV13B</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ct val="107000"/>
                        </a:lnSpc>
                      </a:pPr>
                      <a:r>
                        <a:rPr lang="en-US" sz="1400" b="0" i="0" u="none" strike="noStrike" cap="none" spc="0" baseline="0">
                          <a:solidFill>
                            <a:schemeClr val="bg2"/>
                          </a:solidFill>
                          <a:effectLst/>
                          <a:uFillTx/>
                          <a:latin typeface="+mn-lt"/>
                          <a:ea typeface="+mn-ea"/>
                          <a:cs typeface="+mn-cs"/>
                          <a:sym typeface="Intel Clear"/>
                        </a:rPr>
                        <a:t>NA</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13MP MIPI Camera Module</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8938">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Omni Vision</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OV01AS</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 NA</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1MP MIPI Camera Module</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r h="428938">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Omni Vision</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OG0VA1B</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NA</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640 x 480 MIPI IR Camera Module</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4962728"/>
                  </a:ext>
                </a:extLst>
              </a:tr>
              <a:tr h="428938">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400" b="0" i="0" u="none" strike="noStrike" cap="none" spc="0" baseline="0">
                          <a:solidFill>
                            <a:schemeClr val="bg2"/>
                          </a:solidFill>
                          <a:effectLst/>
                          <a:uFillTx/>
                          <a:latin typeface="+mn-lt"/>
                          <a:ea typeface="+mn-ea"/>
                          <a:cs typeface="+mn-cs"/>
                          <a:sym typeface="Intel Clear"/>
                        </a:rPr>
                        <a:t>Omni Vision</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OV08X40</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NA</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9.2MP MIPI Camera Module</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100264"/>
                  </a:ext>
                </a:extLst>
              </a:tr>
              <a:tr h="428938">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SONY</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IMX688</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NA</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0" i="0" u="none" strike="noStrike" cap="none" spc="0" baseline="0">
                          <a:solidFill>
                            <a:schemeClr val="bg2"/>
                          </a:solidFill>
                          <a:effectLst/>
                          <a:uFillTx/>
                          <a:latin typeface="+mn-lt"/>
                          <a:ea typeface="+mn-ea"/>
                          <a:cs typeface="+mn-cs"/>
                          <a:sym typeface="Intel Clear"/>
                        </a:rPr>
                        <a:t>14.5MP C-PHY MIPI Camera Module</a:t>
                      </a:r>
                    </a:p>
                  </a:txBody>
                  <a:tcPr marL="5927" marR="5927" marT="59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939591"/>
                  </a:ext>
                </a:extLst>
              </a:tr>
            </a:tbl>
          </a:graphicData>
        </a:graphic>
      </p:graphicFrame>
    </p:spTree>
    <p:extLst>
      <p:ext uri="{BB962C8B-B14F-4D97-AF65-F5344CB8AC3E}">
        <p14:creationId xmlns:p14="http://schemas.microsoft.com/office/powerpoint/2010/main" val="2219772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8B507ED-08A3-4C08-A8E6-DC0B36361CCC}"/>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ALTEK / Synaptic Sabre AIC Support on PTL-UH RVP</a:t>
            </a:r>
          </a:p>
        </p:txBody>
      </p:sp>
      <p:sp>
        <p:nvSpPr>
          <p:cNvPr id="8" name="Content Placeholder 2">
            <a:extLst>
              <a:ext uri="{FF2B5EF4-FFF2-40B4-BE49-F238E27FC236}">
                <a16:creationId xmlns:a16="http://schemas.microsoft.com/office/drawing/2014/main" id="{1E208CD9-D8C5-4571-A3D0-BE5599242ABD}"/>
              </a:ext>
            </a:extLst>
          </p:cNvPr>
          <p:cNvSpPr txBox="1">
            <a:spLocks/>
          </p:cNvSpPr>
          <p:nvPr/>
        </p:nvSpPr>
        <p:spPr>
          <a:xfrm>
            <a:off x="567143" y="1058168"/>
            <a:ext cx="11010900" cy="2989957"/>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ALTEK M1 is supported on </a:t>
            </a:r>
            <a:r>
              <a:rPr lang="en-US" sz="1800"/>
              <a:t>PTL-UH</a:t>
            </a:r>
            <a:r>
              <a:rPr lang="en-US" sz="2000">
                <a:latin typeface="Intel Clear Light"/>
                <a:cs typeface="Intel Clear" panose="020B0604020203020204" pitchFamily="34" charset="0"/>
              </a:rPr>
              <a:t> RVP through ALTEK AIC.</a:t>
            </a:r>
            <a:endParaRPr lang="en-US">
              <a:latin typeface="Intel Clear Light"/>
            </a:endParaRP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ALTEK AIC / Synaptic Sabre AIC is only supported in CRD-1 connector</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ALTEK AIC is by default enabled and no reworks required on PTL UH RVP. </a:t>
            </a:r>
            <a:endParaRPr lang="en-US" sz="2000">
              <a:cs typeface="Intel Clear" panose="020B0604020203020204" pitchFamily="34" charset="0"/>
            </a:endParaRPr>
          </a:p>
          <a:p>
            <a:pPr marL="431165" lvl="1" indent="-227965" defTabSz="609570" hangingPunct="1"/>
            <a:r>
              <a:rPr lang="en-US" sz="1600">
                <a:latin typeface="Intel Clear Light"/>
                <a:cs typeface="Intel Clear" panose="020B0604020203020204" pitchFamily="34" charset="0"/>
              </a:rPr>
              <a:t>USB D21 </a:t>
            </a:r>
            <a:r>
              <a:rPr lang="en-US" sz="1600" err="1">
                <a:latin typeface="Intel Clear Light"/>
                <a:cs typeface="Intel Clear" panose="020B0604020203020204" pitchFamily="34" charset="0"/>
              </a:rPr>
              <a:t>Lajolla</a:t>
            </a:r>
            <a:r>
              <a:rPr lang="en-US" sz="1600">
                <a:latin typeface="Intel Clear Light"/>
                <a:cs typeface="Intel Clear" panose="020B0604020203020204" pitchFamily="34" charset="0"/>
              </a:rPr>
              <a:t> cove AIC is utilized to connect ALTEK AIC to the RVP</a:t>
            </a:r>
          </a:p>
          <a:p>
            <a:pPr marL="227965" indent="-227965" defTabSz="609570" hangingPunct="1"/>
            <a:r>
              <a:rPr lang="en-US" sz="2000">
                <a:latin typeface="Intel Clear Light"/>
                <a:cs typeface="Intel Clear" panose="020B0604020203020204" pitchFamily="34" charset="0"/>
              </a:rPr>
              <a:t>USB2 interface over CRD AIC is mandatory for Synaptic Sabre AIC &amp; for </a:t>
            </a:r>
            <a:r>
              <a:rPr lang="en-US" sz="2000" err="1">
                <a:latin typeface="Intel Clear Light"/>
                <a:cs typeface="Intel Clear" panose="020B0604020203020204" pitchFamily="34" charset="0"/>
              </a:rPr>
              <a:t>Altek</a:t>
            </a:r>
            <a:r>
              <a:rPr lang="en-US" sz="2000">
                <a:latin typeface="Intel Clear Light"/>
                <a:cs typeface="Intel Clear" panose="020B0604020203020204" pitchFamily="34" charset="0"/>
              </a:rPr>
              <a:t> M1 AIC it can be connected from Type-A port to D21 card.</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Below Table lists the GPIOs for the ALTEK-AIC across all the PTL-UH (Except RVP3) for BIOS settings if required</a:t>
            </a:r>
          </a:p>
        </p:txBody>
      </p:sp>
      <p:graphicFrame>
        <p:nvGraphicFramePr>
          <p:cNvPr id="9" name="Table 8">
            <a:extLst>
              <a:ext uri="{FF2B5EF4-FFF2-40B4-BE49-F238E27FC236}">
                <a16:creationId xmlns:a16="http://schemas.microsoft.com/office/drawing/2014/main" id="{A9E6672C-2AA6-4FE7-90B4-F97AAC6D7A4F}"/>
              </a:ext>
            </a:extLst>
          </p:cNvPr>
          <p:cNvGraphicFramePr>
            <a:graphicFrameLocks noGrp="1"/>
          </p:cNvGraphicFramePr>
          <p:nvPr>
            <p:extLst>
              <p:ext uri="{D42A27DB-BD31-4B8C-83A1-F6EECF244321}">
                <p14:modId xmlns:p14="http://schemas.microsoft.com/office/powerpoint/2010/main" val="1062277871"/>
              </p:ext>
            </p:extLst>
          </p:nvPr>
        </p:nvGraphicFramePr>
        <p:xfrm>
          <a:off x="4198373" y="3930138"/>
          <a:ext cx="7290927" cy="2415973"/>
        </p:xfrm>
        <a:graphic>
          <a:graphicData uri="http://schemas.openxmlformats.org/drawingml/2006/table">
            <a:tbl>
              <a:tblPr/>
              <a:tblGrid>
                <a:gridCol w="2012692">
                  <a:extLst>
                    <a:ext uri="{9D8B030D-6E8A-4147-A177-3AD203B41FA5}">
                      <a16:colId xmlns:a16="http://schemas.microsoft.com/office/drawing/2014/main" val="20000"/>
                    </a:ext>
                  </a:extLst>
                </a:gridCol>
                <a:gridCol w="1780654">
                  <a:extLst>
                    <a:ext uri="{9D8B030D-6E8A-4147-A177-3AD203B41FA5}">
                      <a16:colId xmlns:a16="http://schemas.microsoft.com/office/drawing/2014/main" val="20001"/>
                    </a:ext>
                  </a:extLst>
                </a:gridCol>
                <a:gridCol w="2352524">
                  <a:extLst>
                    <a:ext uri="{9D8B030D-6E8A-4147-A177-3AD203B41FA5}">
                      <a16:colId xmlns:a16="http://schemas.microsoft.com/office/drawing/2014/main" val="1278329216"/>
                    </a:ext>
                  </a:extLst>
                </a:gridCol>
                <a:gridCol w="1145057">
                  <a:extLst>
                    <a:ext uri="{9D8B030D-6E8A-4147-A177-3AD203B41FA5}">
                      <a16:colId xmlns:a16="http://schemas.microsoft.com/office/drawing/2014/main" val="1276065327"/>
                    </a:ext>
                  </a:extLst>
                </a:gridCol>
              </a:tblGrid>
              <a:tr h="334093">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ALTEK SOC</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Direction w.r.t ALTEK</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Signal Activity</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PTL-UH GPIO</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501526">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HOST_WAKE</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Input</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0: No Wake  </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1: Wake</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fontAlgn="t" latinLnBrk="0">
                        <a:lnSpc>
                          <a:spcPct val="107000"/>
                        </a:lnSpc>
                        <a:spcBef>
                          <a:spcPts val="0"/>
                        </a:spcBef>
                        <a:spcAft>
                          <a:spcPts val="0"/>
                        </a:spcAft>
                        <a:buClrTx/>
                        <a:buSzTx/>
                        <a:buFontTx/>
                        <a:buNone/>
                        <a:tabLst/>
                      </a:pP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GPP_F20</a:t>
                      </a:r>
                    </a:p>
                  </a:txBody>
                  <a:tcPr marL="67733" marR="67733" marT="67733" marB="6773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r h="355715">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HOST_RST_N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Input</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1: Out of Reset</a:t>
                      </a:r>
                      <a:br>
                        <a:rPr lang="en-US" sz="1200" b="0" i="0" u="none" strike="noStrike" cap="none" spc="0" baseline="0">
                          <a:solidFill>
                            <a:schemeClr val="bg2"/>
                          </a:solidFill>
                          <a:effectLst/>
                          <a:uFillTx/>
                          <a:latin typeface="+mn-lt"/>
                          <a:ea typeface="+mn-ea"/>
                          <a:cs typeface="+mn-cs"/>
                          <a:sym typeface="Intel Clear"/>
                        </a:rPr>
                      </a:br>
                      <a:r>
                        <a:rPr lang="en-US" sz="1200" b="0" i="0" u="none" strike="noStrike" cap="none" spc="0" baseline="0">
                          <a:solidFill>
                            <a:schemeClr val="bg2"/>
                          </a:solidFill>
                          <a:effectLst/>
                          <a:uFillTx/>
                          <a:latin typeface="+mn-lt"/>
                          <a:ea typeface="+mn-ea"/>
                          <a:cs typeface="+mn-cs"/>
                          <a:sym typeface="Intel Clear"/>
                        </a:rPr>
                        <a:t>0: In Reset</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GPP_E10</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298746"/>
                  </a:ext>
                </a:extLst>
              </a:tr>
              <a:tr h="287853">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ISH Slave Interrupt</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Output– Open drain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Active Low</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ISH_GP_11</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9204188"/>
                  </a:ext>
                </a:extLst>
              </a:tr>
              <a:tr h="355715">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ALTEK_I2C0</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I2C bus</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For sensor Metadata communication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ISH_I2C0</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812186"/>
                  </a:ext>
                </a:extLst>
              </a:tr>
              <a:tr h="247167">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ALTEK_I2C1</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I2C bus</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For camera communication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LPSS_I2C1</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0637700"/>
                  </a:ext>
                </a:extLst>
              </a:tr>
              <a:tr h="291393">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USB2_DP/DN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USB Bus</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For Host-MCF communication</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Any TYPE A Port</a:t>
                      </a:r>
                    </a:p>
                  </a:txBody>
                  <a:tcPr marL="10160" marR="10160" marT="10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298046"/>
                  </a:ext>
                </a:extLst>
              </a:tr>
            </a:tbl>
          </a:graphicData>
        </a:graphic>
      </p:graphicFrame>
    </p:spTree>
    <p:extLst>
      <p:ext uri="{BB962C8B-B14F-4D97-AF65-F5344CB8AC3E}">
        <p14:creationId xmlns:p14="http://schemas.microsoft.com/office/powerpoint/2010/main" val="2592946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Connectivity</a:t>
            </a:r>
          </a:p>
        </p:txBody>
      </p:sp>
      <p:sp>
        <p:nvSpPr>
          <p:cNvPr id="5" name="TextBox 4">
            <a:extLst>
              <a:ext uri="{FF2B5EF4-FFF2-40B4-BE49-F238E27FC236}">
                <a16:creationId xmlns:a16="http://schemas.microsoft.com/office/drawing/2014/main" id="{BCC960B6-33BC-E8F2-5ED7-497611D8951C}"/>
              </a:ext>
            </a:extLst>
          </p:cNvPr>
          <p:cNvSpPr txBox="1"/>
          <p:nvPr/>
        </p:nvSpPr>
        <p:spPr>
          <a:xfrm>
            <a:off x="7492181" y="5843632"/>
            <a:ext cx="4473677"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C M, Aparna</a:t>
            </a:r>
          </a:p>
        </p:txBody>
      </p:sp>
    </p:spTree>
    <p:extLst>
      <p:ext uri="{BB962C8B-B14F-4D97-AF65-F5344CB8AC3E}">
        <p14:creationId xmlns:p14="http://schemas.microsoft.com/office/powerpoint/2010/main" val="423396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0" name="Rectangle 97">
            <a:extLst>
              <a:ext uri="{FF2B5EF4-FFF2-40B4-BE49-F238E27FC236}">
                <a16:creationId xmlns:a16="http://schemas.microsoft.com/office/drawing/2014/main" id="{9743691E-05BA-4BC8-9F12-2DFF4D28A6F7}"/>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graphicFrame>
        <p:nvGraphicFramePr>
          <p:cNvPr id="7" name="Table 6">
            <a:extLst>
              <a:ext uri="{FF2B5EF4-FFF2-40B4-BE49-F238E27FC236}">
                <a16:creationId xmlns:a16="http://schemas.microsoft.com/office/drawing/2014/main" id="{EDC03E39-8C1F-4D20-8D37-C48C608B4890}"/>
              </a:ext>
            </a:extLst>
          </p:cNvPr>
          <p:cNvGraphicFramePr>
            <a:graphicFrameLocks noGrp="1"/>
          </p:cNvGraphicFramePr>
          <p:nvPr>
            <p:extLst>
              <p:ext uri="{D42A27DB-BD31-4B8C-83A1-F6EECF244321}">
                <p14:modId xmlns:p14="http://schemas.microsoft.com/office/powerpoint/2010/main" val="3548482479"/>
              </p:ext>
            </p:extLst>
          </p:nvPr>
        </p:nvGraphicFramePr>
        <p:xfrm>
          <a:off x="703686" y="2489715"/>
          <a:ext cx="10175268" cy="2991294"/>
        </p:xfrm>
        <a:graphic>
          <a:graphicData uri="http://schemas.openxmlformats.org/drawingml/2006/table">
            <a:tbl>
              <a:tblPr/>
              <a:tblGrid>
                <a:gridCol w="3332267">
                  <a:extLst>
                    <a:ext uri="{9D8B030D-6E8A-4147-A177-3AD203B41FA5}">
                      <a16:colId xmlns:a16="http://schemas.microsoft.com/office/drawing/2014/main" val="20000"/>
                    </a:ext>
                  </a:extLst>
                </a:gridCol>
                <a:gridCol w="3627496">
                  <a:extLst>
                    <a:ext uri="{9D8B030D-6E8A-4147-A177-3AD203B41FA5}">
                      <a16:colId xmlns:a16="http://schemas.microsoft.com/office/drawing/2014/main" val="20001"/>
                    </a:ext>
                  </a:extLst>
                </a:gridCol>
                <a:gridCol w="3215505">
                  <a:extLst>
                    <a:ext uri="{9D8B030D-6E8A-4147-A177-3AD203B41FA5}">
                      <a16:colId xmlns:a16="http://schemas.microsoft.com/office/drawing/2014/main" val="1278329216"/>
                    </a:ext>
                  </a:extLst>
                </a:gridCol>
              </a:tblGrid>
              <a:tr h="446089">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Interface Name</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Module Name</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Remarks</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1067069">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Integrated </a:t>
                      </a:r>
                      <a:r>
                        <a:rPr lang="en-US" sz="1400" b="0" i="0" u="none" strike="noStrike" cap="none" spc="0" baseline="0" err="1">
                          <a:solidFill>
                            <a:schemeClr val="bg1"/>
                          </a:solidFill>
                          <a:uFillTx/>
                          <a:latin typeface="+mn-lt"/>
                          <a:ea typeface="+mn-ea"/>
                          <a:cs typeface="+mn-cs"/>
                          <a:sym typeface="Intel Clear"/>
                        </a:rPr>
                        <a:t>CNVIo</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Whale Peak2,</a:t>
                      </a:r>
                    </a:p>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Spider Peak 2,</a:t>
                      </a:r>
                    </a:p>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Filmore peak 2,</a:t>
                      </a:r>
                    </a:p>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Garfield Peak 2</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M.2 Key E Socket 1</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0144">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Discrete WLAN+BT</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Gale Peak 2</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M.2 Key E Socket 1</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3187"/>
                  </a:ext>
                </a:extLst>
              </a:tr>
              <a:tr h="369870">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WWAN</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tabLst>
                          <a:tab pos="0" algn="l"/>
                        </a:tabLst>
                      </a:pPr>
                      <a:r>
                        <a:rPr lang="en-US" sz="1400" b="0" i="0" u="none" strike="noStrike" cap="none" spc="0" baseline="0">
                          <a:solidFill>
                            <a:schemeClr val="bg2"/>
                          </a:solidFill>
                          <a:effectLst/>
                          <a:uFillTx/>
                          <a:latin typeface="+mn-lt"/>
                          <a:ea typeface="+mn-ea"/>
                          <a:cs typeface="+mn-cs"/>
                          <a:sym typeface="Intel Clear"/>
                        </a:rPr>
                        <a:t>Maple spring FM350-GL (5G Module) </a:t>
                      </a:r>
                    </a:p>
                  </a:txBody>
                  <a:tcPr marL="68580" marR="6858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M.2 Key B Socket 2</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298746"/>
                  </a:ext>
                </a:extLst>
              </a:tr>
              <a:tr h="339047">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Gbe LAN</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Jackson Ville (Device down)</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RJ-45 Jack</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9204188"/>
                  </a:ext>
                </a:extLst>
              </a:tr>
              <a:tr h="389075">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Gbe LAN</a:t>
                      </a:r>
                      <a:endParaRPr lang="en-IN" sz="1400" b="0" i="0" u="none" strike="noStrike" cap="none" spc="0" baseline="0">
                        <a:solidFill>
                          <a:schemeClr val="bg1"/>
                        </a:solidFill>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Fox Ville Add-In Card</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x1 PCIe AIC</a:t>
                      </a:r>
                      <a:endParaRPr lang="en-IN" sz="1400" b="0" i="0" u="none" strike="noStrike" cap="none" spc="0" baseline="0">
                        <a:solidFill>
                          <a:schemeClr val="bg2"/>
                        </a:solidFill>
                        <a:effectLst/>
                        <a:uFillTx/>
                        <a:latin typeface="+mn-lt"/>
                        <a:ea typeface="+mn-ea"/>
                        <a:cs typeface="+mn-cs"/>
                        <a:sym typeface="Intel Clear"/>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812186"/>
                  </a:ext>
                </a:extLst>
              </a:tr>
            </a:tbl>
          </a:graphicData>
        </a:graphic>
      </p:graphicFrame>
      <p:sp>
        <p:nvSpPr>
          <p:cNvPr id="8" name="Title 1">
            <a:extLst>
              <a:ext uri="{FF2B5EF4-FFF2-40B4-BE49-F238E27FC236}">
                <a16:creationId xmlns:a16="http://schemas.microsoft.com/office/drawing/2014/main" id="{B33A0657-0028-4C5E-82CD-039257A6AEDE}"/>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Overview- Connectivity</a:t>
            </a:r>
            <a:endParaRPr lang="en-US"/>
          </a:p>
        </p:txBody>
      </p:sp>
      <p:sp>
        <p:nvSpPr>
          <p:cNvPr id="2" name="Content Placeholder 2">
            <a:extLst>
              <a:ext uri="{FF2B5EF4-FFF2-40B4-BE49-F238E27FC236}">
                <a16:creationId xmlns:a16="http://schemas.microsoft.com/office/drawing/2014/main" id="{2C228C6D-082D-C4F8-1AC8-0615DAB87055}"/>
              </a:ext>
            </a:extLst>
          </p:cNvPr>
          <p:cNvSpPr txBox="1">
            <a:spLocks/>
          </p:cNvSpPr>
          <p:nvPr/>
        </p:nvSpPr>
        <p:spPr>
          <a:xfrm>
            <a:off x="571500" y="832460"/>
            <a:ext cx="11010900" cy="2989957"/>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The PTL UH chipset supports Integrated Connectivity </a:t>
            </a:r>
            <a:r>
              <a:rPr lang="en-US" sz="2000" err="1">
                <a:latin typeface="Intel Clear Light"/>
                <a:cs typeface="Intel Clear" panose="020B0604020203020204" pitchFamily="34" charset="0"/>
              </a:rPr>
              <a:t>CNVio</a:t>
            </a:r>
            <a:r>
              <a:rPr lang="en-US" sz="2000">
                <a:latin typeface="Intel Clear Light"/>
                <a:cs typeface="Intel Clear" panose="020B0604020203020204" pitchFamily="34" charset="0"/>
              </a:rPr>
              <a:t> and discrete WLAN+BT</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The other connectivity options are Gbe LAN and WWAN.</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The below table gives the list of modules supported on PTL UH RVP as connectivity solutions.</a:t>
            </a:r>
          </a:p>
          <a:p>
            <a:pPr marL="227965" indent="-227965" defTabSz="609570" hangingPunct="1">
              <a:buFont typeface="Arial" panose="020B0604020202020204" pitchFamily="34" charset="0"/>
              <a:buChar char="•"/>
            </a:pPr>
            <a:endParaRPr lang="en-US">
              <a:latin typeface="Intel Clear Light"/>
            </a:endParaRPr>
          </a:p>
        </p:txBody>
      </p:sp>
    </p:spTree>
    <p:extLst>
      <p:ext uri="{BB962C8B-B14F-4D97-AF65-F5344CB8AC3E}">
        <p14:creationId xmlns:p14="http://schemas.microsoft.com/office/powerpoint/2010/main" val="346699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0" name="Rectangle 97">
            <a:extLst>
              <a:ext uri="{FF2B5EF4-FFF2-40B4-BE49-F238E27FC236}">
                <a16:creationId xmlns:a16="http://schemas.microsoft.com/office/drawing/2014/main" id="{9743691E-05BA-4BC8-9F12-2DFF4D28A6F7}"/>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sp>
        <p:nvSpPr>
          <p:cNvPr id="8" name="Title 1">
            <a:extLst>
              <a:ext uri="{FF2B5EF4-FFF2-40B4-BE49-F238E27FC236}">
                <a16:creationId xmlns:a16="http://schemas.microsoft.com/office/drawing/2014/main" id="{B33A0657-0028-4C5E-82CD-039257A6AEDE}"/>
              </a:ext>
            </a:extLst>
          </p:cNvPr>
          <p:cNvSpPr txBox="1">
            <a:spLocks/>
          </p:cNvSpPr>
          <p:nvPr/>
        </p:nvSpPr>
        <p:spPr>
          <a:xfrm>
            <a:off x="350535" y="16592"/>
            <a:ext cx="11228868" cy="598173"/>
          </a:xfrm>
          <a:prstGeom prst="rect">
            <a:avLst/>
          </a:prstGeom>
        </p:spPr>
        <p:txBody>
          <a:bodyPr anchor="ctr">
            <a:normAutofit fontScale="97500" lnSpcReduction="1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Overview- Connectivity</a:t>
            </a:r>
            <a:endParaRPr lang="en-US"/>
          </a:p>
        </p:txBody>
      </p:sp>
      <p:pic>
        <p:nvPicPr>
          <p:cNvPr id="10" name="Picture 9">
            <a:extLst>
              <a:ext uri="{FF2B5EF4-FFF2-40B4-BE49-F238E27FC236}">
                <a16:creationId xmlns:a16="http://schemas.microsoft.com/office/drawing/2014/main" id="{5C8E73B0-3160-9C56-7448-B842FB7DD61A}"/>
              </a:ext>
            </a:extLst>
          </p:cNvPr>
          <p:cNvPicPr>
            <a:picLocks noChangeAspect="1"/>
          </p:cNvPicPr>
          <p:nvPr/>
        </p:nvPicPr>
        <p:blipFill>
          <a:blip r:embed="rId2"/>
          <a:stretch>
            <a:fillRect/>
          </a:stretch>
        </p:blipFill>
        <p:spPr>
          <a:xfrm>
            <a:off x="1964170" y="514683"/>
            <a:ext cx="7110558" cy="2868983"/>
          </a:xfrm>
          <a:prstGeom prst="rect">
            <a:avLst/>
          </a:prstGeom>
        </p:spPr>
      </p:pic>
      <p:pic>
        <p:nvPicPr>
          <p:cNvPr id="12" name="Picture 11">
            <a:extLst>
              <a:ext uri="{FF2B5EF4-FFF2-40B4-BE49-F238E27FC236}">
                <a16:creationId xmlns:a16="http://schemas.microsoft.com/office/drawing/2014/main" id="{EE9A82E9-D126-C01B-CF13-CD0D17A04CCE}"/>
              </a:ext>
            </a:extLst>
          </p:cNvPr>
          <p:cNvPicPr>
            <a:picLocks noChangeAspect="1"/>
          </p:cNvPicPr>
          <p:nvPr/>
        </p:nvPicPr>
        <p:blipFill>
          <a:blip r:embed="rId3"/>
          <a:stretch>
            <a:fillRect/>
          </a:stretch>
        </p:blipFill>
        <p:spPr>
          <a:xfrm>
            <a:off x="1964170" y="3345220"/>
            <a:ext cx="7187815" cy="2998097"/>
          </a:xfrm>
          <a:prstGeom prst="rect">
            <a:avLst/>
          </a:prstGeom>
        </p:spPr>
      </p:pic>
    </p:spTree>
    <p:extLst>
      <p:ext uri="{BB962C8B-B14F-4D97-AF65-F5344CB8AC3E}">
        <p14:creationId xmlns:p14="http://schemas.microsoft.com/office/powerpoint/2010/main" val="1714113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0" name="Rectangle 97">
            <a:extLst>
              <a:ext uri="{FF2B5EF4-FFF2-40B4-BE49-F238E27FC236}">
                <a16:creationId xmlns:a16="http://schemas.microsoft.com/office/drawing/2014/main" id="{9743691E-05BA-4BC8-9F12-2DFF4D28A6F7}"/>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sp>
        <p:nvSpPr>
          <p:cNvPr id="8" name="Title 1">
            <a:extLst>
              <a:ext uri="{FF2B5EF4-FFF2-40B4-BE49-F238E27FC236}">
                <a16:creationId xmlns:a16="http://schemas.microsoft.com/office/drawing/2014/main" id="{B33A0657-0028-4C5E-82CD-039257A6AEDE}"/>
              </a:ext>
            </a:extLst>
          </p:cNvPr>
          <p:cNvSpPr txBox="1">
            <a:spLocks/>
          </p:cNvSpPr>
          <p:nvPr/>
        </p:nvSpPr>
        <p:spPr>
          <a:xfrm>
            <a:off x="381358" y="0"/>
            <a:ext cx="11228868" cy="614765"/>
          </a:xfrm>
          <a:prstGeom prst="rect">
            <a:avLst/>
          </a:prstGeom>
        </p:spPr>
        <p:txBody>
          <a:bodyPr anchor="ctr">
            <a:normAutofit fontScale="97500" lnSpcReduction="1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Overview- Connectivity</a:t>
            </a:r>
            <a:endParaRPr lang="en-US"/>
          </a:p>
        </p:txBody>
      </p:sp>
      <p:pic>
        <p:nvPicPr>
          <p:cNvPr id="3" name="Picture 2">
            <a:extLst>
              <a:ext uri="{FF2B5EF4-FFF2-40B4-BE49-F238E27FC236}">
                <a16:creationId xmlns:a16="http://schemas.microsoft.com/office/drawing/2014/main" id="{BA2D77E6-EBF6-AEF5-8F5D-1B314B76C75D}"/>
              </a:ext>
            </a:extLst>
          </p:cNvPr>
          <p:cNvPicPr>
            <a:picLocks noChangeAspect="1"/>
          </p:cNvPicPr>
          <p:nvPr/>
        </p:nvPicPr>
        <p:blipFill>
          <a:blip r:embed="rId2"/>
          <a:stretch>
            <a:fillRect/>
          </a:stretch>
        </p:blipFill>
        <p:spPr>
          <a:xfrm>
            <a:off x="1891434" y="559089"/>
            <a:ext cx="7619711" cy="2823193"/>
          </a:xfrm>
          <a:prstGeom prst="rect">
            <a:avLst/>
          </a:prstGeom>
        </p:spPr>
      </p:pic>
      <p:pic>
        <p:nvPicPr>
          <p:cNvPr id="5" name="Picture 4">
            <a:extLst>
              <a:ext uri="{FF2B5EF4-FFF2-40B4-BE49-F238E27FC236}">
                <a16:creationId xmlns:a16="http://schemas.microsoft.com/office/drawing/2014/main" id="{14520A43-E13B-98EA-3373-6B306DE9FDB0}"/>
              </a:ext>
            </a:extLst>
          </p:cNvPr>
          <p:cNvPicPr>
            <a:picLocks noChangeAspect="1"/>
          </p:cNvPicPr>
          <p:nvPr/>
        </p:nvPicPr>
        <p:blipFill>
          <a:blip r:embed="rId3"/>
          <a:stretch>
            <a:fillRect/>
          </a:stretch>
        </p:blipFill>
        <p:spPr>
          <a:xfrm>
            <a:off x="1891434" y="3257838"/>
            <a:ext cx="7607928" cy="3169487"/>
          </a:xfrm>
          <a:prstGeom prst="rect">
            <a:avLst/>
          </a:prstGeom>
        </p:spPr>
      </p:pic>
    </p:spTree>
    <p:extLst>
      <p:ext uri="{BB962C8B-B14F-4D97-AF65-F5344CB8AC3E}">
        <p14:creationId xmlns:p14="http://schemas.microsoft.com/office/powerpoint/2010/main" val="940780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713659" y="2039167"/>
            <a:ext cx="3332964"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54" eaLnBrk="0" fontAlgn="base">
              <a:spcBef>
                <a:spcPct val="0"/>
              </a:spcBef>
              <a:spcAft>
                <a:spcPct val="0"/>
              </a:spcAft>
            </a:pPr>
            <a:r>
              <a:rPr lang="en-US" altLang="en-US" sz="14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PTL UH RVP M.2 2230 Module </a:t>
            </a:r>
            <a:r>
              <a:rPr lang="en-US" altLang="en-US" sz="14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support</a:t>
            </a:r>
            <a:r>
              <a:rPr lang="en-US" altLang="en-US" sz="1400" b="1">
                <a:solidFill>
                  <a:srgbClr val="1F497D"/>
                </a:solidFill>
                <a:latin typeface="Segoe UI" panose="020B0502040204020203" pitchFamily="34" charset="0"/>
                <a:ea typeface="Calibri" panose="020F0502020204030204" pitchFamily="34" charset="0"/>
                <a:cs typeface="Segoe UI" panose="020B0502040204020203" pitchFamily="34" charset="0"/>
              </a:rPr>
              <a:t>:</a:t>
            </a:r>
            <a:endParaRPr lang="en-US" altLang="en-US" sz="1400">
              <a:latin typeface="Segoe UI" panose="020B0502040204020203" pitchFamily="34" charset="0"/>
              <a:cs typeface="Segoe UI" panose="020B0502040204020203"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566383376"/>
              </p:ext>
            </p:extLst>
          </p:nvPr>
        </p:nvGraphicFramePr>
        <p:xfrm>
          <a:off x="647060" y="2665816"/>
          <a:ext cx="10897880" cy="2279879"/>
        </p:xfrm>
        <a:graphic>
          <a:graphicData uri="http://schemas.openxmlformats.org/drawingml/2006/table">
            <a:tbl>
              <a:tblPr firstRow="1" firstCol="1" bandRow="1"/>
              <a:tblGrid>
                <a:gridCol w="777362">
                  <a:extLst>
                    <a:ext uri="{9D8B030D-6E8A-4147-A177-3AD203B41FA5}">
                      <a16:colId xmlns:a16="http://schemas.microsoft.com/office/drawing/2014/main" val="20000"/>
                    </a:ext>
                  </a:extLst>
                </a:gridCol>
                <a:gridCol w="1586163">
                  <a:extLst>
                    <a:ext uri="{9D8B030D-6E8A-4147-A177-3AD203B41FA5}">
                      <a16:colId xmlns:a16="http://schemas.microsoft.com/office/drawing/2014/main" val="20001"/>
                    </a:ext>
                  </a:extLst>
                </a:gridCol>
                <a:gridCol w="2010061">
                  <a:extLst>
                    <a:ext uri="{9D8B030D-6E8A-4147-A177-3AD203B41FA5}">
                      <a16:colId xmlns:a16="http://schemas.microsoft.com/office/drawing/2014/main" val="20002"/>
                    </a:ext>
                  </a:extLst>
                </a:gridCol>
                <a:gridCol w="3262147">
                  <a:extLst>
                    <a:ext uri="{9D8B030D-6E8A-4147-A177-3AD203B41FA5}">
                      <a16:colId xmlns:a16="http://schemas.microsoft.com/office/drawing/2014/main" val="20003"/>
                    </a:ext>
                  </a:extLst>
                </a:gridCol>
                <a:gridCol w="3262147">
                  <a:extLst>
                    <a:ext uri="{9D8B030D-6E8A-4147-A177-3AD203B41FA5}">
                      <a16:colId xmlns:a16="http://schemas.microsoft.com/office/drawing/2014/main" val="2032442622"/>
                    </a:ext>
                  </a:extLst>
                </a:gridCol>
              </a:tblGrid>
              <a:tr h="626948">
                <a:tc>
                  <a:txBody>
                    <a:bodyPr/>
                    <a:lstStyle/>
                    <a:p>
                      <a:pPr algn="ctr" rtl="0" fontAlgn="ctr"/>
                      <a:r>
                        <a:rPr lang="en-US" sz="1600" b="0" i="0" u="none" strike="noStrike" cap="none" spc="0" baseline="0">
                          <a:solidFill>
                            <a:schemeClr val="bg1"/>
                          </a:solidFill>
                          <a:uFillTx/>
                          <a:latin typeface="+mn-lt"/>
                          <a:ea typeface="+mn-ea"/>
                          <a:cs typeface="+mn-cs"/>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algn="ctr">
                        <a:spcBef>
                          <a:spcPts val="0"/>
                        </a:spcBef>
                        <a:spcAft>
                          <a:spcPts val="0"/>
                        </a:spcAft>
                      </a:pPr>
                      <a:r>
                        <a:rPr lang="en-US" sz="1600" b="0" i="0" u="none" strike="noStrike" cap="none" spc="0" baseline="0">
                          <a:solidFill>
                            <a:schemeClr val="bg1"/>
                          </a:solidFill>
                          <a:uFillTx/>
                          <a:latin typeface="+mn-lt"/>
                          <a:ea typeface="+mn-ea"/>
                          <a:cs typeface="+mn-cs"/>
                          <a:sym typeface="Intel Clear"/>
                        </a:rPr>
                        <a:t>M.2 Module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algn="ctr">
                        <a:spcBef>
                          <a:spcPts val="0"/>
                        </a:spcBef>
                        <a:spcAft>
                          <a:spcPts val="0"/>
                        </a:spcAft>
                      </a:pPr>
                      <a:r>
                        <a:rPr lang="en-US" sz="1600" b="0" i="0" u="none" strike="noStrike" cap="none" spc="0" baseline="0">
                          <a:solidFill>
                            <a:schemeClr val="bg1"/>
                          </a:solidFill>
                          <a:uFillTx/>
                          <a:latin typeface="+mn-lt"/>
                          <a:ea typeface="+mn-ea"/>
                          <a:cs typeface="+mn-cs"/>
                          <a:sym typeface="Intel Clear"/>
                        </a:rPr>
                        <a:t>Module names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algn="ctr">
                        <a:spcBef>
                          <a:spcPts val="0"/>
                        </a:spcBef>
                        <a:spcAft>
                          <a:spcPts val="0"/>
                        </a:spcAft>
                      </a:pPr>
                      <a:r>
                        <a:rPr lang="en-US" sz="1600" b="0" i="0" u="none" strike="noStrike" cap="none" spc="0" baseline="0">
                          <a:solidFill>
                            <a:schemeClr val="bg1"/>
                          </a:solidFill>
                          <a:uFillTx/>
                          <a:latin typeface="+mn-lt"/>
                          <a:ea typeface="+mn-ea"/>
                          <a:cs typeface="+mn-cs"/>
                          <a:sym typeface="Intel Clear"/>
                        </a:rPr>
                        <a:t>Host Interfaces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algn="ctr">
                        <a:spcBef>
                          <a:spcPts val="0"/>
                        </a:spcBef>
                        <a:spcAft>
                          <a:spcPts val="0"/>
                        </a:spcAft>
                      </a:pPr>
                      <a:r>
                        <a:rPr lang="en-US" sz="1600" b="0" i="0" u="none" strike="noStrike" cap="none" spc="0" baseline="0">
                          <a:solidFill>
                            <a:schemeClr val="bg1"/>
                          </a:solidFill>
                          <a:uFillTx/>
                          <a:latin typeface="+mn-lt"/>
                          <a:ea typeface="+mn-ea"/>
                          <a:cs typeface="+mn-cs"/>
                          <a:sym typeface="Intel Clear"/>
                        </a:rPr>
                        <a:t>Supported RVP Sku’s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636867">
                <a:tc>
                  <a:txBody>
                    <a:bodyPr/>
                    <a:lstStyle/>
                    <a:p>
                      <a:pPr marL="0" algn="ctr" defTabSz="457200" rtl="0" eaLnBrk="1" fontAlgn="ctr" latinLnBrk="0" hangingPunct="1"/>
                      <a:r>
                        <a:rPr lang="en-US" sz="1600" b="0" i="0" u="none" strike="noStrike" cap="none" spc="0" baseline="0">
                          <a:solidFill>
                            <a:schemeClr val="bg2"/>
                          </a:solidFill>
                          <a:effectLst/>
                          <a:uFillTx/>
                          <a:latin typeface="+mn-lt"/>
                          <a:ea typeface="+mn-ea"/>
                          <a:cs typeface="+mn-cs"/>
                          <a:sym typeface="Intel Clear"/>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i="0" u="none" strike="noStrike" cap="none" spc="0" baseline="0" err="1">
                          <a:solidFill>
                            <a:schemeClr val="bg2"/>
                          </a:solidFill>
                          <a:effectLst/>
                          <a:uFillTx/>
                          <a:latin typeface="+mn-lt"/>
                          <a:ea typeface="+mn-ea"/>
                          <a:cs typeface="+mn-cs"/>
                          <a:sym typeface="Intel Clear"/>
                        </a:rPr>
                        <a:t>CNVi</a:t>
                      </a:r>
                      <a:endParaRPr lang="en-US" sz="1600" b="0" i="0" u="none" strike="noStrike" cap="none" spc="0" baseline="0">
                        <a:solidFill>
                          <a:schemeClr val="bg2"/>
                        </a:solidFill>
                        <a:effectLst/>
                        <a:uFillTx/>
                        <a:latin typeface="+mn-lt"/>
                        <a:ea typeface="+mn-ea"/>
                        <a:cs typeface="+mn-cs"/>
                        <a:sym typeface="Intel Clear"/>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600" b="0" i="0" u="none" strike="noStrike" cap="none" spc="0" baseline="0">
                          <a:solidFill>
                            <a:schemeClr val="bg2"/>
                          </a:solidFill>
                          <a:effectLst/>
                          <a:uFillTx/>
                          <a:latin typeface="+mn-lt"/>
                          <a:ea typeface="+mn-ea"/>
                          <a:cs typeface="+mn-cs"/>
                          <a:sym typeface="Intel Clear"/>
                        </a:rPr>
                        <a:t>Whale Peak2,</a:t>
                      </a:r>
                    </a:p>
                    <a:p>
                      <a:pPr marL="0" marR="0" indent="0" algn="ctr" defTabSz="609600" rtl="0" eaLnBrk="1" fontAlgn="b" latinLnBrk="0" hangingPunct="1">
                        <a:lnSpc>
                          <a:spcPct val="107000"/>
                        </a:lnSpc>
                        <a:spcBef>
                          <a:spcPts val="0"/>
                        </a:spcBef>
                        <a:spcAft>
                          <a:spcPts val="0"/>
                        </a:spcAft>
                        <a:buClrTx/>
                        <a:buSzTx/>
                        <a:buFontTx/>
                        <a:buNone/>
                        <a:tabLst/>
                      </a:pPr>
                      <a:r>
                        <a:rPr lang="en-US" sz="1600" b="0" i="0" u="none" strike="noStrike" cap="none" spc="0" baseline="0">
                          <a:solidFill>
                            <a:schemeClr val="bg2"/>
                          </a:solidFill>
                          <a:effectLst/>
                          <a:uFillTx/>
                          <a:latin typeface="+mn-lt"/>
                          <a:ea typeface="+mn-ea"/>
                          <a:cs typeface="+mn-cs"/>
                          <a:sym typeface="Intel Clear"/>
                        </a:rPr>
                        <a:t>Spider Peak 2,</a:t>
                      </a:r>
                    </a:p>
                    <a:p>
                      <a:pPr marL="0" marR="0" indent="0" algn="ctr" defTabSz="609600" rtl="0" eaLnBrk="1" fontAlgn="b" latinLnBrk="0" hangingPunct="1">
                        <a:lnSpc>
                          <a:spcPct val="107000"/>
                        </a:lnSpc>
                        <a:spcBef>
                          <a:spcPts val="0"/>
                        </a:spcBef>
                        <a:spcAft>
                          <a:spcPts val="0"/>
                        </a:spcAft>
                        <a:buClrTx/>
                        <a:buSzTx/>
                        <a:buFontTx/>
                        <a:buNone/>
                        <a:tabLst/>
                      </a:pPr>
                      <a:r>
                        <a:rPr lang="en-US" sz="1600" b="0" i="0" u="none" strike="noStrike" cap="none" spc="0" baseline="0">
                          <a:solidFill>
                            <a:schemeClr val="bg2"/>
                          </a:solidFill>
                          <a:effectLst/>
                          <a:uFillTx/>
                          <a:latin typeface="+mn-lt"/>
                          <a:ea typeface="+mn-ea"/>
                          <a:cs typeface="+mn-cs"/>
                          <a:sym typeface="Intel Clear"/>
                        </a:rPr>
                        <a:t>Filmore peak 2,</a:t>
                      </a:r>
                    </a:p>
                    <a:p>
                      <a:pPr marL="0" marR="0" indent="0" algn="ctr" defTabSz="609600" rtl="0" eaLnBrk="1" fontAlgn="b" latinLnBrk="0" hangingPunct="1">
                        <a:lnSpc>
                          <a:spcPct val="107000"/>
                        </a:lnSpc>
                        <a:spcBef>
                          <a:spcPts val="0"/>
                        </a:spcBef>
                        <a:spcAft>
                          <a:spcPts val="0"/>
                        </a:spcAft>
                        <a:buClrTx/>
                        <a:buSzTx/>
                        <a:buFontTx/>
                        <a:buNone/>
                        <a:tabLst/>
                      </a:pPr>
                      <a:r>
                        <a:rPr lang="en-US" sz="1600" b="0" i="0" u="none" strike="noStrike" cap="none" spc="0" baseline="0">
                          <a:solidFill>
                            <a:schemeClr val="bg2"/>
                          </a:solidFill>
                          <a:effectLst/>
                          <a:uFillTx/>
                          <a:latin typeface="+mn-lt"/>
                          <a:ea typeface="+mn-ea"/>
                          <a:cs typeface="+mn-cs"/>
                          <a:sym typeface="Intel Clear"/>
                        </a:rPr>
                        <a:t>Garfield Peak 2</a:t>
                      </a:r>
                      <a:endParaRPr lang="en-IN" sz="1600" b="0" i="0" u="none" strike="noStrike" cap="none" spc="0" baseline="0">
                        <a:solidFill>
                          <a:schemeClr val="bg2"/>
                        </a:solidFill>
                        <a:effectLst/>
                        <a:uFillTx/>
                        <a:latin typeface="+mn-lt"/>
                        <a:ea typeface="+mn-ea"/>
                        <a:cs typeface="+mn-cs"/>
                        <a:sym typeface="Intel Clear"/>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i="0" u="none" strike="noStrike" cap="none" spc="0" baseline="0" err="1">
                          <a:solidFill>
                            <a:schemeClr val="bg2"/>
                          </a:solidFill>
                          <a:effectLst/>
                          <a:uFillTx/>
                          <a:latin typeface="+mn-lt"/>
                          <a:ea typeface="+mn-ea"/>
                          <a:cs typeface="+mn-cs"/>
                          <a:sym typeface="Intel Clear"/>
                        </a:rPr>
                        <a:t>CNVi</a:t>
                      </a:r>
                      <a:r>
                        <a:rPr lang="en-US" sz="1600" b="0" i="0" u="none" strike="noStrike" cap="none" spc="0" baseline="0">
                          <a:solidFill>
                            <a:schemeClr val="bg2"/>
                          </a:solidFill>
                          <a:effectLst/>
                          <a:uFillTx/>
                          <a:latin typeface="+mn-lt"/>
                          <a:ea typeface="+mn-ea"/>
                          <a:cs typeface="+mn-cs"/>
                          <a:sym typeface="Intel Clear"/>
                        </a:rPr>
                        <a:t> DPHY TX/RX, Step (Wi-Fi) </a:t>
                      </a:r>
                      <a:br>
                        <a:rPr lang="en-US" sz="1600" b="0" i="0" u="none" strike="noStrike" cap="none" spc="0" baseline="0">
                          <a:solidFill>
                            <a:schemeClr val="bg2"/>
                          </a:solidFill>
                          <a:effectLst/>
                          <a:uFillTx/>
                          <a:latin typeface="+mn-lt"/>
                          <a:ea typeface="+mn-ea"/>
                          <a:cs typeface="+mn-cs"/>
                          <a:sym typeface="Intel Clear"/>
                        </a:rPr>
                      </a:br>
                      <a:r>
                        <a:rPr lang="en-US" sz="1600" b="0" i="0" u="none" strike="noStrike" cap="none" spc="0" baseline="0">
                          <a:solidFill>
                            <a:schemeClr val="bg2"/>
                          </a:solidFill>
                          <a:effectLst/>
                          <a:uFillTx/>
                          <a:latin typeface="+mn-lt"/>
                          <a:ea typeface="+mn-ea"/>
                          <a:cs typeface="+mn-cs"/>
                          <a:sym typeface="Intel Clear"/>
                        </a:rPr>
                        <a:t>BRI/RGI (BT)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i="0" u="none" strike="noStrike" cap="none" spc="0" baseline="0">
                          <a:solidFill>
                            <a:schemeClr val="bg2"/>
                          </a:solidFill>
                          <a:effectLst/>
                          <a:uFillTx/>
                          <a:latin typeface="+mn-lt"/>
                          <a:ea typeface="+mn-ea"/>
                          <a:cs typeface="+mn-cs"/>
                          <a:sym typeface="Intel Clear"/>
                        </a:rPr>
                        <a:t>All Sku’s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36867">
                <a:tc>
                  <a:txBody>
                    <a:bodyPr/>
                    <a:lstStyle/>
                    <a:p>
                      <a:pPr marL="0" algn="ctr" defTabSz="457200" rtl="0" eaLnBrk="1" fontAlgn="ctr" latinLnBrk="0" hangingPunct="1"/>
                      <a:r>
                        <a:rPr lang="en-US" sz="1600" b="0" i="0" u="none" strike="noStrike" cap="none" spc="0" baseline="0">
                          <a:solidFill>
                            <a:schemeClr val="bg2"/>
                          </a:solidFill>
                          <a:effectLst/>
                          <a:uFillTx/>
                          <a:latin typeface="+mn-lt"/>
                          <a:ea typeface="+mn-ea"/>
                          <a:cs typeface="+mn-cs"/>
                          <a:sym typeface="Intel Clear"/>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i="0" u="none" strike="noStrike" cap="none" spc="0" baseline="0">
                          <a:solidFill>
                            <a:schemeClr val="bg2"/>
                          </a:solidFill>
                          <a:effectLst/>
                          <a:uFillTx/>
                          <a:latin typeface="+mn-lt"/>
                          <a:ea typeface="+mn-ea"/>
                          <a:cs typeface="+mn-cs"/>
                          <a:sym typeface="Intel Clear"/>
                        </a:rPr>
                        <a:t>Discrete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spcBef>
                          <a:spcPts val="0"/>
                        </a:spcBef>
                        <a:spcAft>
                          <a:spcPts val="0"/>
                        </a:spcAft>
                        <a:buNone/>
                      </a:pPr>
                      <a:r>
                        <a:rPr lang="en-US" sz="1600" b="0" i="0" u="none" strike="noStrike" cap="none" spc="0" baseline="0">
                          <a:solidFill>
                            <a:schemeClr val="bg2"/>
                          </a:solidFill>
                          <a:effectLst/>
                          <a:uFillTx/>
                          <a:latin typeface="+mn-lt"/>
                          <a:ea typeface="+mn-ea"/>
                          <a:cs typeface="+mn-cs"/>
                          <a:sym typeface="Intel Clear"/>
                        </a:rPr>
                        <a:t>Gale Peak 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i="0" u="none" strike="noStrike" cap="none" spc="0" baseline="0">
                          <a:solidFill>
                            <a:schemeClr val="bg2"/>
                          </a:solidFill>
                          <a:effectLst/>
                          <a:uFillTx/>
                          <a:latin typeface="+mn-lt"/>
                          <a:ea typeface="+mn-ea"/>
                          <a:cs typeface="+mn-cs"/>
                          <a:sym typeface="Intel Clear"/>
                        </a:rPr>
                        <a:t>PCIe TX/RX (Wi-Fi)</a:t>
                      </a:r>
                      <a:br>
                        <a:rPr lang="en-US" sz="1600" b="0" i="0" u="none" strike="noStrike" cap="none" spc="0" baseline="0">
                          <a:solidFill>
                            <a:schemeClr val="bg2"/>
                          </a:solidFill>
                          <a:effectLst/>
                          <a:uFillTx/>
                          <a:latin typeface="+mn-lt"/>
                          <a:ea typeface="+mn-ea"/>
                          <a:cs typeface="+mn-cs"/>
                          <a:sym typeface="Intel Clear"/>
                        </a:rPr>
                      </a:br>
                      <a:r>
                        <a:rPr lang="en-US" sz="1600" b="0" i="0" u="none" strike="noStrike" cap="none" spc="0" baseline="0">
                          <a:solidFill>
                            <a:schemeClr val="bg2"/>
                          </a:solidFill>
                          <a:effectLst/>
                          <a:uFillTx/>
                          <a:latin typeface="+mn-lt"/>
                          <a:ea typeface="+mn-ea"/>
                          <a:cs typeface="+mn-cs"/>
                          <a:sym typeface="Intel Clear"/>
                        </a:rPr>
                        <a:t>USB2.0 (BT)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i="0" u="none" strike="noStrike" cap="none" spc="0" baseline="0">
                          <a:solidFill>
                            <a:schemeClr val="bg2"/>
                          </a:solidFill>
                          <a:effectLst/>
                          <a:uFillTx/>
                          <a:latin typeface="+mn-lt"/>
                          <a:ea typeface="+mn-ea"/>
                          <a:cs typeface="+mn-cs"/>
                          <a:sym typeface="Intel Clear"/>
                        </a:rPr>
                        <a:t>PTL UH LP5x T3 SKU &amp; PTL UH LP5 CAMM </a:t>
                      </a:r>
                      <a:r>
                        <a:rPr lang="en-US" sz="1600" b="0" i="0" u="none" strike="noStrike" cap="none" spc="0" baseline="0" err="1">
                          <a:solidFill>
                            <a:schemeClr val="bg2"/>
                          </a:solidFill>
                          <a:effectLst/>
                          <a:uFillTx/>
                          <a:latin typeface="+mn-lt"/>
                          <a:ea typeface="+mn-ea"/>
                          <a:cs typeface="+mn-cs"/>
                          <a:sym typeface="Intel Clear"/>
                        </a:rPr>
                        <a:t>dTBT</a:t>
                      </a:r>
                      <a:r>
                        <a:rPr lang="en-US" sz="1600" b="0" i="0" u="none" strike="noStrike" cap="none" spc="0" baseline="0">
                          <a:solidFill>
                            <a:schemeClr val="bg2"/>
                          </a:solidFill>
                          <a:effectLst/>
                          <a:uFillTx/>
                          <a:latin typeface="+mn-lt"/>
                          <a:ea typeface="+mn-ea"/>
                          <a:cs typeface="+mn-cs"/>
                          <a:sym typeface="Intel Clear"/>
                        </a:rPr>
                        <a:t> Barlow T3 RVP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Title 1">
            <a:extLst>
              <a:ext uri="{FF2B5EF4-FFF2-40B4-BE49-F238E27FC236}">
                <a16:creationId xmlns:a16="http://schemas.microsoft.com/office/drawing/2014/main" id="{B8648C5C-36E8-4EDC-AD16-065A24C71F96}"/>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Connectivity WLAN – Modules supported</a:t>
            </a:r>
            <a:endParaRPr lang="en-US"/>
          </a:p>
        </p:txBody>
      </p:sp>
      <p:sp>
        <p:nvSpPr>
          <p:cNvPr id="10" name="Content Placeholder 2">
            <a:extLst>
              <a:ext uri="{FF2B5EF4-FFF2-40B4-BE49-F238E27FC236}">
                <a16:creationId xmlns:a16="http://schemas.microsoft.com/office/drawing/2014/main" id="{92400AAE-2524-48F9-ABD9-D417360D555E}"/>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PTL UH RVP supports M.2 </a:t>
            </a:r>
            <a:r>
              <a:rPr lang="en-US" sz="2000" err="1">
                <a:cs typeface="Intel Clear" panose="020B0604020203020204" pitchFamily="34" charset="0"/>
              </a:rPr>
              <a:t>CNVi</a:t>
            </a:r>
            <a:r>
              <a:rPr lang="en-US" sz="2000">
                <a:cs typeface="Intel Clear" panose="020B0604020203020204" pitchFamily="34" charset="0"/>
              </a:rPr>
              <a:t> modules and Discrete modules on a single M.2 Key-E (socket-1) connector.</a:t>
            </a:r>
          </a:p>
          <a:p>
            <a:pPr marL="228589" indent="-228589" defTabSz="609570" hangingPunct="1">
              <a:buFont typeface="Arial" panose="020B0604020202020204" pitchFamily="34" charset="0"/>
              <a:buChar char="•"/>
            </a:pPr>
            <a:endParaRPr lang="en-US" sz="2000" b="1">
              <a:cs typeface="Intel Clear" panose="020B0604020203020204" pitchFamily="34" charset="0"/>
            </a:endParaRPr>
          </a:p>
        </p:txBody>
      </p:sp>
    </p:spTree>
    <p:extLst>
      <p:ext uri="{BB962C8B-B14F-4D97-AF65-F5344CB8AC3E}">
        <p14:creationId xmlns:p14="http://schemas.microsoft.com/office/powerpoint/2010/main" val="3224096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2513" y="0"/>
            <a:ext cx="11089033" cy="848811"/>
          </a:xfrm>
          <a:ln w="12700">
            <a:miter lim="400000"/>
          </a:ln>
        </p:spPr>
        <p:txBody>
          <a:bodyPr lIns="0" tIns="0" rIns="0" bIns="0" anchor="ctr">
            <a:normAutofit/>
          </a:bodyPr>
          <a:lstStyle/>
          <a:p>
            <a:pPr rtl="0"/>
            <a:r>
              <a:rPr lang="en-US">
                <a:solidFill>
                  <a:schemeClr val="bg2"/>
                </a:solidFill>
                <a:sym typeface="Helvetica Neue"/>
              </a:rPr>
              <a:t>Boot KIT: PTL-UH RVP1 LP5x T3 RVP MEM SKT</a:t>
            </a:r>
          </a:p>
        </p:txBody>
      </p:sp>
      <p:graphicFrame>
        <p:nvGraphicFramePr>
          <p:cNvPr id="8" name="Table 7"/>
          <p:cNvGraphicFramePr>
            <a:graphicFrameLocks noGrp="1"/>
          </p:cNvGraphicFramePr>
          <p:nvPr>
            <p:extLst>
              <p:ext uri="{D42A27DB-BD31-4B8C-83A1-F6EECF244321}">
                <p14:modId xmlns:p14="http://schemas.microsoft.com/office/powerpoint/2010/main" val="3762780725"/>
              </p:ext>
            </p:extLst>
          </p:nvPr>
        </p:nvGraphicFramePr>
        <p:xfrm>
          <a:off x="211682" y="809171"/>
          <a:ext cx="11709384" cy="3362818"/>
        </p:xfrm>
        <a:graphic>
          <a:graphicData uri="http://schemas.openxmlformats.org/drawingml/2006/table">
            <a:tbl>
              <a:tblPr firstRow="1" firstCol="1" bandRow="1"/>
              <a:tblGrid>
                <a:gridCol w="1237317">
                  <a:extLst>
                    <a:ext uri="{9D8B030D-6E8A-4147-A177-3AD203B41FA5}">
                      <a16:colId xmlns:a16="http://schemas.microsoft.com/office/drawing/2014/main" val="20000"/>
                    </a:ext>
                  </a:extLst>
                </a:gridCol>
                <a:gridCol w="1802201">
                  <a:extLst>
                    <a:ext uri="{9D8B030D-6E8A-4147-A177-3AD203B41FA5}">
                      <a16:colId xmlns:a16="http://schemas.microsoft.com/office/drawing/2014/main" val="20001"/>
                    </a:ext>
                  </a:extLst>
                </a:gridCol>
                <a:gridCol w="1910080">
                  <a:extLst>
                    <a:ext uri="{9D8B030D-6E8A-4147-A177-3AD203B41FA5}">
                      <a16:colId xmlns:a16="http://schemas.microsoft.com/office/drawing/2014/main" val="20002"/>
                    </a:ext>
                  </a:extLst>
                </a:gridCol>
                <a:gridCol w="5851133">
                  <a:extLst>
                    <a:ext uri="{9D8B030D-6E8A-4147-A177-3AD203B41FA5}">
                      <a16:colId xmlns:a16="http://schemas.microsoft.com/office/drawing/2014/main" val="20003"/>
                    </a:ext>
                  </a:extLst>
                </a:gridCol>
                <a:gridCol w="908653">
                  <a:extLst>
                    <a:ext uri="{9D8B030D-6E8A-4147-A177-3AD203B41FA5}">
                      <a16:colId xmlns:a16="http://schemas.microsoft.com/office/drawing/2014/main" val="20004"/>
                    </a:ext>
                  </a:extLst>
                </a:gridCol>
              </a:tblGrid>
              <a:tr h="256540">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Item 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err="1">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Qty</a:t>
                      </a:r>
                      <a:endPar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524351">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NEW_BIZ_RDV</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a:lnSpc>
                          <a:spcPct val="100000"/>
                        </a:lnSpc>
                        <a:spcBef>
                          <a:spcPts val="0"/>
                        </a:spcBef>
                        <a:spcAft>
                          <a:spcPts val="0"/>
                        </a:spcAft>
                        <a:buNone/>
                        <a:tabLst/>
                        <a:defRPr/>
                      </a:pPr>
                      <a:r>
                        <a:rPr kumimoji="0" lang="en-US" sz="1600" b="0" i="0" u="none" strike="noStrike" cap="none" spc="0" normalizeH="0" baseline="0" noProof="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N35911-001</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BK, PTL-UH RVP1 LP5XT3 M/M SKT,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ISC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    N34281-001	</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2540BGA, NSP ELASTOMER,BENCHTOP, RVP/MDV, PTL-H/U</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68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    N30664-002	</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 HW, INJECTED KIT,ELASTOMER, RVP, PTL-U/H</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7025">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MEMORY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   M93232-004	</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pt-BR"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N/A,IC,MEM,BL,LPDDR5X,N/A,N/A,FBGA,315,</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8336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M15275-001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SOCKET,315BGA, LPDDR5,,ELASTOMER</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5557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Mem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M16851-001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RETENTION,LPDDR5,4X ARRAY,20MM,SPACE,HORIZONTAL,M3,ALTERNAT</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69046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4" name="Table 503">
            <a:extLst>
              <a:ext uri="{FF2B5EF4-FFF2-40B4-BE49-F238E27FC236}">
                <a16:creationId xmlns:a16="http://schemas.microsoft.com/office/drawing/2014/main" id="{40C011BF-F143-4D34-88AA-F6F88A3146E2}"/>
              </a:ext>
            </a:extLst>
          </p:cNvPr>
          <p:cNvGraphicFramePr>
            <a:graphicFrameLocks noGrp="1"/>
          </p:cNvGraphicFramePr>
          <p:nvPr>
            <p:extLst>
              <p:ext uri="{D42A27DB-BD31-4B8C-83A1-F6EECF244321}">
                <p14:modId xmlns:p14="http://schemas.microsoft.com/office/powerpoint/2010/main" val="3110257839"/>
              </p:ext>
            </p:extLst>
          </p:nvPr>
        </p:nvGraphicFramePr>
        <p:xfrm>
          <a:off x="6984133" y="5467929"/>
          <a:ext cx="4653282" cy="817880"/>
        </p:xfrm>
        <a:graphic>
          <a:graphicData uri="http://schemas.openxmlformats.org/drawingml/2006/table">
            <a:tbl>
              <a:tblPr firstRow="1" firstCol="1" bandRow="1"/>
              <a:tblGrid>
                <a:gridCol w="1334704">
                  <a:extLst>
                    <a:ext uri="{9D8B030D-6E8A-4147-A177-3AD203B41FA5}">
                      <a16:colId xmlns:a16="http://schemas.microsoft.com/office/drawing/2014/main" val="20000"/>
                    </a:ext>
                  </a:extLst>
                </a:gridCol>
                <a:gridCol w="1766649">
                  <a:extLst>
                    <a:ext uri="{9D8B030D-6E8A-4147-A177-3AD203B41FA5}">
                      <a16:colId xmlns:a16="http://schemas.microsoft.com/office/drawing/2014/main" val="20001"/>
                    </a:ext>
                  </a:extLst>
                </a:gridCol>
                <a:gridCol w="1551929">
                  <a:extLst>
                    <a:ext uri="{9D8B030D-6E8A-4147-A177-3AD203B41FA5}">
                      <a16:colId xmlns:a16="http://schemas.microsoft.com/office/drawing/2014/main" val="20002"/>
                    </a:ext>
                  </a:extLst>
                </a:gridCol>
              </a:tblGrid>
              <a:tr h="139453">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a:solidFill>
                            <a:schemeClr val="bg1"/>
                          </a:solidFill>
                          <a:uFillTx/>
                          <a:latin typeface="+mn-lt"/>
                          <a:ea typeface="+mn-ea"/>
                          <a:cs typeface="+mn-cs"/>
                          <a:sym typeface="Intel Clear"/>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a:solidFill>
                            <a:schemeClr val="bg1"/>
                          </a:solidFill>
                          <a:uFillTx/>
                          <a:latin typeface="+mn-lt"/>
                          <a:ea typeface="+mn-ea"/>
                          <a:cs typeface="+mn-cs"/>
                          <a:sym typeface="Intel Clear"/>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err="1">
                          <a:solidFill>
                            <a:schemeClr val="bg1"/>
                          </a:solidFill>
                          <a:uFillTx/>
                          <a:latin typeface="+mn-lt"/>
                          <a:ea typeface="+mn-ea"/>
                          <a:cs typeface="+mn-cs"/>
                          <a:sym typeface="Intel Clear"/>
                        </a:rPr>
                        <a:t>Refdes</a:t>
                      </a:r>
                      <a:endParaRPr lang="en-US" sz="1200" b="0" i="0" u="none" strike="noStrike" cap="none" spc="0" baseline="0">
                        <a:solidFill>
                          <a:schemeClr val="bg1"/>
                        </a:solidFill>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622300">
                <a:tc>
                  <a:txBody>
                    <a:bodyPr/>
                    <a:lstStyle/>
                    <a:p>
                      <a:pPr marL="0" marR="0" indent="0" algn="ctr" defTabSz="609600" rtl="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M88859-001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WLAN M.2 SLOT</a:t>
                      </a:r>
                    </a:p>
                    <a:p>
                      <a:pPr marL="0" marR="0" indent="0" algn="ctr" defTabSz="609600" rtl="0" eaLnBrk="1" fontAlgn="ctr" latinLnBrk="0" hangingPunct="1">
                        <a:lnSpc>
                          <a:spcPct val="100000"/>
                        </a:lnSpc>
                        <a:spcBef>
                          <a:spcPts val="0"/>
                        </a:spcBef>
                        <a:spcAft>
                          <a:spcPts val="0"/>
                        </a:spcAft>
                        <a:buClrTx/>
                        <a:buSzTx/>
                        <a:buFontTx/>
                        <a:buNone/>
                        <a:tabLst/>
                      </a:pPr>
                      <a:r>
                        <a:rPr lang="it-IT" sz="1200" b="0" i="0" u="none" strike="noStrike" cap="none" spc="0" baseline="0">
                          <a:solidFill>
                            <a:schemeClr val="bg2"/>
                          </a:solidFill>
                          <a:effectLst/>
                          <a:uFillTx/>
                          <a:latin typeface="+mn-lt"/>
                          <a:ea typeface="+mn-ea"/>
                          <a:cs typeface="+mn-cs"/>
                          <a:sym typeface="Intel Clear"/>
                        </a:rPr>
                        <a:t>PCIE_75P_KEY_E_2M </a:t>
                      </a:r>
                      <a:endParaRPr lang="en-US" sz="1200" b="0" i="0" u="none" strike="noStrike" cap="none" spc="0" baseline="0">
                        <a:solidFill>
                          <a:schemeClr val="bg2"/>
                        </a:solidFill>
                        <a:effectLst/>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lang="en-IN" sz="1200" b="0" i="0" u="none" strike="noStrike" cap="none" spc="0" baseline="0">
                          <a:solidFill>
                            <a:schemeClr val="bg2"/>
                          </a:solidFill>
                          <a:effectLst/>
                          <a:uFillTx/>
                          <a:latin typeface="+mn-lt"/>
                          <a:ea typeface="+mn-ea"/>
                          <a:cs typeface="+mn-cs"/>
                          <a:sym typeface="Intel Clear"/>
                        </a:rPr>
                        <a:t>J1B1 </a:t>
                      </a:r>
                    </a:p>
                    <a:p>
                      <a:pPr marL="0" marR="0" indent="0" algn="ctr" defTabSz="609600" rtl="0" fontAlgn="ctr" latinLnBrk="0">
                        <a:lnSpc>
                          <a:spcPct val="100000"/>
                        </a:lnSpc>
                        <a:spcBef>
                          <a:spcPts val="0"/>
                        </a:spcBef>
                        <a:spcAft>
                          <a:spcPts val="0"/>
                        </a:spcAft>
                        <a:buClrTx/>
                        <a:buSzTx/>
                        <a:buFontTx/>
                        <a:buNone/>
                        <a:tabLst/>
                      </a:pPr>
                      <a:r>
                        <a:rPr lang="en-IN" sz="1200" b="0" i="0" u="none" strike="noStrike" cap="none" spc="0" baseline="0">
                          <a:solidFill>
                            <a:schemeClr val="bg2"/>
                          </a:solidFill>
                          <a:effectLst/>
                          <a:uFillTx/>
                          <a:latin typeface="+mn-lt"/>
                          <a:ea typeface="+mn-ea"/>
                          <a:cs typeface="+mn-cs"/>
                          <a:sym typeface="Intel Clear"/>
                        </a:rPr>
                        <a:t>(RVP1/RVP3/RVP4)</a:t>
                      </a:r>
                      <a:endParaRPr lang="en-US" sz="1200" b="0" i="0" u="none" strike="noStrike" cap="none" spc="0" baseline="0">
                        <a:solidFill>
                          <a:schemeClr val="bg2"/>
                        </a:solidFill>
                        <a:effectLst/>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89" name="Table 688">
            <a:extLst>
              <a:ext uri="{FF2B5EF4-FFF2-40B4-BE49-F238E27FC236}">
                <a16:creationId xmlns:a16="http://schemas.microsoft.com/office/drawing/2014/main" id="{6A581C84-011F-42C7-AA38-312675413EAE}"/>
              </a:ext>
            </a:extLst>
          </p:cNvPr>
          <p:cNvGraphicFramePr>
            <a:graphicFrameLocks noGrp="1"/>
          </p:cNvGraphicFramePr>
          <p:nvPr>
            <p:extLst>
              <p:ext uri="{D42A27DB-BD31-4B8C-83A1-F6EECF244321}">
                <p14:modId xmlns:p14="http://schemas.microsoft.com/office/powerpoint/2010/main" val="2594046654"/>
              </p:ext>
            </p:extLst>
          </p:nvPr>
        </p:nvGraphicFramePr>
        <p:xfrm>
          <a:off x="6984133" y="846469"/>
          <a:ext cx="4754035" cy="4495825"/>
        </p:xfrm>
        <a:graphic>
          <a:graphicData uri="http://schemas.openxmlformats.org/drawingml/2006/table">
            <a:tbl>
              <a:tblPr firstRow="1" firstCol="1" bandRow="1">
                <a:tableStyleId>{5C22544A-7EE6-4342-B048-85BDC9FD1C3A}</a:tableStyleId>
              </a:tblPr>
              <a:tblGrid>
                <a:gridCol w="1249360">
                  <a:extLst>
                    <a:ext uri="{9D8B030D-6E8A-4147-A177-3AD203B41FA5}">
                      <a16:colId xmlns:a16="http://schemas.microsoft.com/office/drawing/2014/main" val="3067008126"/>
                    </a:ext>
                  </a:extLst>
                </a:gridCol>
                <a:gridCol w="2190031">
                  <a:extLst>
                    <a:ext uri="{9D8B030D-6E8A-4147-A177-3AD203B41FA5}">
                      <a16:colId xmlns:a16="http://schemas.microsoft.com/office/drawing/2014/main" val="3401716580"/>
                    </a:ext>
                  </a:extLst>
                </a:gridCol>
                <a:gridCol w="1314644">
                  <a:extLst>
                    <a:ext uri="{9D8B030D-6E8A-4147-A177-3AD203B41FA5}">
                      <a16:colId xmlns:a16="http://schemas.microsoft.com/office/drawing/2014/main" val="2371638463"/>
                    </a:ext>
                  </a:extLst>
                </a:gridCol>
              </a:tblGrid>
              <a:tr h="460945">
                <a:tc>
                  <a:txBody>
                    <a:bodyPr/>
                    <a:lstStyle/>
                    <a:p>
                      <a:pPr algn="ctr">
                        <a:lnSpc>
                          <a:spcPct val="107000"/>
                        </a:lnSpc>
                        <a:spcAft>
                          <a:spcPts val="0"/>
                        </a:spcAft>
                      </a:pPr>
                      <a:r>
                        <a:rPr lang="en-US" sz="1400" b="0" i="0" u="none" strike="noStrike" cap="none" spc="0" baseline="0">
                          <a:solidFill>
                            <a:schemeClr val="bg1"/>
                          </a:solidFill>
                          <a:uFillTx/>
                          <a:latin typeface="+mn-lt"/>
                          <a:ea typeface="+mn-ea"/>
                          <a:cs typeface="+mn-cs"/>
                          <a:sym typeface="Intel Clear"/>
                        </a:rPr>
                        <a:t>Description</a:t>
                      </a:r>
                      <a:endParaRPr lang="en-IN" sz="1400" b="0" i="0" u="none" strike="noStrike" cap="none" spc="0" baseline="0">
                        <a:solidFill>
                          <a:schemeClr val="bg1"/>
                        </a:solidFill>
                        <a:uFillTx/>
                        <a:latin typeface="+mn-lt"/>
                        <a:ea typeface="+mn-ea"/>
                        <a:cs typeface="+mn-cs"/>
                        <a:sym typeface="Intel Clear"/>
                      </a:endParaRPr>
                    </a:p>
                  </a:txBody>
                  <a:tcPr marT="0" marB="0" anchor="ctr">
                    <a:solidFill>
                      <a:schemeClr val="tx2"/>
                    </a:solidFill>
                  </a:tcPr>
                </a:tc>
                <a:tc>
                  <a:txBody>
                    <a:bodyPr/>
                    <a:lstStyle/>
                    <a:p>
                      <a:pPr algn="ctr">
                        <a:lnSpc>
                          <a:spcPct val="107000"/>
                        </a:lnSpc>
                        <a:spcAft>
                          <a:spcPts val="0"/>
                        </a:spcAft>
                      </a:pPr>
                      <a:r>
                        <a:rPr lang="en-US" sz="1400" b="0" i="0" u="none" strike="noStrike" cap="none" spc="0" baseline="0">
                          <a:solidFill>
                            <a:schemeClr val="bg1"/>
                          </a:solidFill>
                          <a:uFillTx/>
                          <a:latin typeface="+mn-lt"/>
                          <a:ea typeface="+mn-ea"/>
                          <a:cs typeface="+mn-cs"/>
                          <a:sym typeface="Intel Clear"/>
                        </a:rPr>
                        <a:t>Interface Name/ Signal Name</a:t>
                      </a:r>
                      <a:endParaRPr lang="en-IN" sz="1400" b="0" i="0" u="none" strike="noStrike" cap="none" spc="0" baseline="0">
                        <a:solidFill>
                          <a:schemeClr val="bg1"/>
                        </a:solidFill>
                        <a:uFillTx/>
                        <a:latin typeface="+mn-lt"/>
                        <a:ea typeface="+mn-ea"/>
                        <a:cs typeface="+mn-cs"/>
                        <a:sym typeface="Intel Clear"/>
                      </a:endParaRPr>
                    </a:p>
                  </a:txBody>
                  <a:tcPr marT="0" marB="0" anchor="ctr">
                    <a:solidFill>
                      <a:schemeClr val="tx2"/>
                    </a:solidFill>
                  </a:tcPr>
                </a:tc>
                <a:tc>
                  <a:txBody>
                    <a:bodyPr/>
                    <a:lstStyle/>
                    <a:p>
                      <a:pPr algn="ctr">
                        <a:lnSpc>
                          <a:spcPct val="107000"/>
                        </a:lnSpc>
                        <a:spcAft>
                          <a:spcPts val="0"/>
                        </a:spcAft>
                      </a:pPr>
                      <a:r>
                        <a:rPr lang="en-US" sz="1400" b="0" i="0" u="none" strike="noStrike" cap="none" spc="0" baseline="0">
                          <a:solidFill>
                            <a:schemeClr val="bg1"/>
                          </a:solidFill>
                          <a:uFillTx/>
                          <a:latin typeface="+mn-lt"/>
                          <a:ea typeface="+mn-ea"/>
                          <a:cs typeface="+mn-cs"/>
                          <a:sym typeface="Intel Clear"/>
                        </a:rPr>
                        <a:t>Support on</a:t>
                      </a:r>
                      <a:endParaRPr lang="en-IN" sz="1400" b="0" i="0" u="none" strike="noStrike" cap="none" spc="0" baseline="0">
                        <a:solidFill>
                          <a:schemeClr val="bg1"/>
                        </a:solidFill>
                        <a:uFillTx/>
                        <a:latin typeface="+mn-lt"/>
                        <a:ea typeface="+mn-ea"/>
                        <a:cs typeface="+mn-cs"/>
                        <a:sym typeface="Intel Clear"/>
                      </a:endParaRPr>
                    </a:p>
                    <a:p>
                      <a:pPr algn="ctr">
                        <a:lnSpc>
                          <a:spcPct val="107000"/>
                        </a:lnSpc>
                        <a:spcAft>
                          <a:spcPts val="0"/>
                        </a:spcAft>
                      </a:pPr>
                      <a:r>
                        <a:rPr lang="en-US" sz="1400" b="0" i="0" u="none" strike="noStrike" cap="none" spc="0" baseline="0">
                          <a:solidFill>
                            <a:schemeClr val="bg1"/>
                          </a:solidFill>
                          <a:uFillTx/>
                          <a:latin typeface="+mn-lt"/>
                          <a:ea typeface="+mn-ea"/>
                          <a:cs typeface="+mn-cs"/>
                          <a:sym typeface="Intel Clear"/>
                        </a:rPr>
                        <a:t>PTL UH RVP</a:t>
                      </a:r>
                      <a:endParaRPr lang="en-IN" sz="1400" b="0" i="0" u="none" strike="noStrike" cap="none" spc="0" baseline="0">
                        <a:solidFill>
                          <a:schemeClr val="bg1"/>
                        </a:solidFill>
                        <a:uFillTx/>
                        <a:latin typeface="+mn-lt"/>
                        <a:ea typeface="+mn-ea"/>
                        <a:cs typeface="+mn-cs"/>
                        <a:sym typeface="Intel Clear"/>
                      </a:endParaRPr>
                    </a:p>
                  </a:txBody>
                  <a:tcPr marT="0" marB="0" anchor="ctr">
                    <a:solidFill>
                      <a:schemeClr val="tx2"/>
                    </a:solidFill>
                  </a:tcPr>
                </a:tc>
                <a:extLst>
                  <a:ext uri="{0D108BD9-81ED-4DB2-BD59-A6C34878D82A}">
                    <a16:rowId xmlns:a16="http://schemas.microsoft.com/office/drawing/2014/main" val="2539792319"/>
                  </a:ext>
                </a:extLst>
              </a:tr>
              <a:tr h="637305">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WIFI</a:t>
                      </a:r>
                      <a:endParaRPr lang="en-IN"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PCIe</a:t>
                      </a:r>
                    </a:p>
                    <a:p>
                      <a:pPr marL="0" marR="0" lvl="0" indent="0" algn="ctr" defTabSz="609600" rtl="0" eaLnBrk="1" fontAlgn="b" latinLnBrk="0" hangingPunct="1">
                        <a:lnSpc>
                          <a:spcPct val="107000"/>
                        </a:lnSpc>
                        <a:spcBef>
                          <a:spcPts val="0"/>
                        </a:spcBef>
                        <a:spcAft>
                          <a:spcPts val="0"/>
                        </a:spcAft>
                        <a:buClrTx/>
                        <a:buSzTx/>
                        <a:buFontTx/>
                        <a:buNone/>
                        <a:tabLst/>
                        <a:defRPr/>
                      </a:pPr>
                      <a:r>
                        <a:rPr lang="en-US" sz="1400" b="0" i="0" u="none" strike="noStrike" cap="none" spc="0" baseline="0" err="1">
                          <a:solidFill>
                            <a:schemeClr val="bg2"/>
                          </a:solidFill>
                          <a:effectLst/>
                          <a:uFillTx/>
                          <a:latin typeface="+mn-lt"/>
                          <a:ea typeface="+mn-ea"/>
                          <a:cs typeface="+mn-cs"/>
                          <a:sym typeface="Intel Clear"/>
                        </a:rPr>
                        <a:t>CNVi</a:t>
                      </a:r>
                      <a:r>
                        <a:rPr lang="en-US" sz="1400" b="0" i="0" u="none" strike="noStrike" cap="none" spc="0" baseline="0">
                          <a:solidFill>
                            <a:schemeClr val="bg2"/>
                          </a:solidFill>
                          <a:effectLst/>
                          <a:uFillTx/>
                          <a:latin typeface="+mn-lt"/>
                          <a:ea typeface="+mn-ea"/>
                          <a:cs typeface="+mn-cs"/>
                          <a:sym typeface="Intel Clear"/>
                        </a:rPr>
                        <a:t>, STEP</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CLINK</a:t>
                      </a:r>
                    </a:p>
                  </a:txBody>
                  <a:tcPr marT="0" marB="0" anchor="ct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267272788"/>
                  </a:ext>
                </a:extLst>
              </a:tr>
              <a:tr h="503842">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BT DATA</a:t>
                      </a:r>
                      <a:endParaRPr lang="en-IN"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USB2.0, STEP</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BRI/RGI</a:t>
                      </a:r>
                      <a:endParaRPr lang="en-IN" sz="1400" b="0" i="0" u="none" strike="noStrike" cap="none" spc="0" baseline="0">
                        <a:solidFill>
                          <a:schemeClr val="bg2"/>
                        </a:solidFill>
                        <a:effectLst/>
                        <a:uFillTx/>
                        <a:latin typeface="+mn-lt"/>
                        <a:ea typeface="+mn-ea"/>
                        <a:cs typeface="+mn-cs"/>
                        <a:sym typeface="Intel Clear"/>
                      </a:endParaRPr>
                    </a:p>
                  </a:txBody>
                  <a:tcPr marT="0" marB="0" anchor="ct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578923863"/>
                  </a:ext>
                </a:extLst>
              </a:tr>
              <a:tr h="1529394">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WLAN M.2 Control</a:t>
                      </a:r>
                      <a:endParaRPr lang="en-IN"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lvl="0" indent="0" algn="ctr" defTabSz="609600" rtl="0" eaLnBrk="1" fontAlgn="b" latinLnBrk="0" hangingPunct="1">
                        <a:lnSpc>
                          <a:spcPct val="107000"/>
                        </a:lnSpc>
                        <a:spcBef>
                          <a:spcPts val="0"/>
                        </a:spcBef>
                        <a:spcAft>
                          <a:spcPts val="0"/>
                        </a:spcAft>
                        <a:buClrTx/>
                        <a:buSzTx/>
                        <a:buFontTx/>
                        <a:buNone/>
                        <a:tabLst/>
                      </a:pP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RF_RESET#</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WIFI_RFKILL#</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BT_RFKILL#1</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WLAN_LED#</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BT_LED#</a:t>
                      </a:r>
                    </a:p>
                    <a:p>
                      <a:pPr marL="0" marR="0" lvl="0" indent="0" algn="ctr" defTabSz="609600" rtl="0" eaLnBrk="1" fontAlgn="b" latinLnBrk="0" hangingPunct="1">
                        <a:lnSpc>
                          <a:spcPct val="107000"/>
                        </a:lnSpc>
                        <a:spcBef>
                          <a:spcPts val="0"/>
                        </a:spcBef>
                        <a:spcAft>
                          <a:spcPts val="0"/>
                        </a:spcAft>
                        <a:buClrTx/>
                        <a:buSzTx/>
                        <a:buFontTx/>
                        <a:buNone/>
                        <a:tabLst/>
                      </a:pPr>
                      <a:endParaRPr lang="en-IN" sz="1400" b="0" i="0" u="none" strike="noStrike" cap="none" spc="0" baseline="0">
                        <a:solidFill>
                          <a:schemeClr val="bg2"/>
                        </a:solidFill>
                        <a:effectLst/>
                        <a:uFillTx/>
                        <a:latin typeface="+mn-lt"/>
                        <a:ea typeface="+mn-ea"/>
                        <a:cs typeface="+mn-cs"/>
                        <a:sym typeface="Intel Clear"/>
                      </a:endParaRPr>
                    </a:p>
                  </a:txBody>
                  <a:tcPr marT="0" marB="0" anchor="ct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2193711895"/>
                  </a:ext>
                </a:extLst>
              </a:tr>
              <a:tr h="259272">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BT AUDIO</a:t>
                      </a:r>
                      <a:endParaRPr lang="en-IN"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PCM/I2S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705099568"/>
                  </a:ext>
                </a:extLst>
              </a:tr>
              <a:tr h="1053964">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RF Coexistence</a:t>
                      </a:r>
                      <a:endParaRPr lang="en-IN" sz="1400" b="0" i="0" u="none" strike="noStrike" cap="none" spc="0" baseline="0">
                        <a:solidFill>
                          <a:schemeClr val="bg1"/>
                        </a:solidFill>
                        <a:uFillTx/>
                        <a:latin typeface="+mn-lt"/>
                        <a:ea typeface="+mn-ea"/>
                        <a:cs typeface="+mn-cs"/>
                        <a:sym typeface="Intel Clear"/>
                      </a:endParaRPr>
                    </a:p>
                  </a:txBody>
                  <a:tcPr marT="0" marB="0" anchor="ctr"/>
                </a:tc>
                <a:tc>
                  <a:txBody>
                    <a:bodyPr/>
                    <a:lstStyle/>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UART_RX </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UART_TX</a:t>
                      </a:r>
                      <a:endParaRPr lang="en-IN" sz="1400" b="0" i="0" u="none" strike="noStrike" cap="none" spc="0" baseline="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UART supports Real-Time Coexistence</a:t>
                      </a:r>
                      <a:endParaRPr lang="en-IN" sz="1400" b="0" i="0" u="none" strike="noStrike" cap="none" spc="0" baseline="0">
                        <a:solidFill>
                          <a:schemeClr val="bg2"/>
                        </a:solidFill>
                        <a:effectLst/>
                        <a:uFillTx/>
                        <a:latin typeface="+mn-lt"/>
                        <a:ea typeface="+mn-ea"/>
                        <a:cs typeface="+mn-cs"/>
                        <a:sym typeface="Intel Clear"/>
                      </a:endParaRPr>
                    </a:p>
                  </a:txBody>
                  <a:tcPr marT="0" marB="0" anchor="ctr"/>
                </a:tc>
                <a:tc>
                  <a:txBody>
                    <a:bodyPr/>
                    <a:lstStyle/>
                    <a:p>
                      <a:pPr marL="0" marR="0" indent="0" algn="ctr" defTabSz="609600" rtl="0" eaLnBrk="1" fontAlgn="b" latinLnBrk="0" hangingPunct="1">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T="0" marB="0" anchor="ctr"/>
                </a:tc>
                <a:extLst>
                  <a:ext uri="{0D108BD9-81ED-4DB2-BD59-A6C34878D82A}">
                    <a16:rowId xmlns:a16="http://schemas.microsoft.com/office/drawing/2014/main" val="536719901"/>
                  </a:ext>
                </a:extLst>
              </a:tr>
            </a:tbl>
          </a:graphicData>
        </a:graphic>
      </p:graphicFrame>
      <p:sp>
        <p:nvSpPr>
          <p:cNvPr id="7" name="Title 1">
            <a:extLst>
              <a:ext uri="{FF2B5EF4-FFF2-40B4-BE49-F238E27FC236}">
                <a16:creationId xmlns:a16="http://schemas.microsoft.com/office/drawing/2014/main" id="{A966AEE3-8F7B-4A55-BB62-72C0CFB8127B}"/>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-Connectivity WLAN</a:t>
            </a:r>
            <a:endParaRPr lang="en-US"/>
          </a:p>
        </p:txBody>
      </p:sp>
      <p:pic>
        <p:nvPicPr>
          <p:cNvPr id="6" name="Picture 5">
            <a:extLst>
              <a:ext uri="{FF2B5EF4-FFF2-40B4-BE49-F238E27FC236}">
                <a16:creationId xmlns:a16="http://schemas.microsoft.com/office/drawing/2014/main" id="{466487A4-8B02-8F36-BC55-0C986B0BE7E4}"/>
              </a:ext>
            </a:extLst>
          </p:cNvPr>
          <p:cNvPicPr>
            <a:picLocks noChangeAspect="1"/>
          </p:cNvPicPr>
          <p:nvPr/>
        </p:nvPicPr>
        <p:blipFill>
          <a:blip r:embed="rId2"/>
          <a:stretch>
            <a:fillRect/>
          </a:stretch>
        </p:blipFill>
        <p:spPr>
          <a:xfrm>
            <a:off x="571500" y="981607"/>
            <a:ext cx="5581650" cy="4603750"/>
          </a:xfrm>
          <a:prstGeom prst="rect">
            <a:avLst/>
          </a:prstGeom>
        </p:spPr>
      </p:pic>
    </p:spTree>
    <p:extLst>
      <p:ext uri="{BB962C8B-B14F-4D97-AF65-F5344CB8AC3E}">
        <p14:creationId xmlns:p14="http://schemas.microsoft.com/office/powerpoint/2010/main" val="2366112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2" name="Table 411">
            <a:extLst>
              <a:ext uri="{FF2B5EF4-FFF2-40B4-BE49-F238E27FC236}">
                <a16:creationId xmlns:a16="http://schemas.microsoft.com/office/drawing/2014/main" id="{63DE7423-D687-45DF-84CE-CC1BD086610C}"/>
              </a:ext>
            </a:extLst>
          </p:cNvPr>
          <p:cNvGraphicFramePr>
            <a:graphicFrameLocks noGrp="1"/>
          </p:cNvGraphicFramePr>
          <p:nvPr>
            <p:extLst>
              <p:ext uri="{D42A27DB-BD31-4B8C-83A1-F6EECF244321}">
                <p14:modId xmlns:p14="http://schemas.microsoft.com/office/powerpoint/2010/main" val="4227099689"/>
              </p:ext>
            </p:extLst>
          </p:nvPr>
        </p:nvGraphicFramePr>
        <p:xfrm>
          <a:off x="6871731" y="801579"/>
          <a:ext cx="5051516" cy="3847784"/>
        </p:xfrm>
        <a:graphic>
          <a:graphicData uri="http://schemas.openxmlformats.org/drawingml/2006/table">
            <a:tbl>
              <a:tblPr firstRow="1" firstCol="1" bandRow="1">
                <a:tableStyleId>{5C22544A-7EE6-4342-B048-85BDC9FD1C3A}</a:tableStyleId>
              </a:tblPr>
              <a:tblGrid>
                <a:gridCol w="1681145">
                  <a:extLst>
                    <a:ext uri="{9D8B030D-6E8A-4147-A177-3AD203B41FA5}">
                      <a16:colId xmlns:a16="http://schemas.microsoft.com/office/drawing/2014/main" val="2150866530"/>
                    </a:ext>
                  </a:extLst>
                </a:gridCol>
                <a:gridCol w="2318424">
                  <a:extLst>
                    <a:ext uri="{9D8B030D-6E8A-4147-A177-3AD203B41FA5}">
                      <a16:colId xmlns:a16="http://schemas.microsoft.com/office/drawing/2014/main" val="128185667"/>
                    </a:ext>
                  </a:extLst>
                </a:gridCol>
                <a:gridCol w="1051947">
                  <a:extLst>
                    <a:ext uri="{9D8B030D-6E8A-4147-A177-3AD203B41FA5}">
                      <a16:colId xmlns:a16="http://schemas.microsoft.com/office/drawing/2014/main" val="3260934320"/>
                    </a:ext>
                  </a:extLst>
                </a:gridCol>
              </a:tblGrid>
              <a:tr h="0">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Description</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Interface Name/ Signal Name</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Support on PTL-UH RVP</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solidFill>
                      <a:schemeClr val="tx2"/>
                    </a:solidFill>
                  </a:tcPr>
                </a:tc>
                <a:extLst>
                  <a:ext uri="{0D108BD9-81ED-4DB2-BD59-A6C34878D82A}">
                    <a16:rowId xmlns:a16="http://schemas.microsoft.com/office/drawing/2014/main" val="1764823848"/>
                  </a:ext>
                </a:extLst>
              </a:tr>
              <a:tr h="388985">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Inter-processor</a:t>
                      </a:r>
                      <a:br>
                        <a:rPr lang="en-US" sz="1400" b="0" i="0" u="none" strike="noStrike" cap="none" spc="0" baseline="0">
                          <a:solidFill>
                            <a:schemeClr val="bg1"/>
                          </a:solidFill>
                          <a:uFillTx/>
                          <a:latin typeface="+mn-lt"/>
                          <a:ea typeface="+mn-ea"/>
                          <a:cs typeface="+mn-cs"/>
                          <a:sym typeface="Intel Clear"/>
                        </a:rPr>
                      </a:br>
                      <a:r>
                        <a:rPr lang="en-US" sz="1400" b="0" i="0" u="none" strike="noStrike" cap="none" spc="0" baseline="0">
                          <a:solidFill>
                            <a:schemeClr val="bg1"/>
                          </a:solidFill>
                          <a:uFillTx/>
                          <a:latin typeface="+mn-lt"/>
                          <a:ea typeface="+mn-ea"/>
                          <a:cs typeface="+mn-cs"/>
                          <a:sym typeface="Intel Clear"/>
                        </a:rPr>
                        <a:t>Communications</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PCIe</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USB 2.0</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extLst>
                  <a:ext uri="{0D108BD9-81ED-4DB2-BD59-A6C34878D82A}">
                    <a16:rowId xmlns:a16="http://schemas.microsoft.com/office/drawing/2014/main" val="3735852586"/>
                  </a:ext>
                </a:extLst>
              </a:tr>
              <a:tr h="98570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USIM with Card Detect</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SIM_CLK, </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SIM_RESET, </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SIM_IO, </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SIM_PWR,</a:t>
                      </a:r>
                      <a:br>
                        <a:rPr lang="en-US" sz="1400" b="0" i="0" u="none" strike="noStrike" cap="none" spc="0" baseline="0">
                          <a:solidFill>
                            <a:schemeClr val="bg2"/>
                          </a:solidFill>
                          <a:effectLst/>
                          <a:uFillTx/>
                          <a:latin typeface="+mn-lt"/>
                          <a:ea typeface="+mn-ea"/>
                          <a:cs typeface="+mn-cs"/>
                          <a:sym typeface="Intel Clear"/>
                        </a:rPr>
                      </a:br>
                      <a:r>
                        <a:rPr lang="en-US" sz="1400" b="0" i="0" u="none" strike="noStrike" cap="none" spc="0" baseline="0">
                          <a:solidFill>
                            <a:schemeClr val="bg2"/>
                          </a:solidFill>
                          <a:effectLst/>
                          <a:uFillTx/>
                          <a:latin typeface="+mn-lt"/>
                          <a:ea typeface="+mn-ea"/>
                          <a:cs typeface="+mn-cs"/>
                          <a:sym typeface="Intel Clear"/>
                        </a:rPr>
                        <a:t>SIM_DETECT</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extLst>
                  <a:ext uri="{0D108BD9-81ED-4DB2-BD59-A6C34878D82A}">
                    <a16:rowId xmlns:a16="http://schemas.microsoft.com/office/drawing/2014/main" val="410121210"/>
                  </a:ext>
                </a:extLst>
              </a:tr>
              <a:tr h="1312883">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WWAN M.2 Control</a:t>
                      </a:r>
                      <a:endParaRPr lang="en-IN" sz="1400" b="0" i="0" u="none" strike="noStrike" cap="none" spc="0" baseline="0">
                        <a:solidFill>
                          <a:schemeClr val="bg1"/>
                        </a:solidFill>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FULL_CARD_POWER_OFF#</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RESET#</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PERST#</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W_DISABLE#</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LED#1</a:t>
                      </a:r>
                      <a:endParaRPr lang="en-IN" sz="1400" b="0" i="0" u="none" strike="noStrike" cap="none" spc="0" baseline="0">
                        <a:solidFill>
                          <a:schemeClr val="bg2"/>
                        </a:solidFill>
                        <a:effectLst/>
                        <a:uFillTx/>
                        <a:latin typeface="+mn-lt"/>
                        <a:ea typeface="+mn-ea"/>
                        <a:cs typeface="+mn-cs"/>
                        <a:sym typeface="Intel Clear"/>
                      </a:endParaRPr>
                    </a:p>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DPR (Body SAR)</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Yes</a:t>
                      </a:r>
                      <a:endParaRPr lang="en-IN" sz="1400" b="0" i="0" u="none" strike="noStrike" cap="none" spc="0" baseline="0">
                        <a:solidFill>
                          <a:schemeClr val="bg2"/>
                        </a:solidFill>
                        <a:effectLst/>
                        <a:uFillTx/>
                        <a:latin typeface="+mn-lt"/>
                        <a:ea typeface="+mn-ea"/>
                        <a:cs typeface="+mn-cs"/>
                        <a:sym typeface="Intel Clear"/>
                      </a:endParaRPr>
                    </a:p>
                  </a:txBody>
                  <a:tcPr marL="85427" marR="85427" marT="0" marB="0" anchor="ctr"/>
                </a:tc>
                <a:extLst>
                  <a:ext uri="{0D108BD9-81ED-4DB2-BD59-A6C34878D82A}">
                    <a16:rowId xmlns:a16="http://schemas.microsoft.com/office/drawing/2014/main" val="4014324949"/>
                  </a:ext>
                </a:extLst>
              </a:tr>
            </a:tbl>
          </a:graphicData>
        </a:graphic>
      </p:graphicFrame>
      <p:sp>
        <p:nvSpPr>
          <p:cNvPr id="7" name="AutoShape 3">
            <a:extLst>
              <a:ext uri="{FF2B5EF4-FFF2-40B4-BE49-F238E27FC236}">
                <a16:creationId xmlns:a16="http://schemas.microsoft.com/office/drawing/2014/main" id="{0BED6103-491F-4155-8616-72518C7984CC}"/>
              </a:ext>
            </a:extLst>
          </p:cNvPr>
          <p:cNvSpPr>
            <a:spLocks noChangeAspect="1" noChangeArrowheads="1" noTextEdit="1"/>
          </p:cNvSpPr>
          <p:nvPr/>
        </p:nvSpPr>
        <p:spPr bwMode="auto">
          <a:xfrm>
            <a:off x="88885" y="539981"/>
            <a:ext cx="7126356" cy="560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IN" sz="3200"/>
          </a:p>
        </p:txBody>
      </p:sp>
      <p:graphicFrame>
        <p:nvGraphicFramePr>
          <p:cNvPr id="414" name="Table 413">
            <a:extLst>
              <a:ext uri="{FF2B5EF4-FFF2-40B4-BE49-F238E27FC236}">
                <a16:creationId xmlns:a16="http://schemas.microsoft.com/office/drawing/2014/main" id="{E230E7D7-CB0D-42E9-87EB-917355B87722}"/>
              </a:ext>
            </a:extLst>
          </p:cNvPr>
          <p:cNvGraphicFramePr>
            <a:graphicFrameLocks noGrp="1"/>
          </p:cNvGraphicFramePr>
          <p:nvPr>
            <p:extLst>
              <p:ext uri="{D42A27DB-BD31-4B8C-83A1-F6EECF244321}">
                <p14:modId xmlns:p14="http://schemas.microsoft.com/office/powerpoint/2010/main" val="1849578265"/>
              </p:ext>
            </p:extLst>
          </p:nvPr>
        </p:nvGraphicFramePr>
        <p:xfrm>
          <a:off x="6967218" y="5129675"/>
          <a:ext cx="4653282" cy="846203"/>
        </p:xfrm>
        <a:graphic>
          <a:graphicData uri="http://schemas.openxmlformats.org/drawingml/2006/table">
            <a:tbl>
              <a:tblPr firstRow="1" firstCol="1" bandRow="1"/>
              <a:tblGrid>
                <a:gridCol w="1334704">
                  <a:extLst>
                    <a:ext uri="{9D8B030D-6E8A-4147-A177-3AD203B41FA5}">
                      <a16:colId xmlns:a16="http://schemas.microsoft.com/office/drawing/2014/main" val="20000"/>
                    </a:ext>
                  </a:extLst>
                </a:gridCol>
                <a:gridCol w="1766649">
                  <a:extLst>
                    <a:ext uri="{9D8B030D-6E8A-4147-A177-3AD203B41FA5}">
                      <a16:colId xmlns:a16="http://schemas.microsoft.com/office/drawing/2014/main" val="20001"/>
                    </a:ext>
                  </a:extLst>
                </a:gridCol>
                <a:gridCol w="1551929">
                  <a:extLst>
                    <a:ext uri="{9D8B030D-6E8A-4147-A177-3AD203B41FA5}">
                      <a16:colId xmlns:a16="http://schemas.microsoft.com/office/drawing/2014/main" val="20002"/>
                    </a:ext>
                  </a:extLst>
                </a:gridCol>
              </a:tblGrid>
              <a:tr h="223903">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a:solidFill>
                            <a:schemeClr val="bg1"/>
                          </a:solidFill>
                          <a:uFillTx/>
                          <a:latin typeface="+mn-lt"/>
                          <a:ea typeface="+mn-ea"/>
                          <a:cs typeface="+mn-cs"/>
                          <a:sym typeface="Intel Clear"/>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a:solidFill>
                            <a:schemeClr val="bg1"/>
                          </a:solidFill>
                          <a:uFillTx/>
                          <a:latin typeface="+mn-lt"/>
                          <a:ea typeface="+mn-ea"/>
                          <a:cs typeface="+mn-cs"/>
                          <a:sym typeface="Intel Clear"/>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err="1">
                          <a:solidFill>
                            <a:schemeClr val="bg1"/>
                          </a:solidFill>
                          <a:uFillTx/>
                          <a:latin typeface="+mn-lt"/>
                          <a:ea typeface="+mn-ea"/>
                          <a:cs typeface="+mn-cs"/>
                          <a:sym typeface="Intel Clear"/>
                        </a:rPr>
                        <a:t>Refdes</a:t>
                      </a:r>
                      <a:endParaRPr lang="en-US" sz="1200" b="0" i="0" u="none" strike="noStrike" cap="none" spc="0" baseline="0">
                        <a:solidFill>
                          <a:schemeClr val="bg1"/>
                        </a:solidFill>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622300">
                <a:tc>
                  <a:txBody>
                    <a:bodyPr/>
                    <a:lstStyle/>
                    <a:p>
                      <a:pPr marL="0" marR="0" indent="0" algn="ctr" defTabSz="609600" rtl="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M88860-001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M2_75P_KEYB_2EM</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lang="en-IN" sz="1200" b="0" i="0" u="none" strike="noStrike" cap="none" spc="0" baseline="0">
                          <a:solidFill>
                            <a:schemeClr val="bg2"/>
                          </a:solidFill>
                          <a:effectLst/>
                          <a:uFillTx/>
                          <a:latin typeface="+mn-lt"/>
                          <a:ea typeface="+mn-ea"/>
                          <a:cs typeface="+mn-cs"/>
                          <a:sym typeface="Intel Clear"/>
                        </a:rPr>
                        <a:t>J6T2</a:t>
                      </a:r>
                    </a:p>
                    <a:p>
                      <a:pPr marL="0" marR="0" indent="0" algn="ctr" defTabSz="609600" rtl="0" fontAlgn="ctr" latinLnBrk="0">
                        <a:lnSpc>
                          <a:spcPct val="100000"/>
                        </a:lnSpc>
                        <a:spcBef>
                          <a:spcPts val="0"/>
                        </a:spcBef>
                        <a:spcAft>
                          <a:spcPts val="0"/>
                        </a:spcAft>
                        <a:buClrTx/>
                        <a:buSzTx/>
                        <a:buFontTx/>
                        <a:buNone/>
                        <a:tabLst/>
                      </a:pPr>
                      <a:r>
                        <a:rPr lang="en-IN" sz="1200" b="0" i="0" u="none" strike="noStrike" cap="none" spc="0" baseline="0">
                          <a:solidFill>
                            <a:schemeClr val="bg2"/>
                          </a:solidFill>
                          <a:effectLst/>
                          <a:uFillTx/>
                          <a:latin typeface="+mn-lt"/>
                          <a:ea typeface="+mn-ea"/>
                          <a:cs typeface="+mn-cs"/>
                          <a:sym typeface="Intel Clear"/>
                        </a:rPr>
                        <a:t> (RVP1/RVP3/RVP4)</a:t>
                      </a:r>
                      <a:endParaRPr lang="en-US" sz="1200" b="0" i="0" u="none" strike="noStrike" cap="none" spc="0" baseline="0">
                        <a:solidFill>
                          <a:schemeClr val="bg2"/>
                        </a:solidFill>
                        <a:effectLst/>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Title 1">
            <a:extLst>
              <a:ext uri="{FF2B5EF4-FFF2-40B4-BE49-F238E27FC236}">
                <a16:creationId xmlns:a16="http://schemas.microsoft.com/office/drawing/2014/main" id="{E8C11D10-BBB3-46EB-B3C6-51FDED5880B4}"/>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WWAN</a:t>
            </a:r>
            <a:endParaRPr lang="en-US"/>
          </a:p>
        </p:txBody>
      </p:sp>
      <p:pic>
        <p:nvPicPr>
          <p:cNvPr id="4" name="Picture 3">
            <a:extLst>
              <a:ext uri="{FF2B5EF4-FFF2-40B4-BE49-F238E27FC236}">
                <a16:creationId xmlns:a16="http://schemas.microsoft.com/office/drawing/2014/main" id="{854CDF02-1FB5-2211-588E-C25484BD0627}"/>
              </a:ext>
            </a:extLst>
          </p:cNvPr>
          <p:cNvPicPr>
            <a:picLocks noChangeAspect="1"/>
          </p:cNvPicPr>
          <p:nvPr/>
        </p:nvPicPr>
        <p:blipFill>
          <a:blip r:embed="rId3"/>
          <a:stretch>
            <a:fillRect/>
          </a:stretch>
        </p:blipFill>
        <p:spPr>
          <a:xfrm>
            <a:off x="466871" y="874374"/>
            <a:ext cx="6197600" cy="4533900"/>
          </a:xfrm>
          <a:prstGeom prst="rect">
            <a:avLst/>
          </a:prstGeom>
        </p:spPr>
      </p:pic>
    </p:spTree>
    <p:extLst>
      <p:ext uri="{BB962C8B-B14F-4D97-AF65-F5344CB8AC3E}">
        <p14:creationId xmlns:p14="http://schemas.microsoft.com/office/powerpoint/2010/main" val="1035743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Sensors</a:t>
            </a:r>
          </a:p>
        </p:txBody>
      </p:sp>
      <p:sp>
        <p:nvSpPr>
          <p:cNvPr id="5" name="TextBox 4">
            <a:extLst>
              <a:ext uri="{FF2B5EF4-FFF2-40B4-BE49-F238E27FC236}">
                <a16:creationId xmlns:a16="http://schemas.microsoft.com/office/drawing/2014/main" id="{8133FF16-24DD-B674-C4E0-269AA577E803}"/>
              </a:ext>
            </a:extLst>
          </p:cNvPr>
          <p:cNvSpPr txBox="1"/>
          <p:nvPr/>
        </p:nvSpPr>
        <p:spPr>
          <a:xfrm>
            <a:off x="7492181" y="5843632"/>
            <a:ext cx="4473677"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K, Vishnu</a:t>
            </a:r>
          </a:p>
        </p:txBody>
      </p:sp>
    </p:spTree>
    <p:extLst>
      <p:ext uri="{BB962C8B-B14F-4D97-AF65-F5344CB8AC3E}">
        <p14:creationId xmlns:p14="http://schemas.microsoft.com/office/powerpoint/2010/main" val="358752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9" name="Rectangle 23568"/>
          <p:cNvSpPr/>
          <p:nvPr/>
        </p:nvSpPr>
        <p:spPr>
          <a:xfrm>
            <a:off x="304997" y="5565519"/>
            <a:ext cx="10937011" cy="828688"/>
          </a:xfrm>
          <a:prstGeom prst="rect">
            <a:avLst/>
          </a:prstGeom>
        </p:spPr>
        <p:txBody>
          <a:bodyPr wrap="square" lIns="91440" tIns="45720" rIns="91440" bIns="45720" anchor="t">
            <a:spAutoFit/>
          </a:bodyPr>
          <a:lstStyle/>
          <a:p>
            <a:pPr>
              <a:spcBef>
                <a:spcPts val="600"/>
              </a:spcBef>
              <a:defRPr/>
            </a:pPr>
            <a:r>
              <a:rPr lang="en-US" sz="1400">
                <a:solidFill>
                  <a:srgbClr val="C00000"/>
                </a:solidFill>
                <a:latin typeface="Intel Clear Light"/>
                <a:ea typeface="Intel Clear Light" panose="020B0404020203020204" pitchFamily="34" charset="0"/>
                <a:cs typeface="Intel Clear" panose="020B0604020203020204" pitchFamily="34" charset="0"/>
              </a:rPr>
              <a:t>Note: </a:t>
            </a:r>
            <a:endParaRPr lang="en-US" sz="14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endParaRPr>
          </a:p>
          <a:p>
            <a:pPr marL="285115" indent="-285115">
              <a:spcBef>
                <a:spcPts val="600"/>
              </a:spcBef>
              <a:buFontTx/>
              <a:buChar char="-"/>
              <a:defRPr/>
            </a:pPr>
            <a:r>
              <a:rPr lang="en-US" sz="1400">
                <a:solidFill>
                  <a:schemeClr val="bg2"/>
                </a:solidFill>
                <a:latin typeface="Intel Clear Light"/>
                <a:ea typeface="Intel Clear Light" panose="020B0404020203020204" pitchFamily="34" charset="0"/>
                <a:cs typeface="Intel Clear" panose="020B0604020203020204" pitchFamily="34" charset="0"/>
              </a:rPr>
              <a:t>Solid line indicate default support on the board. Dotted lines indicate the need for rework. </a:t>
            </a:r>
            <a:endPar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a:p>
            <a:pPr marL="285115" indent="-285115">
              <a:spcBef>
                <a:spcPts val="600"/>
              </a:spcBef>
              <a:buFontTx/>
              <a:buChar char="-"/>
              <a:defRPr/>
            </a:pPr>
            <a:r>
              <a:rPr lang="en-US" sz="1400">
                <a:solidFill>
                  <a:schemeClr val="bg2"/>
                </a:solidFill>
                <a:latin typeface="Intel Clear Light"/>
                <a:ea typeface="Intel Clear Light" panose="020B0404020203020204" pitchFamily="34" charset="0"/>
                <a:cs typeface="Intel Clear" panose="020B0604020203020204" pitchFamily="34" charset="0"/>
              </a:rPr>
              <a:t>ISH_UART1 is used as GPIOs, ISH_UART0  is rework option to Sensor HDR</a:t>
            </a:r>
          </a:p>
        </p:txBody>
      </p:sp>
      <p:sp>
        <p:nvSpPr>
          <p:cNvPr id="37" name="Title 1">
            <a:extLst>
              <a:ext uri="{FF2B5EF4-FFF2-40B4-BE49-F238E27FC236}">
                <a16:creationId xmlns:a16="http://schemas.microsoft.com/office/drawing/2014/main" id="{38568A2C-D459-4F95-9CF3-2A7EA201FBA6}"/>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Sensors and Sensor AIC</a:t>
            </a:r>
            <a:endParaRPr lang="en-US"/>
          </a:p>
        </p:txBody>
      </p:sp>
      <p:sp>
        <p:nvSpPr>
          <p:cNvPr id="2" name="Rectangle 1"/>
          <p:cNvSpPr/>
          <p:nvPr/>
        </p:nvSpPr>
        <p:spPr bwMode="auto">
          <a:xfrm>
            <a:off x="2182018" y="791128"/>
            <a:ext cx="2144049" cy="4965148"/>
          </a:xfrm>
          <a:prstGeom prst="rect">
            <a:avLst/>
          </a:prstGeom>
          <a:solidFill>
            <a:schemeClr val="accent1"/>
          </a:solidFill>
          <a:ln w="3175" cap="flat" cmpd="sng" algn="ctr">
            <a:solidFill>
              <a:schemeClr val="tx1"/>
            </a:solidFill>
            <a:prstDash val="solid"/>
            <a:round/>
            <a:headEnd type="none" w="sm" len="sm"/>
            <a:tailEnd type="none" w="sm" len="sm"/>
          </a:ln>
          <a:effectLst/>
        </p:spPr>
        <p:txBody>
          <a:bodyPr wrap="none" anchor="ctr"/>
          <a:lstStyle/>
          <a:p>
            <a:pPr>
              <a:defRPr/>
            </a:pPr>
            <a:r>
              <a:rPr lang="en-US" sz="1600">
                <a:ln w="0"/>
                <a:solidFill>
                  <a:schemeClr val="bg1"/>
                </a:solidFill>
                <a:effectLst>
                  <a:outerShdw blurRad="38100" dist="19050" dir="2700000" algn="tl" rotWithShape="0">
                    <a:schemeClr val="dk1">
                      <a:alpha val="40000"/>
                    </a:schemeClr>
                  </a:outerShdw>
                </a:effectLst>
              </a:rPr>
              <a:t>PTL UH</a:t>
            </a:r>
          </a:p>
        </p:txBody>
      </p:sp>
      <p:sp>
        <p:nvSpPr>
          <p:cNvPr id="4" name="TextBox 3"/>
          <p:cNvSpPr txBox="1"/>
          <p:nvPr/>
        </p:nvSpPr>
        <p:spPr>
          <a:xfrm>
            <a:off x="3103779" y="887535"/>
            <a:ext cx="1457509" cy="296428"/>
          </a:xfrm>
          <a:prstGeom prst="rect">
            <a:avLst/>
          </a:prstGeom>
          <a:noFill/>
        </p:spPr>
        <p:txBody>
          <a:bodyPr wrap="square">
            <a:spAutoFit/>
          </a:bodyPr>
          <a:lstStyle>
            <a:defPPr>
              <a:defRPr lang="en-US"/>
            </a:defPPr>
            <a:lvl1pPr>
              <a:defRPr sz="1600"/>
            </a:lvl1pPr>
          </a:lstStyle>
          <a:p>
            <a:r>
              <a:rPr lang="en-US" sz="1333">
                <a:solidFill>
                  <a:schemeClr val="bg1"/>
                </a:solidFill>
              </a:rPr>
              <a:t>ISH</a:t>
            </a:r>
            <a:r>
              <a:rPr lang="en-US" sz="1467">
                <a:solidFill>
                  <a:schemeClr val="bg1"/>
                </a:solidFill>
              </a:rPr>
              <a:t> </a:t>
            </a:r>
            <a:r>
              <a:rPr lang="en-US" sz="1330">
                <a:solidFill>
                  <a:schemeClr val="bg1"/>
                </a:solidFill>
              </a:rPr>
              <a:t>I2C0/I3C0</a:t>
            </a:r>
          </a:p>
        </p:txBody>
      </p:sp>
      <p:sp>
        <p:nvSpPr>
          <p:cNvPr id="29" name="TextBox 28"/>
          <p:cNvSpPr txBox="1"/>
          <p:nvPr/>
        </p:nvSpPr>
        <p:spPr>
          <a:xfrm>
            <a:off x="3373614" y="3621330"/>
            <a:ext cx="1098170" cy="462306"/>
          </a:xfrm>
          <a:prstGeom prst="rect">
            <a:avLst/>
          </a:prstGeom>
          <a:noFill/>
        </p:spPr>
        <p:txBody>
          <a:bodyPr wrap="square">
            <a:spAutoFit/>
          </a:bodyPr>
          <a:lstStyle/>
          <a:p>
            <a:pPr>
              <a:defRPr/>
            </a:pPr>
            <a:r>
              <a:rPr lang="en-US" sz="1333">
                <a:solidFill>
                  <a:schemeClr val="bg1"/>
                </a:solidFill>
              </a:rPr>
              <a:t>ISH GPIOs</a:t>
            </a:r>
          </a:p>
          <a:p>
            <a:pPr>
              <a:spcBef>
                <a:spcPts val="0"/>
              </a:spcBef>
              <a:defRPr/>
            </a:pPr>
            <a:r>
              <a:rPr lang="en-US" sz="1333">
                <a:solidFill>
                  <a:schemeClr val="bg1"/>
                </a:solidFill>
              </a:rPr>
              <a:t>(0-7)</a:t>
            </a:r>
          </a:p>
        </p:txBody>
      </p:sp>
      <p:sp>
        <p:nvSpPr>
          <p:cNvPr id="43" name="Rectangle 42"/>
          <p:cNvSpPr/>
          <p:nvPr/>
        </p:nvSpPr>
        <p:spPr bwMode="auto">
          <a:xfrm>
            <a:off x="7182634" y="831051"/>
            <a:ext cx="1457509" cy="3677498"/>
          </a:xfrm>
          <a:prstGeom prst="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600" b="1"/>
              <a:t>Sensor Header</a:t>
            </a:r>
          </a:p>
          <a:p>
            <a:pPr algn="ctr">
              <a:defRPr/>
            </a:pPr>
            <a:r>
              <a:rPr lang="en-US" sz="1600" b="1"/>
              <a:t>PTL UH</a:t>
            </a:r>
          </a:p>
        </p:txBody>
      </p:sp>
      <p:sp>
        <p:nvSpPr>
          <p:cNvPr id="14" name="TextBox 13"/>
          <p:cNvSpPr txBox="1"/>
          <p:nvPr/>
        </p:nvSpPr>
        <p:spPr>
          <a:xfrm>
            <a:off x="3113062" y="1350790"/>
            <a:ext cx="1457508" cy="277705"/>
          </a:xfrm>
          <a:prstGeom prst="rect">
            <a:avLst/>
          </a:prstGeom>
          <a:noFill/>
        </p:spPr>
        <p:txBody>
          <a:bodyPr wrap="square">
            <a:spAutoFit/>
          </a:bodyPr>
          <a:lstStyle>
            <a:defPPr>
              <a:defRPr lang="en-US"/>
            </a:defPPr>
            <a:lvl1pPr>
              <a:defRPr sz="1600"/>
            </a:lvl1pPr>
          </a:lstStyle>
          <a:p>
            <a:r>
              <a:rPr lang="en-US" sz="1333">
                <a:solidFill>
                  <a:schemeClr val="bg1"/>
                </a:solidFill>
              </a:rPr>
              <a:t>ISH I2C1/I3C1</a:t>
            </a:r>
          </a:p>
        </p:txBody>
      </p:sp>
      <p:sp>
        <p:nvSpPr>
          <p:cNvPr id="15" name="TextBox 14"/>
          <p:cNvSpPr txBox="1"/>
          <p:nvPr/>
        </p:nvSpPr>
        <p:spPr>
          <a:xfrm>
            <a:off x="3526756" y="1889074"/>
            <a:ext cx="1034532" cy="277705"/>
          </a:xfrm>
          <a:prstGeom prst="rect">
            <a:avLst/>
          </a:prstGeom>
          <a:noFill/>
        </p:spPr>
        <p:txBody>
          <a:bodyPr>
            <a:spAutoFit/>
          </a:bodyPr>
          <a:lstStyle>
            <a:defPPr>
              <a:defRPr lang="en-US"/>
            </a:defPPr>
            <a:lvl1pPr>
              <a:defRPr sz="1600"/>
            </a:lvl1pPr>
          </a:lstStyle>
          <a:p>
            <a:r>
              <a:rPr lang="en-US" sz="1333">
                <a:solidFill>
                  <a:schemeClr val="bg1"/>
                </a:solidFill>
              </a:rPr>
              <a:t>ISH I2C2</a:t>
            </a:r>
          </a:p>
        </p:txBody>
      </p:sp>
      <p:sp>
        <p:nvSpPr>
          <p:cNvPr id="16" name="TextBox 15"/>
          <p:cNvSpPr txBox="1"/>
          <p:nvPr/>
        </p:nvSpPr>
        <p:spPr>
          <a:xfrm>
            <a:off x="3376112" y="2338252"/>
            <a:ext cx="1113682" cy="277705"/>
          </a:xfrm>
          <a:prstGeom prst="rect">
            <a:avLst/>
          </a:prstGeom>
          <a:noFill/>
        </p:spPr>
        <p:txBody>
          <a:bodyPr>
            <a:spAutoFit/>
          </a:bodyPr>
          <a:lstStyle/>
          <a:p>
            <a:pPr>
              <a:defRPr/>
            </a:pPr>
            <a:r>
              <a:rPr lang="en-US" sz="1333">
                <a:solidFill>
                  <a:schemeClr val="bg1"/>
                </a:solidFill>
              </a:rPr>
              <a:t>ISH UART0</a:t>
            </a:r>
          </a:p>
        </p:txBody>
      </p:sp>
      <p:sp>
        <p:nvSpPr>
          <p:cNvPr id="17" name="TextBox 16"/>
          <p:cNvSpPr txBox="1"/>
          <p:nvPr/>
        </p:nvSpPr>
        <p:spPr>
          <a:xfrm>
            <a:off x="3376112" y="2755523"/>
            <a:ext cx="1113682" cy="277705"/>
          </a:xfrm>
          <a:prstGeom prst="rect">
            <a:avLst/>
          </a:prstGeom>
          <a:noFill/>
        </p:spPr>
        <p:txBody>
          <a:bodyPr>
            <a:spAutoFit/>
          </a:bodyPr>
          <a:lstStyle/>
          <a:p>
            <a:pPr>
              <a:defRPr/>
            </a:pPr>
            <a:r>
              <a:rPr lang="en-US" sz="1333">
                <a:solidFill>
                  <a:schemeClr val="bg1"/>
                </a:solidFill>
              </a:rPr>
              <a:t>ISH UART1</a:t>
            </a:r>
          </a:p>
        </p:txBody>
      </p:sp>
      <p:sp>
        <p:nvSpPr>
          <p:cNvPr id="18" name="TextBox 17"/>
          <p:cNvSpPr txBox="1"/>
          <p:nvPr/>
        </p:nvSpPr>
        <p:spPr>
          <a:xfrm>
            <a:off x="3621871" y="3288734"/>
            <a:ext cx="1113682" cy="277705"/>
          </a:xfrm>
          <a:prstGeom prst="rect">
            <a:avLst/>
          </a:prstGeom>
          <a:noFill/>
        </p:spPr>
        <p:txBody>
          <a:bodyPr>
            <a:spAutoFit/>
          </a:bodyPr>
          <a:lstStyle/>
          <a:p>
            <a:pPr>
              <a:defRPr/>
            </a:pPr>
            <a:r>
              <a:rPr lang="en-US" sz="1333">
                <a:solidFill>
                  <a:schemeClr val="bg1"/>
                </a:solidFill>
              </a:rPr>
              <a:t>ISH SPI</a:t>
            </a:r>
          </a:p>
        </p:txBody>
      </p:sp>
      <p:cxnSp>
        <p:nvCxnSpPr>
          <p:cNvPr id="20" name="Straight Arrow Connector 4"/>
          <p:cNvCxnSpPr>
            <a:cxnSpLocks noChangeShapeType="1"/>
          </p:cNvCxnSpPr>
          <p:nvPr/>
        </p:nvCxnSpPr>
        <p:spPr bwMode="auto">
          <a:xfrm>
            <a:off x="4345220" y="1520027"/>
            <a:ext cx="2856567" cy="4096"/>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1" name="Straight Arrow Connector 4"/>
          <p:cNvCxnSpPr>
            <a:cxnSpLocks noChangeShapeType="1"/>
          </p:cNvCxnSpPr>
          <p:nvPr/>
        </p:nvCxnSpPr>
        <p:spPr bwMode="auto">
          <a:xfrm>
            <a:off x="4334954" y="3889598"/>
            <a:ext cx="2856567" cy="4096"/>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2" name="Straight Arrow Connector 4"/>
          <p:cNvCxnSpPr>
            <a:cxnSpLocks noChangeShapeType="1"/>
          </p:cNvCxnSpPr>
          <p:nvPr/>
        </p:nvCxnSpPr>
        <p:spPr bwMode="auto">
          <a:xfrm>
            <a:off x="4334954" y="2034481"/>
            <a:ext cx="2856567" cy="4096"/>
          </a:xfrm>
          <a:prstGeom prst="straightConnector1">
            <a:avLst/>
          </a:prstGeom>
          <a:noFill/>
          <a:ln w="38100"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cxnSp>
      <p:cxnSp>
        <p:nvCxnSpPr>
          <p:cNvPr id="23" name="Straight Arrow Connector 4"/>
          <p:cNvCxnSpPr>
            <a:cxnSpLocks noChangeShapeType="1"/>
          </p:cNvCxnSpPr>
          <p:nvPr/>
        </p:nvCxnSpPr>
        <p:spPr bwMode="auto">
          <a:xfrm>
            <a:off x="4337517" y="3449250"/>
            <a:ext cx="2856567" cy="4096"/>
          </a:xfrm>
          <a:prstGeom prst="straightConnector1">
            <a:avLst/>
          </a:prstGeom>
          <a:noFill/>
          <a:ln w="38100"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cxnSp>
      <p:cxnSp>
        <p:nvCxnSpPr>
          <p:cNvPr id="25" name="Straight Arrow Connector 4"/>
          <p:cNvCxnSpPr>
            <a:cxnSpLocks noChangeShapeType="1"/>
          </p:cNvCxnSpPr>
          <p:nvPr/>
        </p:nvCxnSpPr>
        <p:spPr bwMode="auto">
          <a:xfrm>
            <a:off x="4334954" y="2445441"/>
            <a:ext cx="2847680" cy="0"/>
          </a:xfrm>
          <a:prstGeom prst="straightConnector1">
            <a:avLst/>
          </a:prstGeom>
          <a:noFill/>
          <a:ln w="38100" algn="ctr">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33" name="Rounded Rectangle 32"/>
          <p:cNvSpPr/>
          <p:nvPr/>
        </p:nvSpPr>
        <p:spPr>
          <a:xfrm>
            <a:off x="6167236" y="4984502"/>
            <a:ext cx="1324200" cy="705034"/>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sz="1600" b="1"/>
              <a:t>M.2 WWAN</a:t>
            </a:r>
          </a:p>
        </p:txBody>
      </p:sp>
      <p:sp>
        <p:nvSpPr>
          <p:cNvPr id="40" name="TextBox 39"/>
          <p:cNvSpPr txBox="1"/>
          <p:nvPr/>
        </p:nvSpPr>
        <p:spPr>
          <a:xfrm>
            <a:off x="5773502" y="4509265"/>
            <a:ext cx="1134551" cy="270745"/>
          </a:xfrm>
          <a:prstGeom prst="rect">
            <a:avLst/>
          </a:prstGeom>
          <a:noFill/>
        </p:spPr>
        <p:txBody>
          <a:bodyPr wrap="square">
            <a:spAutoFit/>
          </a:bodyPr>
          <a:lstStyle/>
          <a:p>
            <a:pPr>
              <a:defRPr/>
            </a:pPr>
            <a:r>
              <a:rPr lang="en-US" sz="1333"/>
              <a:t>SAR_NIRQ</a:t>
            </a:r>
          </a:p>
        </p:txBody>
      </p:sp>
      <p:cxnSp>
        <p:nvCxnSpPr>
          <p:cNvPr id="41" name="Straight Arrow Connector 4"/>
          <p:cNvCxnSpPr>
            <a:cxnSpLocks noChangeShapeType="1"/>
          </p:cNvCxnSpPr>
          <p:nvPr/>
        </p:nvCxnSpPr>
        <p:spPr bwMode="auto">
          <a:xfrm flipV="1">
            <a:off x="4320020" y="4277083"/>
            <a:ext cx="2506141" cy="5102"/>
          </a:xfrm>
          <a:prstGeom prst="straightConnector1">
            <a:avLst/>
          </a:prstGeom>
          <a:noFill/>
          <a:ln w="38100" algn="ctr">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44" name="TextBox 43"/>
          <p:cNvSpPr txBox="1"/>
          <p:nvPr/>
        </p:nvSpPr>
        <p:spPr>
          <a:xfrm>
            <a:off x="3373614" y="4168394"/>
            <a:ext cx="1113682" cy="277705"/>
          </a:xfrm>
          <a:prstGeom prst="rect">
            <a:avLst/>
          </a:prstGeom>
          <a:noFill/>
        </p:spPr>
        <p:txBody>
          <a:bodyPr>
            <a:spAutoFit/>
          </a:bodyPr>
          <a:lstStyle/>
          <a:p>
            <a:pPr>
              <a:defRPr/>
            </a:pPr>
            <a:r>
              <a:rPr lang="en-US" sz="1333">
                <a:solidFill>
                  <a:schemeClr val="bg1"/>
                </a:solidFill>
              </a:rPr>
              <a:t>ISH GPIO4</a:t>
            </a:r>
          </a:p>
        </p:txBody>
      </p:sp>
      <p:cxnSp>
        <p:nvCxnSpPr>
          <p:cNvPr id="35" name="Straight Arrow Connector 4">
            <a:extLst>
              <a:ext uri="{FF2B5EF4-FFF2-40B4-BE49-F238E27FC236}">
                <a16:creationId xmlns:a16="http://schemas.microsoft.com/office/drawing/2014/main" id="{ABD77143-9E62-45A1-AEED-36CC9D42129C}"/>
              </a:ext>
            </a:extLst>
          </p:cNvPr>
          <p:cNvCxnSpPr>
            <a:cxnSpLocks noChangeShapeType="1"/>
          </p:cNvCxnSpPr>
          <p:nvPr/>
        </p:nvCxnSpPr>
        <p:spPr bwMode="auto">
          <a:xfrm>
            <a:off x="4334955" y="2970808"/>
            <a:ext cx="688079" cy="577"/>
          </a:xfrm>
          <a:prstGeom prst="straightConnector1">
            <a:avLst/>
          </a:prstGeom>
          <a:noFill/>
          <a:ln w="38100" algn="ctr">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36" name="TextBox 35">
            <a:extLst>
              <a:ext uri="{FF2B5EF4-FFF2-40B4-BE49-F238E27FC236}">
                <a16:creationId xmlns:a16="http://schemas.microsoft.com/office/drawing/2014/main" id="{04AB52AE-9EB9-4688-8D22-489AC1D08F35}"/>
              </a:ext>
            </a:extLst>
          </p:cNvPr>
          <p:cNvSpPr txBox="1"/>
          <p:nvPr/>
        </p:nvSpPr>
        <p:spPr>
          <a:xfrm>
            <a:off x="5023032" y="2802903"/>
            <a:ext cx="1626367" cy="296428"/>
          </a:xfrm>
          <a:prstGeom prst="rect">
            <a:avLst/>
          </a:prstGeom>
          <a:noFill/>
        </p:spPr>
        <p:txBody>
          <a:bodyPr wrap="square">
            <a:spAutoFit/>
          </a:bodyPr>
          <a:lstStyle/>
          <a:p>
            <a:pPr>
              <a:defRPr/>
            </a:pPr>
            <a:r>
              <a:rPr lang="en-US" sz="1467"/>
              <a:t>Used as GPIOs</a:t>
            </a:r>
          </a:p>
        </p:txBody>
      </p:sp>
      <p:cxnSp>
        <p:nvCxnSpPr>
          <p:cNvPr id="30" name="Straight Arrow Connector 4">
            <a:extLst>
              <a:ext uri="{FF2B5EF4-FFF2-40B4-BE49-F238E27FC236}">
                <a16:creationId xmlns:a16="http://schemas.microsoft.com/office/drawing/2014/main" id="{19479F79-5E83-5F9E-ACA7-A63D7B8F9C7F}"/>
              </a:ext>
            </a:extLst>
          </p:cNvPr>
          <p:cNvCxnSpPr>
            <a:cxnSpLocks noChangeShapeType="1"/>
          </p:cNvCxnSpPr>
          <p:nvPr/>
        </p:nvCxnSpPr>
        <p:spPr bwMode="auto">
          <a:xfrm>
            <a:off x="4325167" y="1028737"/>
            <a:ext cx="2856567" cy="4096"/>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7" name="TextBox 26">
            <a:extLst>
              <a:ext uri="{FF2B5EF4-FFF2-40B4-BE49-F238E27FC236}">
                <a16:creationId xmlns:a16="http://schemas.microsoft.com/office/drawing/2014/main" id="{E19B91EF-64E1-0841-B88D-036F6DC228F9}"/>
              </a:ext>
            </a:extLst>
          </p:cNvPr>
          <p:cNvSpPr txBox="1"/>
          <p:nvPr/>
        </p:nvSpPr>
        <p:spPr>
          <a:xfrm>
            <a:off x="3310530" y="4726329"/>
            <a:ext cx="1193773" cy="277705"/>
          </a:xfrm>
          <a:prstGeom prst="rect">
            <a:avLst/>
          </a:prstGeom>
          <a:noFill/>
        </p:spPr>
        <p:txBody>
          <a:bodyPr wrap="square">
            <a:spAutoFit/>
          </a:bodyPr>
          <a:lstStyle/>
          <a:p>
            <a:pPr>
              <a:defRPr/>
            </a:pPr>
            <a:r>
              <a:rPr lang="en-US" sz="1333">
                <a:solidFill>
                  <a:schemeClr val="bg1"/>
                </a:solidFill>
              </a:rPr>
              <a:t>ISH GPIO11</a:t>
            </a:r>
          </a:p>
        </p:txBody>
      </p:sp>
      <p:sp>
        <p:nvSpPr>
          <p:cNvPr id="28" name="Rounded Rectangle 32">
            <a:extLst>
              <a:ext uri="{FF2B5EF4-FFF2-40B4-BE49-F238E27FC236}">
                <a16:creationId xmlns:a16="http://schemas.microsoft.com/office/drawing/2014/main" id="{5C251052-726F-B40D-6807-F5FA25F1628B}"/>
              </a:ext>
            </a:extLst>
          </p:cNvPr>
          <p:cNvSpPr/>
          <p:nvPr/>
        </p:nvSpPr>
        <p:spPr>
          <a:xfrm>
            <a:off x="4773912" y="4493458"/>
            <a:ext cx="751138" cy="705034"/>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sz="1600" b="1"/>
              <a:t>ALTEK</a:t>
            </a:r>
          </a:p>
        </p:txBody>
      </p:sp>
      <p:cxnSp>
        <p:nvCxnSpPr>
          <p:cNvPr id="32" name="Straight Arrow Connector 31">
            <a:extLst>
              <a:ext uri="{FF2B5EF4-FFF2-40B4-BE49-F238E27FC236}">
                <a16:creationId xmlns:a16="http://schemas.microsoft.com/office/drawing/2014/main" id="{19EA7167-8570-5BA4-E388-6EEC71233AB4}"/>
              </a:ext>
            </a:extLst>
          </p:cNvPr>
          <p:cNvCxnSpPr>
            <a:cxnSpLocks/>
            <a:endCxn id="28" idx="1"/>
          </p:cNvCxnSpPr>
          <p:nvPr/>
        </p:nvCxnSpPr>
        <p:spPr>
          <a:xfrm>
            <a:off x="4330510" y="4845975"/>
            <a:ext cx="443402" cy="0"/>
          </a:xfrm>
          <a:prstGeom prst="straightConnector1">
            <a:avLst/>
          </a:prstGeom>
          <a:noFill/>
          <a:ln w="25400" cap="flat">
            <a:solidFill>
              <a:srgbClr val="000000"/>
            </a:solidFill>
            <a:prstDash val="solid"/>
            <a:miter lim="400000"/>
            <a:headEnd type="triangle" w="lg" len="med"/>
            <a:tailEnd type="triangle" w="lg" len="med"/>
          </a:ln>
          <a:effectLst/>
          <a:sp3d/>
        </p:spPr>
        <p:style>
          <a:lnRef idx="0">
            <a:scrgbClr r="0" g="0" b="0"/>
          </a:lnRef>
          <a:fillRef idx="0">
            <a:scrgbClr r="0" g="0" b="0"/>
          </a:fillRef>
          <a:effectRef idx="0">
            <a:scrgbClr r="0" g="0" b="0"/>
          </a:effectRef>
          <a:fontRef idx="none"/>
        </p:style>
      </p:cxnSp>
      <p:cxnSp>
        <p:nvCxnSpPr>
          <p:cNvPr id="3" name="Straight Arrow Connector 4">
            <a:extLst>
              <a:ext uri="{FF2B5EF4-FFF2-40B4-BE49-F238E27FC236}">
                <a16:creationId xmlns:a16="http://schemas.microsoft.com/office/drawing/2014/main" id="{AA205A19-BD29-7134-D9A6-8BD411C10ED6}"/>
              </a:ext>
            </a:extLst>
          </p:cNvPr>
          <p:cNvCxnSpPr>
            <a:cxnSpLocks noChangeShapeType="1"/>
          </p:cNvCxnSpPr>
          <p:nvPr/>
        </p:nvCxnSpPr>
        <p:spPr bwMode="auto">
          <a:xfrm>
            <a:off x="6812728" y="4277083"/>
            <a:ext cx="365760" cy="0"/>
          </a:xfrm>
          <a:prstGeom prst="straightConnector1">
            <a:avLst/>
          </a:prstGeom>
          <a:noFill/>
          <a:ln w="38100"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cxnSp>
      <p:cxnSp>
        <p:nvCxnSpPr>
          <p:cNvPr id="6" name="Straight Arrow Connector 4">
            <a:extLst>
              <a:ext uri="{FF2B5EF4-FFF2-40B4-BE49-F238E27FC236}">
                <a16:creationId xmlns:a16="http://schemas.microsoft.com/office/drawing/2014/main" id="{7A901628-2903-DFAB-EA69-D162253C42A9}"/>
              </a:ext>
            </a:extLst>
          </p:cNvPr>
          <p:cNvCxnSpPr>
            <a:cxnSpLocks noChangeShapeType="1"/>
            <a:endCxn id="33" idx="0"/>
          </p:cNvCxnSpPr>
          <p:nvPr/>
        </p:nvCxnSpPr>
        <p:spPr bwMode="auto">
          <a:xfrm>
            <a:off x="6812728" y="4307246"/>
            <a:ext cx="16608" cy="677256"/>
          </a:xfrm>
          <a:prstGeom prst="straightConnector1">
            <a:avLst/>
          </a:prstGeom>
          <a:noFill/>
          <a:ln w="38100"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821770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4BC32E-C557-4A69-97A9-09C6B5DE2B6C}"/>
              </a:ext>
            </a:extLst>
          </p:cNvPr>
          <p:cNvSpPr/>
          <p:nvPr/>
        </p:nvSpPr>
        <p:spPr>
          <a:xfrm>
            <a:off x="142530" y="5393427"/>
            <a:ext cx="2857845" cy="480901"/>
          </a:xfrm>
          <a:prstGeom prst="rect">
            <a:avLst/>
          </a:prstGeom>
        </p:spPr>
        <p:txBody>
          <a:bodyPr wrap="square">
            <a:spAutoFit/>
          </a:bodyPr>
          <a:lstStyle/>
          <a:p>
            <a:pPr>
              <a:spcBef>
                <a:spcPts val="600"/>
              </a:spcBef>
            </a:pPr>
            <a:r>
              <a:rPr lang="en-US" sz="14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rPr>
              <a:t>Note: </a:t>
            </a:r>
            <a:r>
              <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MOSAIC Gen 2 AIC will be used for sensor validation. </a:t>
            </a:r>
          </a:p>
        </p:txBody>
      </p:sp>
      <p:sp>
        <p:nvSpPr>
          <p:cNvPr id="9" name="Title 1">
            <a:extLst>
              <a:ext uri="{FF2B5EF4-FFF2-40B4-BE49-F238E27FC236}">
                <a16:creationId xmlns:a16="http://schemas.microsoft.com/office/drawing/2014/main" id="{258AD085-F24B-4942-9C38-975F3EF30377}"/>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Sensor BOM1 details</a:t>
            </a:r>
            <a:endParaRPr lang="en-US"/>
          </a:p>
        </p:txBody>
      </p:sp>
      <p:pic>
        <p:nvPicPr>
          <p:cNvPr id="611" name="Picture 610">
            <a:extLst>
              <a:ext uri="{FF2B5EF4-FFF2-40B4-BE49-F238E27FC236}">
                <a16:creationId xmlns:a16="http://schemas.microsoft.com/office/drawing/2014/main" id="{7AFC0C9F-EAD7-08FF-A972-4319822E7967}"/>
              </a:ext>
            </a:extLst>
          </p:cNvPr>
          <p:cNvPicPr>
            <a:picLocks noChangeAspect="1"/>
          </p:cNvPicPr>
          <p:nvPr/>
        </p:nvPicPr>
        <p:blipFill>
          <a:blip r:embed="rId2"/>
          <a:stretch>
            <a:fillRect/>
          </a:stretch>
        </p:blipFill>
        <p:spPr>
          <a:xfrm>
            <a:off x="2615517" y="779265"/>
            <a:ext cx="8242983" cy="5017909"/>
          </a:xfrm>
          <a:prstGeom prst="rect">
            <a:avLst/>
          </a:prstGeom>
        </p:spPr>
      </p:pic>
    </p:spTree>
    <p:extLst>
      <p:ext uri="{BB962C8B-B14F-4D97-AF65-F5344CB8AC3E}">
        <p14:creationId xmlns:p14="http://schemas.microsoft.com/office/powerpoint/2010/main" val="2888785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4BC32E-C557-4A69-97A9-09C6B5DE2B6C}"/>
              </a:ext>
            </a:extLst>
          </p:cNvPr>
          <p:cNvSpPr/>
          <p:nvPr/>
        </p:nvSpPr>
        <p:spPr>
          <a:xfrm>
            <a:off x="142530" y="5393427"/>
            <a:ext cx="2857845" cy="480901"/>
          </a:xfrm>
          <a:prstGeom prst="rect">
            <a:avLst/>
          </a:prstGeom>
        </p:spPr>
        <p:txBody>
          <a:bodyPr wrap="square">
            <a:spAutoFit/>
          </a:bodyPr>
          <a:lstStyle/>
          <a:p>
            <a:pPr>
              <a:spcBef>
                <a:spcPts val="600"/>
              </a:spcBef>
            </a:pPr>
            <a:r>
              <a:rPr lang="en-US" sz="14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rPr>
              <a:t>Note: </a:t>
            </a:r>
            <a:r>
              <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MOSAIC Gen 2 AIC will be used for sensor validation. </a:t>
            </a:r>
          </a:p>
        </p:txBody>
      </p:sp>
      <p:sp>
        <p:nvSpPr>
          <p:cNvPr id="9" name="Title 1">
            <a:extLst>
              <a:ext uri="{FF2B5EF4-FFF2-40B4-BE49-F238E27FC236}">
                <a16:creationId xmlns:a16="http://schemas.microsoft.com/office/drawing/2014/main" id="{258AD085-F24B-4942-9C38-975F3EF30377}"/>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Sensor BOM2 details</a:t>
            </a:r>
            <a:endParaRPr lang="en-US"/>
          </a:p>
        </p:txBody>
      </p:sp>
      <p:pic>
        <p:nvPicPr>
          <p:cNvPr id="2" name="Picture 1">
            <a:extLst>
              <a:ext uri="{FF2B5EF4-FFF2-40B4-BE49-F238E27FC236}">
                <a16:creationId xmlns:a16="http://schemas.microsoft.com/office/drawing/2014/main" id="{8BDE8513-FBC1-5DCB-6F4B-5DFC4480BD54}"/>
              </a:ext>
            </a:extLst>
          </p:cNvPr>
          <p:cNvPicPr>
            <a:picLocks noChangeAspect="1"/>
          </p:cNvPicPr>
          <p:nvPr/>
        </p:nvPicPr>
        <p:blipFill>
          <a:blip r:embed="rId2"/>
          <a:stretch>
            <a:fillRect/>
          </a:stretch>
        </p:blipFill>
        <p:spPr>
          <a:xfrm>
            <a:off x="1855999" y="821629"/>
            <a:ext cx="8300133" cy="5052699"/>
          </a:xfrm>
          <a:prstGeom prst="rect">
            <a:avLst/>
          </a:prstGeom>
        </p:spPr>
      </p:pic>
    </p:spTree>
    <p:extLst>
      <p:ext uri="{BB962C8B-B14F-4D97-AF65-F5344CB8AC3E}">
        <p14:creationId xmlns:p14="http://schemas.microsoft.com/office/powerpoint/2010/main" val="40047680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16691E6-E986-4799-B992-3B78C0FD2709}"/>
              </a:ext>
            </a:extLst>
          </p:cNvPr>
          <p:cNvGraphicFramePr>
            <a:graphicFrameLocks noGrp="1"/>
          </p:cNvGraphicFramePr>
          <p:nvPr>
            <p:extLst>
              <p:ext uri="{D42A27DB-BD31-4B8C-83A1-F6EECF244321}">
                <p14:modId xmlns:p14="http://schemas.microsoft.com/office/powerpoint/2010/main" val="3188708863"/>
              </p:ext>
            </p:extLst>
          </p:nvPr>
        </p:nvGraphicFramePr>
        <p:xfrm>
          <a:off x="3426440" y="2739706"/>
          <a:ext cx="4646225" cy="1588856"/>
        </p:xfrm>
        <a:graphic>
          <a:graphicData uri="http://schemas.openxmlformats.org/drawingml/2006/table">
            <a:tbl>
              <a:tblPr firstRow="1" firstCol="1" bandRow="1">
                <a:tableStyleId>{5C22544A-7EE6-4342-B048-85BDC9FD1C3A}</a:tableStyleId>
              </a:tblPr>
              <a:tblGrid>
                <a:gridCol w="1817300">
                  <a:extLst>
                    <a:ext uri="{9D8B030D-6E8A-4147-A177-3AD203B41FA5}">
                      <a16:colId xmlns:a16="http://schemas.microsoft.com/office/drawing/2014/main" val="1756991213"/>
                    </a:ext>
                  </a:extLst>
                </a:gridCol>
                <a:gridCol w="2828925">
                  <a:extLst>
                    <a:ext uri="{9D8B030D-6E8A-4147-A177-3AD203B41FA5}">
                      <a16:colId xmlns:a16="http://schemas.microsoft.com/office/drawing/2014/main" val="1144520069"/>
                    </a:ext>
                  </a:extLst>
                </a:gridCol>
              </a:tblGrid>
              <a:tr h="32088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Bus</a:t>
                      </a:r>
                    </a:p>
                  </a:txBody>
                  <a:tcPr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Device Mapping</a:t>
                      </a:r>
                    </a:p>
                  </a:txBody>
                  <a:tcPr marT="0" marB="0" anchor="ctr">
                    <a:solidFill>
                      <a:schemeClr val="tx2"/>
                    </a:solidFill>
                  </a:tcPr>
                </a:tc>
                <a:extLst>
                  <a:ext uri="{0D108BD9-81ED-4DB2-BD59-A6C34878D82A}">
                    <a16:rowId xmlns:a16="http://schemas.microsoft.com/office/drawing/2014/main" val="495085229"/>
                  </a:ext>
                </a:extLst>
              </a:tr>
              <a:tr h="643975">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I2C0 / I3C0</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CRD Connector 1, Sensor Header, TTK3 Header</a:t>
                      </a:r>
                    </a:p>
                  </a:txBody>
                  <a:tcPr marT="0" marB="0" anchor="ctr"/>
                </a:tc>
                <a:extLst>
                  <a:ext uri="{0D108BD9-81ED-4DB2-BD59-A6C34878D82A}">
                    <a16:rowId xmlns:a16="http://schemas.microsoft.com/office/drawing/2014/main" val="4044531246"/>
                  </a:ext>
                </a:extLst>
              </a:tr>
              <a:tr h="32088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I2C1 / I3C1</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Sensor Header</a:t>
                      </a:r>
                    </a:p>
                  </a:txBody>
                  <a:tcPr marT="0" marB="0" anchor="ctr"/>
                </a:tc>
                <a:extLst>
                  <a:ext uri="{0D108BD9-81ED-4DB2-BD59-A6C34878D82A}">
                    <a16:rowId xmlns:a16="http://schemas.microsoft.com/office/drawing/2014/main" val="1192118901"/>
                  </a:ext>
                </a:extLst>
              </a:tr>
              <a:tr h="30310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I2C2</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Sensor Header </a:t>
                      </a:r>
                    </a:p>
                  </a:txBody>
                  <a:tcPr marT="0" marB="0" anchor="ctr"/>
                </a:tc>
                <a:extLst>
                  <a:ext uri="{0D108BD9-81ED-4DB2-BD59-A6C34878D82A}">
                    <a16:rowId xmlns:a16="http://schemas.microsoft.com/office/drawing/2014/main" val="3248076340"/>
                  </a:ext>
                </a:extLst>
              </a:tr>
            </a:tbl>
          </a:graphicData>
        </a:graphic>
      </p:graphicFrame>
      <p:graphicFrame>
        <p:nvGraphicFramePr>
          <p:cNvPr id="6" name="Table 5">
            <a:extLst>
              <a:ext uri="{FF2B5EF4-FFF2-40B4-BE49-F238E27FC236}">
                <a16:creationId xmlns:a16="http://schemas.microsoft.com/office/drawing/2014/main" id="{BC30301D-742E-4C64-9E89-F9AD51F74C48}"/>
              </a:ext>
            </a:extLst>
          </p:cNvPr>
          <p:cNvGraphicFramePr>
            <a:graphicFrameLocks noGrp="1"/>
          </p:cNvGraphicFramePr>
          <p:nvPr>
            <p:extLst>
              <p:ext uri="{D42A27DB-BD31-4B8C-83A1-F6EECF244321}">
                <p14:modId xmlns:p14="http://schemas.microsoft.com/office/powerpoint/2010/main" val="1401413798"/>
              </p:ext>
            </p:extLst>
          </p:nvPr>
        </p:nvGraphicFramePr>
        <p:xfrm>
          <a:off x="3427199" y="4677069"/>
          <a:ext cx="4607366" cy="811145"/>
        </p:xfrm>
        <a:graphic>
          <a:graphicData uri="http://schemas.openxmlformats.org/drawingml/2006/table">
            <a:tbl>
              <a:tblPr firstRow="1" firstCol="1" bandRow="1">
                <a:tableStyleId>{5C22544A-7EE6-4342-B048-85BDC9FD1C3A}</a:tableStyleId>
              </a:tblPr>
              <a:tblGrid>
                <a:gridCol w="1797491">
                  <a:extLst>
                    <a:ext uri="{9D8B030D-6E8A-4147-A177-3AD203B41FA5}">
                      <a16:colId xmlns:a16="http://schemas.microsoft.com/office/drawing/2014/main" val="2845164240"/>
                    </a:ext>
                  </a:extLst>
                </a:gridCol>
                <a:gridCol w="2809875">
                  <a:extLst>
                    <a:ext uri="{9D8B030D-6E8A-4147-A177-3AD203B41FA5}">
                      <a16:colId xmlns:a16="http://schemas.microsoft.com/office/drawing/2014/main" val="3397767590"/>
                    </a:ext>
                  </a:extLst>
                </a:gridCol>
              </a:tblGrid>
              <a:tr h="450839">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Bus</a:t>
                      </a:r>
                    </a:p>
                  </a:txBody>
                  <a:tcPr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Device Mapping</a:t>
                      </a:r>
                    </a:p>
                  </a:txBody>
                  <a:tcPr marT="0" marB="0" anchor="ctr">
                    <a:solidFill>
                      <a:schemeClr val="tx2"/>
                    </a:solidFill>
                  </a:tcPr>
                </a:tc>
                <a:extLst>
                  <a:ext uri="{0D108BD9-81ED-4DB2-BD59-A6C34878D82A}">
                    <a16:rowId xmlns:a16="http://schemas.microsoft.com/office/drawing/2014/main" val="1904087720"/>
                  </a:ext>
                </a:extLst>
              </a:tr>
              <a:tr h="360306">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UART0</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Sensor Header</a:t>
                      </a:r>
                    </a:p>
                  </a:txBody>
                  <a:tcPr marT="0" marB="0" anchor="ctr"/>
                </a:tc>
                <a:extLst>
                  <a:ext uri="{0D108BD9-81ED-4DB2-BD59-A6C34878D82A}">
                    <a16:rowId xmlns:a16="http://schemas.microsoft.com/office/drawing/2014/main" val="4069188750"/>
                  </a:ext>
                </a:extLst>
              </a:tr>
            </a:tbl>
          </a:graphicData>
        </a:graphic>
      </p:graphicFrame>
      <p:graphicFrame>
        <p:nvGraphicFramePr>
          <p:cNvPr id="8" name="Table 7">
            <a:extLst>
              <a:ext uri="{FF2B5EF4-FFF2-40B4-BE49-F238E27FC236}">
                <a16:creationId xmlns:a16="http://schemas.microsoft.com/office/drawing/2014/main" id="{DC2638FF-0038-4D63-A7B7-7DFA366F2A41}"/>
              </a:ext>
            </a:extLst>
          </p:cNvPr>
          <p:cNvGraphicFramePr>
            <a:graphicFrameLocks noGrp="1"/>
          </p:cNvGraphicFramePr>
          <p:nvPr>
            <p:extLst>
              <p:ext uri="{D42A27DB-BD31-4B8C-83A1-F6EECF244321}">
                <p14:modId xmlns:p14="http://schemas.microsoft.com/office/powerpoint/2010/main" val="3378022499"/>
              </p:ext>
            </p:extLst>
          </p:nvPr>
        </p:nvGraphicFramePr>
        <p:xfrm>
          <a:off x="3426440" y="1428538"/>
          <a:ext cx="4646507" cy="962661"/>
        </p:xfrm>
        <a:graphic>
          <a:graphicData uri="http://schemas.openxmlformats.org/drawingml/2006/table">
            <a:tbl>
              <a:tblPr firstRow="1" firstCol="1" bandRow="1">
                <a:tableStyleId>{5C22544A-7EE6-4342-B048-85BDC9FD1C3A}</a:tableStyleId>
              </a:tblPr>
              <a:tblGrid>
                <a:gridCol w="1824567">
                  <a:extLst>
                    <a:ext uri="{9D8B030D-6E8A-4147-A177-3AD203B41FA5}">
                      <a16:colId xmlns:a16="http://schemas.microsoft.com/office/drawing/2014/main" val="386308713"/>
                    </a:ext>
                  </a:extLst>
                </a:gridCol>
                <a:gridCol w="2821940">
                  <a:extLst>
                    <a:ext uri="{9D8B030D-6E8A-4147-A177-3AD203B41FA5}">
                      <a16:colId xmlns:a16="http://schemas.microsoft.com/office/drawing/2014/main" val="1547392557"/>
                    </a:ext>
                  </a:extLst>
                </a:gridCol>
              </a:tblGrid>
              <a:tr h="32088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Bus</a:t>
                      </a:r>
                    </a:p>
                  </a:txBody>
                  <a:tcPr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Device Mapping</a:t>
                      </a:r>
                    </a:p>
                  </a:txBody>
                  <a:tcPr marT="0" marB="0" anchor="ctr">
                    <a:solidFill>
                      <a:schemeClr val="tx2"/>
                    </a:solidFill>
                  </a:tcPr>
                </a:tc>
                <a:extLst>
                  <a:ext uri="{0D108BD9-81ED-4DB2-BD59-A6C34878D82A}">
                    <a16:rowId xmlns:a16="http://schemas.microsoft.com/office/drawing/2014/main" val="3055974356"/>
                  </a:ext>
                </a:extLst>
              </a:tr>
              <a:tr h="32088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SPI</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Sensor Header</a:t>
                      </a:r>
                    </a:p>
                  </a:txBody>
                  <a:tcPr marT="0" marB="0" anchor="ctr"/>
                </a:tc>
                <a:extLst>
                  <a:ext uri="{0D108BD9-81ED-4DB2-BD59-A6C34878D82A}">
                    <a16:rowId xmlns:a16="http://schemas.microsoft.com/office/drawing/2014/main" val="2924487802"/>
                  </a:ext>
                </a:extLst>
              </a:tr>
              <a:tr h="320887">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1"/>
                          </a:solidFill>
                          <a:uFillTx/>
                          <a:latin typeface="+mn-lt"/>
                          <a:ea typeface="+mn-ea"/>
                          <a:cs typeface="+mn-cs"/>
                          <a:sym typeface="Intel Clear"/>
                        </a:rPr>
                        <a:t>ISH GPIOs</a:t>
                      </a:r>
                    </a:p>
                  </a:txBody>
                  <a:tcPr marT="0" marB="0" anchor="ctr"/>
                </a:tc>
                <a:tc>
                  <a:txBody>
                    <a:bodyPr/>
                    <a:lstStyle/>
                    <a:p>
                      <a:pPr marL="0" marR="0" indent="0" algn="ctr" defTabSz="609600" latinLnBrk="0">
                        <a:lnSpc>
                          <a:spcPct val="107000"/>
                        </a:lnSpc>
                        <a:spcBef>
                          <a:spcPts val="0"/>
                        </a:spcBef>
                        <a:spcAft>
                          <a:spcPts val="0"/>
                        </a:spcAft>
                        <a:buClrTx/>
                        <a:buSzTx/>
                        <a:buFontTx/>
                        <a:buNone/>
                        <a:tabLst/>
                      </a:pPr>
                      <a:r>
                        <a:rPr lang="en-US" sz="1400" b="0" i="0" u="none" strike="noStrike" cap="none" spc="0" baseline="0">
                          <a:solidFill>
                            <a:schemeClr val="bg2"/>
                          </a:solidFill>
                          <a:effectLst/>
                          <a:uFillTx/>
                          <a:latin typeface="+mn-lt"/>
                          <a:ea typeface="+mn-ea"/>
                          <a:cs typeface="+mn-cs"/>
                          <a:sym typeface="Intel Clear"/>
                        </a:rPr>
                        <a:t>Sensor Header</a:t>
                      </a:r>
                    </a:p>
                  </a:txBody>
                  <a:tcPr marT="0" marB="0" anchor="ctr"/>
                </a:tc>
                <a:extLst>
                  <a:ext uri="{0D108BD9-81ED-4DB2-BD59-A6C34878D82A}">
                    <a16:rowId xmlns:a16="http://schemas.microsoft.com/office/drawing/2014/main" val="2451002718"/>
                  </a:ext>
                </a:extLst>
              </a:tr>
            </a:tbl>
          </a:graphicData>
        </a:graphic>
      </p:graphicFrame>
      <p:sp>
        <p:nvSpPr>
          <p:cNvPr id="7" name="Title 1">
            <a:extLst>
              <a:ext uri="{FF2B5EF4-FFF2-40B4-BE49-F238E27FC236}">
                <a16:creationId xmlns:a16="http://schemas.microsoft.com/office/drawing/2014/main" id="{9497FAEA-EE6F-4981-886E-252914E7D143}"/>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ISH interface mapping</a:t>
            </a:r>
          </a:p>
        </p:txBody>
      </p:sp>
    </p:spTree>
    <p:extLst>
      <p:ext uri="{BB962C8B-B14F-4D97-AF65-F5344CB8AC3E}">
        <p14:creationId xmlns:p14="http://schemas.microsoft.com/office/powerpoint/2010/main" val="1731758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191401" y="1950875"/>
            <a:ext cx="2451100" cy="2543955"/>
          </a:xfrm>
          <a:prstGeom prst="rect">
            <a:avLst/>
          </a:prstGeom>
          <a:solidFill>
            <a:schemeClr val="accent1"/>
          </a:solidFill>
          <a:ln w="3175" cap="flat" cmpd="sng" algn="ctr">
            <a:solidFill>
              <a:schemeClr val="tx1"/>
            </a:solidFill>
            <a:prstDash val="solid"/>
            <a:round/>
            <a:headEnd type="none" w="sm" len="sm"/>
            <a:tailEnd type="none" w="sm" len="sm"/>
          </a:ln>
          <a:effectLst/>
        </p:spPr>
        <p:txBody>
          <a:bodyPr wrap="none" anchor="ctr"/>
          <a:lstStyle/>
          <a:p>
            <a:pPr>
              <a:defRPr/>
            </a:pPr>
            <a:r>
              <a:rPr lang="en-US" sz="1600">
                <a:ln w="0"/>
                <a:solidFill>
                  <a:schemeClr val="bg1"/>
                </a:solidFill>
                <a:effectLst>
                  <a:outerShdw blurRad="38100" dist="19050" dir="2700000" algn="tl" rotWithShape="0">
                    <a:schemeClr val="dk1">
                      <a:alpha val="40000"/>
                    </a:schemeClr>
                  </a:outerShdw>
                </a:effectLst>
              </a:rPr>
              <a:t>PTL UH</a:t>
            </a:r>
          </a:p>
        </p:txBody>
      </p:sp>
      <p:cxnSp>
        <p:nvCxnSpPr>
          <p:cNvPr id="23559" name="Straight Arrow Connector 4"/>
          <p:cNvCxnSpPr>
            <a:cxnSpLocks noChangeShapeType="1"/>
          </p:cNvCxnSpPr>
          <p:nvPr/>
        </p:nvCxnSpPr>
        <p:spPr bwMode="auto">
          <a:xfrm flipV="1">
            <a:off x="4616581" y="3234427"/>
            <a:ext cx="1668463" cy="12903"/>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7" name="TextBox 26"/>
          <p:cNvSpPr txBox="1"/>
          <p:nvPr/>
        </p:nvSpPr>
        <p:spPr>
          <a:xfrm>
            <a:off x="446541" y="5466046"/>
            <a:ext cx="10353367" cy="828688"/>
          </a:xfrm>
          <a:prstGeom prst="rect">
            <a:avLst/>
          </a:prstGeom>
          <a:noFill/>
        </p:spPr>
        <p:txBody>
          <a:bodyPr wrap="square">
            <a:spAutoFit/>
          </a:bodyPr>
          <a:lstStyle/>
          <a:p>
            <a:pPr>
              <a:defRPr/>
            </a:pPr>
            <a:r>
              <a:rPr lang="en-US" sz="14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Note: </a:t>
            </a:r>
          </a:p>
          <a:p>
            <a:pPr marL="285737" indent="-285737">
              <a:spcBef>
                <a:spcPts val="600"/>
              </a:spcBef>
              <a:buFontTx/>
              <a:buChar char="-"/>
              <a:defRP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Only USB2.0 based sensor is POR for PTL  for FPS connectivity. </a:t>
            </a:r>
          </a:p>
          <a:p>
            <a:pPr marL="285737" indent="-285737">
              <a:spcBef>
                <a:spcPts val="600"/>
              </a:spcBef>
              <a:buFontTx/>
              <a:buChar char="-"/>
              <a:defRP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The connector pinout only USB2.0.</a:t>
            </a:r>
          </a:p>
        </p:txBody>
      </p:sp>
      <p:sp>
        <p:nvSpPr>
          <p:cNvPr id="29" name="TextBox 28"/>
          <p:cNvSpPr txBox="1"/>
          <p:nvPr/>
        </p:nvSpPr>
        <p:spPr>
          <a:xfrm>
            <a:off x="3388439" y="3120612"/>
            <a:ext cx="1273175" cy="314830"/>
          </a:xfrm>
          <a:prstGeom prst="rect">
            <a:avLst/>
          </a:prstGeom>
          <a:noFill/>
        </p:spPr>
        <p:txBody>
          <a:bodyPr>
            <a:spAutoFit/>
          </a:bodyPr>
          <a:lstStyle/>
          <a:p>
            <a:pPr algn="r">
              <a:defRPr/>
            </a:pPr>
            <a:r>
              <a:rPr lang="en-US" sz="1600">
                <a:solidFill>
                  <a:schemeClr val="bg1"/>
                </a:solidFill>
              </a:rPr>
              <a:t>USB 2.0 P7</a:t>
            </a:r>
          </a:p>
        </p:txBody>
      </p:sp>
      <p:sp>
        <p:nvSpPr>
          <p:cNvPr id="43" name="Rectangle 42"/>
          <p:cNvSpPr/>
          <p:nvPr/>
        </p:nvSpPr>
        <p:spPr bwMode="auto">
          <a:xfrm>
            <a:off x="6270234" y="2772625"/>
            <a:ext cx="122236" cy="745539"/>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endParaRPr lang="en-US" sz="1800" b="1">
              <a:latin typeface="Neo Sans Intel" pitchFamily="34" charset="0"/>
            </a:endParaRPr>
          </a:p>
        </p:txBody>
      </p:sp>
      <p:sp>
        <p:nvSpPr>
          <p:cNvPr id="35" name="TextBox 34"/>
          <p:cNvSpPr txBox="1"/>
          <p:nvPr/>
        </p:nvSpPr>
        <p:spPr>
          <a:xfrm>
            <a:off x="6424834" y="2376473"/>
            <a:ext cx="5017866" cy="1434432"/>
          </a:xfrm>
          <a:prstGeom prst="rect">
            <a:avLst/>
          </a:prstGeom>
          <a:noFill/>
        </p:spPr>
        <p:txBody>
          <a:bodyPr wrap="square" lIns="121920" tIns="60960" rIns="121920" bIns="60960" anchor="t">
            <a:spAutoFit/>
          </a:bodyPr>
          <a:lstStyle/>
          <a:p>
            <a:pPr>
              <a:spcBef>
                <a:spcPts val="0"/>
              </a:spcBef>
              <a:defRPr/>
            </a:pP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Goodix Fingerprint sensor Connector</a:t>
            </a:r>
          </a:p>
          <a:p>
            <a:pPr>
              <a:spcBef>
                <a:spcPts val="0"/>
              </a:spcBef>
              <a:defRPr/>
            </a:pP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 Mounted on Top side)</a:t>
            </a:r>
          </a:p>
          <a:p>
            <a:pPr>
              <a:defRPr/>
            </a:pPr>
            <a:r>
              <a:rPr lang="en-US" sz="20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IPN: </a:t>
            </a: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G90173-001</a:t>
            </a:r>
            <a:br>
              <a:rPr lang="en-US" sz="1333">
                <a:ea typeface="+mn-lt"/>
                <a:cs typeface="+mn-lt"/>
              </a:rPr>
            </a:br>
            <a:endParaRPr lang="en-US" sz="1333"/>
          </a:p>
        </p:txBody>
      </p:sp>
      <p:sp>
        <p:nvSpPr>
          <p:cNvPr id="10" name="Title 1">
            <a:extLst>
              <a:ext uri="{FF2B5EF4-FFF2-40B4-BE49-F238E27FC236}">
                <a16:creationId xmlns:a16="http://schemas.microsoft.com/office/drawing/2014/main" id="{25B0DDE7-B7DE-457D-8DC9-377D0B885703}"/>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Fingerprint Sensor</a:t>
            </a:r>
          </a:p>
        </p:txBody>
      </p:sp>
    </p:spTree>
    <p:extLst>
      <p:ext uri="{BB962C8B-B14F-4D97-AF65-F5344CB8AC3E}">
        <p14:creationId xmlns:p14="http://schemas.microsoft.com/office/powerpoint/2010/main" val="3609611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976439" y="1175559"/>
            <a:ext cx="2451100" cy="3715312"/>
          </a:xfrm>
          <a:prstGeom prst="rect">
            <a:avLst/>
          </a:prstGeom>
          <a:solidFill>
            <a:schemeClr val="accent1"/>
          </a:solidFill>
          <a:ln w="3175" cap="flat" cmpd="sng" algn="ctr">
            <a:solidFill>
              <a:schemeClr val="tx1"/>
            </a:solidFill>
            <a:prstDash val="solid"/>
            <a:round/>
            <a:headEnd type="none" w="sm" len="sm"/>
            <a:tailEnd type="none" w="sm" len="sm"/>
          </a:ln>
          <a:effectLst/>
        </p:spPr>
        <p:txBody>
          <a:bodyPr wrap="none" anchor="ctr"/>
          <a:lstStyle/>
          <a:p>
            <a:pPr>
              <a:defRPr/>
            </a:pPr>
            <a:r>
              <a:rPr lang="en-US" sz="1800">
                <a:ln w="0"/>
                <a:solidFill>
                  <a:schemeClr val="bg1"/>
                </a:solidFill>
                <a:effectLst>
                  <a:outerShdw blurRad="38100" dist="19050" dir="2700000" algn="tl" rotWithShape="0">
                    <a:schemeClr val="dk1">
                      <a:alpha val="40000"/>
                    </a:schemeClr>
                  </a:outerShdw>
                </a:effectLst>
                <a:latin typeface="Neo Sans Intel" pitchFamily="34" charset="0"/>
              </a:rPr>
              <a:t>PTL-UH</a:t>
            </a:r>
            <a:endParaRPr lang="en-US" sz="1800">
              <a:ln w="0"/>
              <a:solidFill>
                <a:schemeClr val="bg1"/>
              </a:solidFill>
              <a:effectLst>
                <a:outerShdw blurRad="38100" dist="19050" dir="2700000" algn="tl" rotWithShape="0">
                  <a:schemeClr val="dk1">
                    <a:alpha val="40000"/>
                  </a:schemeClr>
                </a:outerShdw>
              </a:effectLst>
            </a:endParaRPr>
          </a:p>
        </p:txBody>
      </p:sp>
      <p:sp>
        <p:nvSpPr>
          <p:cNvPr id="3" name="TextBox 2"/>
          <p:cNvSpPr txBox="1"/>
          <p:nvPr/>
        </p:nvSpPr>
        <p:spPr>
          <a:xfrm>
            <a:off x="3226657" y="1532369"/>
            <a:ext cx="1273175" cy="259238"/>
          </a:xfrm>
          <a:prstGeom prst="rect">
            <a:avLst/>
          </a:prstGeom>
          <a:noFill/>
        </p:spPr>
        <p:txBody>
          <a:bodyPr>
            <a:spAutoFit/>
          </a:bodyPr>
          <a:lstStyle/>
          <a:p>
            <a:pPr algn="r">
              <a:defRPr/>
            </a:pPr>
            <a:r>
              <a:rPr lang="en-US" sz="1200">
                <a:solidFill>
                  <a:schemeClr val="bg1"/>
                </a:solidFill>
              </a:rPr>
              <a:t>THC/LPSS I2C4</a:t>
            </a:r>
          </a:p>
        </p:txBody>
      </p:sp>
      <p:sp>
        <p:nvSpPr>
          <p:cNvPr id="4" name="TextBox 3"/>
          <p:cNvSpPr txBox="1"/>
          <p:nvPr/>
        </p:nvSpPr>
        <p:spPr>
          <a:xfrm>
            <a:off x="3319643" y="1903800"/>
            <a:ext cx="1182688" cy="259238"/>
          </a:xfrm>
          <a:prstGeom prst="rect">
            <a:avLst/>
          </a:prstGeom>
          <a:noFill/>
        </p:spPr>
        <p:txBody>
          <a:bodyPr>
            <a:spAutoFit/>
          </a:bodyPr>
          <a:lstStyle>
            <a:defPPr>
              <a:defRPr lang="en-US"/>
            </a:defPPr>
            <a:lvl1pPr>
              <a:defRPr sz="1600"/>
            </a:lvl1pPr>
          </a:lstStyle>
          <a:p>
            <a:pPr algn="r"/>
            <a:r>
              <a:rPr lang="en-US" sz="1200">
                <a:solidFill>
                  <a:schemeClr val="bg1"/>
                </a:solidFill>
              </a:rPr>
              <a:t>THC0 SPI1</a:t>
            </a:r>
          </a:p>
        </p:txBody>
      </p:sp>
      <p:cxnSp>
        <p:nvCxnSpPr>
          <p:cNvPr id="23557" name="Straight Arrow Connector 4"/>
          <p:cNvCxnSpPr>
            <a:cxnSpLocks noChangeShapeType="1"/>
          </p:cNvCxnSpPr>
          <p:nvPr/>
        </p:nvCxnSpPr>
        <p:spPr bwMode="auto">
          <a:xfrm>
            <a:off x="4427539" y="1663011"/>
            <a:ext cx="1640683" cy="3140"/>
          </a:xfrm>
          <a:prstGeom prst="straightConnector1">
            <a:avLst/>
          </a:prstGeom>
          <a:noFill/>
          <a:ln w="19050" algn="ctr">
            <a:solidFill>
              <a:schemeClr val="tx2"/>
            </a:solidFill>
            <a:prstDash val="dash"/>
            <a:round/>
            <a:headEnd type="triangle" w="med" len="med"/>
            <a:tailEnd type="triangle" w="med" len="med"/>
          </a:ln>
          <a:extLst>
            <a:ext uri="{909E8E84-426E-40DD-AFC4-6F175D3DCCD1}">
              <a14:hiddenFill xmlns:a14="http://schemas.microsoft.com/office/drawing/2010/main">
                <a:noFill/>
              </a14:hiddenFill>
            </a:ext>
          </a:extLst>
        </p:spPr>
      </p:cxnSp>
      <p:sp>
        <p:nvSpPr>
          <p:cNvPr id="22" name="Rectangle 21"/>
          <p:cNvSpPr/>
          <p:nvPr/>
        </p:nvSpPr>
        <p:spPr bwMode="auto">
          <a:xfrm>
            <a:off x="7723191" y="3878349"/>
            <a:ext cx="122236" cy="745539"/>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endParaRPr lang="en-US" sz="1800" b="1">
              <a:latin typeface="Neo Sans Intel" pitchFamily="34" charset="0"/>
            </a:endParaRPr>
          </a:p>
        </p:txBody>
      </p:sp>
      <p:cxnSp>
        <p:nvCxnSpPr>
          <p:cNvPr id="23567" name="Straight Arrow Connector 4"/>
          <p:cNvCxnSpPr>
            <a:cxnSpLocks noChangeShapeType="1"/>
          </p:cNvCxnSpPr>
          <p:nvPr/>
        </p:nvCxnSpPr>
        <p:spPr bwMode="auto">
          <a:xfrm>
            <a:off x="5212080" y="4296186"/>
            <a:ext cx="2476918" cy="2171"/>
          </a:xfrm>
          <a:prstGeom prst="straightConnector1">
            <a:avLst/>
          </a:prstGeom>
          <a:noFill/>
          <a:ln w="19050" algn="ctr">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sp>
        <p:nvSpPr>
          <p:cNvPr id="27" name="TextBox 26"/>
          <p:cNvSpPr txBox="1"/>
          <p:nvPr/>
        </p:nvSpPr>
        <p:spPr>
          <a:xfrm>
            <a:off x="391632" y="5199640"/>
            <a:ext cx="11167463" cy="868699"/>
          </a:xfrm>
          <a:prstGeom prst="rect">
            <a:avLst/>
          </a:prstGeom>
          <a:noFill/>
        </p:spPr>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defRPr sz="14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pPr>
              <a:spcBef>
                <a:spcPts val="0"/>
              </a:spcBef>
            </a:pPr>
            <a:r>
              <a:rPr lang="en-US"/>
              <a:t>Note: </a:t>
            </a:r>
          </a:p>
          <a:p>
            <a:pPr marL="285750" indent="-285750">
              <a:spcBef>
                <a:spcPts val="0"/>
              </a:spcBef>
              <a:buFont typeface="Arial" panose="020B0604020202020204" pitchFamily="34" charset="0"/>
              <a:buChar char="•"/>
            </a:pPr>
            <a:r>
              <a:rPr lang="en-US">
                <a:solidFill>
                  <a:schemeClr val="bg2"/>
                </a:solidFill>
              </a:rPr>
              <a:t>Solid line indicate default support on the board. Dotted lines indicate the need for rework.</a:t>
            </a:r>
          </a:p>
          <a:p>
            <a:pPr marL="285750" lvl="4" indent="-285750">
              <a:spcBef>
                <a:spcPts val="0"/>
              </a:spcBef>
              <a:buFont typeface="Arial" panose="020B0604020202020204" pitchFamily="34" charset="0"/>
              <a:buChar cha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Rework details will be provided in feature enabling documents.</a:t>
            </a:r>
          </a:p>
          <a:p>
            <a:pPr marL="285750" indent="-285750">
              <a:spcBef>
                <a:spcPts val="0"/>
              </a:spcBef>
              <a:buFont typeface="Arial" panose="020B0604020202020204" pitchFamily="34" charset="0"/>
              <a:buChar char="•"/>
            </a:pPr>
            <a:r>
              <a:rPr lang="en-US">
                <a:solidFill>
                  <a:schemeClr val="bg2"/>
                </a:solidFill>
              </a:rPr>
              <a:t>THC SPI is provided as default for touch panel 1. THC I2C is POR for touchpad</a:t>
            </a:r>
          </a:p>
        </p:txBody>
      </p:sp>
      <p:sp>
        <p:nvSpPr>
          <p:cNvPr id="30" name="TextBox 29"/>
          <p:cNvSpPr txBox="1"/>
          <p:nvPr/>
        </p:nvSpPr>
        <p:spPr>
          <a:xfrm>
            <a:off x="3226657" y="4151373"/>
            <a:ext cx="1273175" cy="259238"/>
          </a:xfrm>
          <a:prstGeom prst="rect">
            <a:avLst/>
          </a:prstGeom>
          <a:noFill/>
          <a:ln>
            <a:noFill/>
          </a:ln>
        </p:spPr>
        <p:txBody>
          <a:bodyPr>
            <a:spAutoFit/>
          </a:bodyPr>
          <a:lstStyle/>
          <a:p>
            <a:pPr algn="r">
              <a:defRPr/>
            </a:pPr>
            <a:r>
              <a:rPr lang="en-US" sz="1200">
                <a:solidFill>
                  <a:schemeClr val="bg1"/>
                </a:solidFill>
              </a:rPr>
              <a:t>LPSS I2C3</a:t>
            </a:r>
          </a:p>
        </p:txBody>
      </p:sp>
      <p:sp>
        <p:nvSpPr>
          <p:cNvPr id="41" name="TextBox 40"/>
          <p:cNvSpPr txBox="1"/>
          <p:nvPr/>
        </p:nvSpPr>
        <p:spPr>
          <a:xfrm>
            <a:off x="3217298" y="2794472"/>
            <a:ext cx="1273175" cy="259238"/>
          </a:xfrm>
          <a:prstGeom prst="rect">
            <a:avLst/>
          </a:prstGeom>
          <a:noFill/>
        </p:spPr>
        <p:txBody>
          <a:bodyPr>
            <a:spAutoFit/>
          </a:bodyPr>
          <a:lstStyle/>
          <a:p>
            <a:pPr algn="r">
              <a:defRPr/>
            </a:pPr>
            <a:r>
              <a:rPr lang="en-US" sz="1200">
                <a:solidFill>
                  <a:schemeClr val="bg1"/>
                </a:solidFill>
              </a:rPr>
              <a:t>THC1 SPI2</a:t>
            </a:r>
          </a:p>
        </p:txBody>
      </p:sp>
      <p:sp>
        <p:nvSpPr>
          <p:cNvPr id="42" name="Rectangle 41"/>
          <p:cNvSpPr/>
          <p:nvPr/>
        </p:nvSpPr>
        <p:spPr bwMode="auto">
          <a:xfrm>
            <a:off x="6081191" y="1446811"/>
            <a:ext cx="122236" cy="745539"/>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endParaRPr lang="en-US" sz="1800" b="1">
              <a:latin typeface="Neo Sans Intel" pitchFamily="34" charset="0"/>
            </a:endParaRPr>
          </a:p>
        </p:txBody>
      </p:sp>
      <p:sp>
        <p:nvSpPr>
          <p:cNvPr id="43" name="Rectangle 42"/>
          <p:cNvSpPr/>
          <p:nvPr/>
        </p:nvSpPr>
        <p:spPr bwMode="auto">
          <a:xfrm>
            <a:off x="6081191" y="2706192"/>
            <a:ext cx="122236" cy="745539"/>
          </a:xfrm>
          <a:prstGeom prst="rect">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a:defRPr/>
            </a:pPr>
            <a:endParaRPr lang="en-US" sz="1800" b="1">
              <a:latin typeface="Neo Sans Intel" pitchFamily="34" charset="0"/>
            </a:endParaRPr>
          </a:p>
        </p:txBody>
      </p:sp>
      <p:cxnSp>
        <p:nvCxnSpPr>
          <p:cNvPr id="53" name="Straight Arrow Connector 4"/>
          <p:cNvCxnSpPr>
            <a:cxnSpLocks noChangeShapeType="1"/>
          </p:cNvCxnSpPr>
          <p:nvPr/>
        </p:nvCxnSpPr>
        <p:spPr bwMode="auto">
          <a:xfrm>
            <a:off x="4424671" y="2048319"/>
            <a:ext cx="1656520" cy="0"/>
          </a:xfrm>
          <a:prstGeom prst="straightConnector1">
            <a:avLst/>
          </a:prstGeom>
          <a:noFill/>
          <a:ln w="19050" algn="ctr">
            <a:solidFill>
              <a:schemeClr val="tx2"/>
            </a:solidFill>
            <a:prstDash val="solid"/>
            <a:round/>
            <a:headEnd type="triangle" w="med" len="med"/>
            <a:tailEnd type="triangle" w="med" len="med"/>
          </a:ln>
          <a:extLst>
            <a:ext uri="{909E8E84-426E-40DD-AFC4-6F175D3DCCD1}">
              <a14:hiddenFill xmlns:a14="http://schemas.microsoft.com/office/drawing/2010/main">
                <a:noFill/>
              </a14:hiddenFill>
            </a:ext>
          </a:extLst>
        </p:spPr>
      </p:cxnSp>
      <p:cxnSp>
        <p:nvCxnSpPr>
          <p:cNvPr id="54" name="Straight Arrow Connector 4"/>
          <p:cNvCxnSpPr>
            <a:cxnSpLocks noChangeShapeType="1"/>
          </p:cNvCxnSpPr>
          <p:nvPr/>
        </p:nvCxnSpPr>
        <p:spPr bwMode="auto">
          <a:xfrm>
            <a:off x="4432544" y="2903269"/>
            <a:ext cx="1640683" cy="3140"/>
          </a:xfrm>
          <a:prstGeom prst="straightConnector1">
            <a:avLst/>
          </a:prstGeom>
          <a:noFill/>
          <a:ln w="19050" algn="ctr">
            <a:solidFill>
              <a:schemeClr val="tx2"/>
            </a:solidFill>
            <a:prstDash val="dash"/>
            <a:round/>
            <a:headEnd type="triangle" w="med" len="med"/>
            <a:tailEnd type="triangle" w="med" len="med"/>
          </a:ln>
          <a:extLst>
            <a:ext uri="{909E8E84-426E-40DD-AFC4-6F175D3DCCD1}">
              <a14:hiddenFill xmlns:a14="http://schemas.microsoft.com/office/drawing/2010/main">
                <a:noFill/>
              </a14:hiddenFill>
            </a:ext>
          </a:extLst>
        </p:spPr>
      </p:cxnSp>
      <p:sp>
        <p:nvSpPr>
          <p:cNvPr id="79" name="TextBox 78"/>
          <p:cNvSpPr txBox="1"/>
          <p:nvPr/>
        </p:nvSpPr>
        <p:spPr>
          <a:xfrm>
            <a:off x="3233894" y="3152390"/>
            <a:ext cx="1273175" cy="259238"/>
          </a:xfrm>
          <a:prstGeom prst="rect">
            <a:avLst/>
          </a:prstGeom>
          <a:noFill/>
        </p:spPr>
        <p:txBody>
          <a:bodyPr>
            <a:spAutoFit/>
          </a:bodyPr>
          <a:lstStyle/>
          <a:p>
            <a:pPr algn="r">
              <a:defRPr/>
            </a:pPr>
            <a:r>
              <a:rPr lang="en-US" sz="1200">
                <a:solidFill>
                  <a:schemeClr val="bg1"/>
                </a:solidFill>
              </a:rPr>
              <a:t>THC/LPSS I2C5</a:t>
            </a:r>
          </a:p>
        </p:txBody>
      </p:sp>
      <p:cxnSp>
        <p:nvCxnSpPr>
          <p:cNvPr id="24" name="Straight Arrow Connector 4">
            <a:extLst>
              <a:ext uri="{FF2B5EF4-FFF2-40B4-BE49-F238E27FC236}">
                <a16:creationId xmlns:a16="http://schemas.microsoft.com/office/drawing/2014/main" id="{A970FF3E-A167-46EC-8DEC-9468B689485A}"/>
              </a:ext>
            </a:extLst>
          </p:cNvPr>
          <p:cNvCxnSpPr>
            <a:cxnSpLocks noChangeShapeType="1"/>
          </p:cNvCxnSpPr>
          <p:nvPr/>
        </p:nvCxnSpPr>
        <p:spPr bwMode="auto">
          <a:xfrm>
            <a:off x="5212080" y="3263865"/>
            <a:ext cx="869111" cy="2539"/>
          </a:xfrm>
          <a:prstGeom prst="straightConnector1">
            <a:avLst/>
          </a:prstGeom>
          <a:noFill/>
          <a:ln w="19050" algn="ctr">
            <a:solidFill>
              <a:schemeClr val="tx2"/>
            </a:solidFill>
            <a:prstDash val="dash"/>
            <a:round/>
            <a:headEnd type="none" w="med" len="med"/>
            <a:tailEnd type="triangle" w="med" len="med"/>
          </a:ln>
          <a:extLst>
            <a:ext uri="{909E8E84-426E-40DD-AFC4-6F175D3DCCD1}">
              <a14:hiddenFill xmlns:a14="http://schemas.microsoft.com/office/drawing/2010/main">
                <a:noFill/>
              </a14:hiddenFill>
            </a:ext>
          </a:extLst>
        </p:spPr>
      </p:cxnSp>
      <p:sp>
        <p:nvSpPr>
          <p:cNvPr id="23" name="Title 1">
            <a:extLst>
              <a:ext uri="{FF2B5EF4-FFF2-40B4-BE49-F238E27FC236}">
                <a16:creationId xmlns:a16="http://schemas.microsoft.com/office/drawing/2014/main" id="{D5823928-C77D-40F4-8220-DFEDAFFCA7A6}"/>
              </a:ext>
            </a:extLst>
          </p:cNvPr>
          <p:cNvSpPr txBox="1">
            <a:spLocks/>
          </p:cNvSpPr>
          <p:nvPr/>
        </p:nvSpPr>
        <p:spPr>
          <a:xfrm>
            <a:off x="391632" y="107863"/>
            <a:ext cx="11228868" cy="873744"/>
          </a:xfrm>
          <a:prstGeom prst="rect">
            <a:avLst/>
          </a:prstGeom>
        </p:spPr>
        <p:txBody>
          <a:bodyPr anchor="ctr">
            <a:normAutofit fontScale="9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PTL </a:t>
            </a:r>
            <a:r>
              <a:rPr lang="en-US" sz="4000">
                <a:sym typeface="Helvetica Neue"/>
              </a:rPr>
              <a:t>UH</a:t>
            </a:r>
            <a:r>
              <a:rPr lang="en-US" sz="4000" b="1"/>
              <a:t> RVP Touch Panel &amp; Touch Pad </a:t>
            </a:r>
          </a:p>
        </p:txBody>
      </p:sp>
      <p:sp>
        <p:nvSpPr>
          <p:cNvPr id="25" name="TextBox 24">
            <a:extLst>
              <a:ext uri="{FF2B5EF4-FFF2-40B4-BE49-F238E27FC236}">
                <a16:creationId xmlns:a16="http://schemas.microsoft.com/office/drawing/2014/main" id="{28730CE5-AE8B-4C9A-A0BB-F8057F92303A}"/>
              </a:ext>
            </a:extLst>
          </p:cNvPr>
          <p:cNvSpPr txBox="1"/>
          <p:nvPr/>
        </p:nvSpPr>
        <p:spPr>
          <a:xfrm>
            <a:off x="6216396" y="1697612"/>
            <a:ext cx="3343529" cy="290016"/>
          </a:xfrm>
          <a:prstGeom prst="rect">
            <a:avLst/>
          </a:prstGeom>
          <a:noFill/>
        </p:spPr>
        <p:txBody>
          <a:bodyPr wrap="square" lIns="121920" tIns="60960" rIns="121920" bIns="60960" anchor="t">
            <a:spAutoFit/>
          </a:bodyPr>
          <a:lstStyle/>
          <a:p>
            <a:pPr>
              <a:spcBef>
                <a:spcPts val="600"/>
              </a:spcBef>
              <a:defRPr/>
            </a:pP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Touch Panel-1 Connector (Default)</a:t>
            </a:r>
            <a:endParaRPr lang="en-US" sz="1200"/>
          </a:p>
        </p:txBody>
      </p:sp>
      <p:sp>
        <p:nvSpPr>
          <p:cNvPr id="29" name="TextBox 28">
            <a:extLst>
              <a:ext uri="{FF2B5EF4-FFF2-40B4-BE49-F238E27FC236}">
                <a16:creationId xmlns:a16="http://schemas.microsoft.com/office/drawing/2014/main" id="{2AB5F5D6-6B2C-4E34-A3DC-27DA139A06EA}"/>
              </a:ext>
            </a:extLst>
          </p:cNvPr>
          <p:cNvSpPr txBox="1"/>
          <p:nvPr/>
        </p:nvSpPr>
        <p:spPr>
          <a:xfrm>
            <a:off x="6208432" y="2924188"/>
            <a:ext cx="3343529" cy="290016"/>
          </a:xfrm>
          <a:prstGeom prst="rect">
            <a:avLst/>
          </a:prstGeom>
          <a:noFill/>
        </p:spPr>
        <p:txBody>
          <a:bodyPr wrap="square" lIns="121920" tIns="60960" rIns="121920" bIns="60960" anchor="t">
            <a:spAutoFit/>
          </a:bodyPr>
          <a:lstStyle/>
          <a:p>
            <a:pPr>
              <a:spcBef>
                <a:spcPts val="600"/>
              </a:spcBef>
              <a:defRPr/>
            </a:pP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Touch Panel-2 Connector </a:t>
            </a:r>
          </a:p>
        </p:txBody>
      </p:sp>
      <p:sp>
        <p:nvSpPr>
          <p:cNvPr id="31" name="TextBox 30">
            <a:extLst>
              <a:ext uri="{FF2B5EF4-FFF2-40B4-BE49-F238E27FC236}">
                <a16:creationId xmlns:a16="http://schemas.microsoft.com/office/drawing/2014/main" id="{6933B715-C008-45FA-88AB-38CAC792FC86}"/>
              </a:ext>
            </a:extLst>
          </p:cNvPr>
          <p:cNvSpPr txBox="1"/>
          <p:nvPr/>
        </p:nvSpPr>
        <p:spPr>
          <a:xfrm>
            <a:off x="7888160" y="4141329"/>
            <a:ext cx="3343529" cy="290016"/>
          </a:xfrm>
          <a:prstGeom prst="rect">
            <a:avLst/>
          </a:prstGeom>
          <a:noFill/>
        </p:spPr>
        <p:txBody>
          <a:bodyPr wrap="square" lIns="121920" tIns="60960" rIns="121920" bIns="60960" anchor="t">
            <a:spAutoFit/>
          </a:bodyPr>
          <a:lstStyle/>
          <a:p>
            <a:pPr>
              <a:spcBef>
                <a:spcPts val="600"/>
              </a:spcBef>
              <a:defRPr/>
            </a:pPr>
            <a:r>
              <a:rPr lang="en-US" sz="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rPr>
              <a:t>Touch Pad Connector</a:t>
            </a:r>
            <a:endParaRPr lang="en-US" sz="1200"/>
          </a:p>
        </p:txBody>
      </p:sp>
      <p:cxnSp>
        <p:nvCxnSpPr>
          <p:cNvPr id="6" name="Straight Arrow Connector 4">
            <a:extLst>
              <a:ext uri="{FF2B5EF4-FFF2-40B4-BE49-F238E27FC236}">
                <a16:creationId xmlns:a16="http://schemas.microsoft.com/office/drawing/2014/main" id="{DB099479-0596-8AA3-DADD-BA38A5AA95C6}"/>
              </a:ext>
            </a:extLst>
          </p:cNvPr>
          <p:cNvCxnSpPr>
            <a:cxnSpLocks noChangeShapeType="1"/>
          </p:cNvCxnSpPr>
          <p:nvPr/>
        </p:nvCxnSpPr>
        <p:spPr bwMode="auto">
          <a:xfrm>
            <a:off x="4424671" y="3263865"/>
            <a:ext cx="808810" cy="4341"/>
          </a:xfrm>
          <a:prstGeom prst="straightConnector1">
            <a:avLst/>
          </a:prstGeom>
          <a:noFill/>
          <a:ln w="19050" algn="ctr">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11" name="Straight Connector 10">
            <a:extLst>
              <a:ext uri="{FF2B5EF4-FFF2-40B4-BE49-F238E27FC236}">
                <a16:creationId xmlns:a16="http://schemas.microsoft.com/office/drawing/2014/main" id="{06CD5474-DBE5-5E91-466D-D33F3271A950}"/>
              </a:ext>
            </a:extLst>
          </p:cNvPr>
          <p:cNvCxnSpPr/>
          <p:nvPr/>
        </p:nvCxnSpPr>
        <p:spPr>
          <a:xfrm>
            <a:off x="5212080" y="3263865"/>
            <a:ext cx="0" cy="1034492"/>
          </a:xfrm>
          <a:prstGeom prst="line">
            <a:avLst/>
          </a:prstGeom>
          <a:noFill/>
          <a:ln w="19050" algn="ctr">
            <a:solidFill>
              <a:schemeClr val="tx2"/>
            </a:solidFill>
            <a:round/>
            <a:headEnd type="none" w="med" len="med"/>
            <a:tailEnd type="triangle" w="med" len="med"/>
          </a:ln>
          <a:extLst>
            <a:ext uri="{909E8E84-426E-40DD-AFC4-6F175D3DCCD1}">
              <a14:hiddenFill xmlns:a14="http://schemas.microsoft.com/office/drawing/2010/main">
                <a:noFill/>
              </a14:hiddenFill>
            </a:ext>
          </a:extLst>
        </p:spPr>
      </p:cxnSp>
      <p:cxnSp>
        <p:nvCxnSpPr>
          <p:cNvPr id="17" name="Straight Arrow Connector 4">
            <a:extLst>
              <a:ext uri="{FF2B5EF4-FFF2-40B4-BE49-F238E27FC236}">
                <a16:creationId xmlns:a16="http://schemas.microsoft.com/office/drawing/2014/main" id="{FFC84566-F9EC-73CE-2CD3-CD62C1575848}"/>
              </a:ext>
            </a:extLst>
          </p:cNvPr>
          <p:cNvCxnSpPr>
            <a:cxnSpLocks noChangeShapeType="1"/>
          </p:cNvCxnSpPr>
          <p:nvPr/>
        </p:nvCxnSpPr>
        <p:spPr bwMode="auto">
          <a:xfrm>
            <a:off x="4424671" y="4296186"/>
            <a:ext cx="787409" cy="0"/>
          </a:xfrm>
          <a:prstGeom prst="straightConnector1">
            <a:avLst/>
          </a:prstGeom>
          <a:noFill/>
          <a:ln w="19050" algn="ctr">
            <a:solidFill>
              <a:schemeClr val="tx2"/>
            </a:solidFill>
            <a:prstDash val="dash"/>
            <a:round/>
            <a:headEnd type="none" w="med" len="me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965588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AUDIO</a:t>
            </a:r>
          </a:p>
        </p:txBody>
      </p:sp>
      <p:sp>
        <p:nvSpPr>
          <p:cNvPr id="4" name="TextBox 3">
            <a:extLst>
              <a:ext uri="{FF2B5EF4-FFF2-40B4-BE49-F238E27FC236}">
                <a16:creationId xmlns:a16="http://schemas.microsoft.com/office/drawing/2014/main" id="{88179C3D-E895-6937-51DC-27B76D4C34B3}"/>
              </a:ext>
            </a:extLst>
          </p:cNvPr>
          <p:cNvSpPr txBox="1"/>
          <p:nvPr/>
        </p:nvSpPr>
        <p:spPr>
          <a:xfrm>
            <a:off x="9168983" y="5788150"/>
            <a:ext cx="4326193"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solidFill>
                  <a:schemeClr val="tx2"/>
                </a:solidFill>
              </a:rPr>
              <a:t>Jadhav, Aniket</a:t>
            </a:r>
          </a:p>
        </p:txBody>
      </p:sp>
    </p:spTree>
    <p:extLst>
      <p:ext uri="{BB962C8B-B14F-4D97-AF65-F5344CB8AC3E}">
        <p14:creationId xmlns:p14="http://schemas.microsoft.com/office/powerpoint/2010/main" val="331914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0"/>
            <a:ext cx="11078147" cy="848811"/>
          </a:xfrm>
          <a:ln w="12700">
            <a:miter lim="400000"/>
          </a:ln>
        </p:spPr>
        <p:txBody>
          <a:bodyPr lIns="0" tIns="0" rIns="0" bIns="0" anchor="ctr">
            <a:normAutofit/>
          </a:bodyPr>
          <a:lstStyle/>
          <a:p>
            <a:pPr rtl="0"/>
            <a:r>
              <a:rPr lang="en-US">
                <a:solidFill>
                  <a:schemeClr val="bg2"/>
                </a:solidFill>
              </a:rPr>
              <a:t>Boot KIT: PTL-UH RVP2 LPCAMM </a:t>
            </a:r>
            <a:r>
              <a:rPr lang="en-US" err="1">
                <a:solidFill>
                  <a:schemeClr val="bg2"/>
                </a:solidFill>
              </a:rPr>
              <a:t>dTBT</a:t>
            </a:r>
            <a:r>
              <a:rPr lang="en-US">
                <a:solidFill>
                  <a:schemeClr val="bg2"/>
                </a:solidFill>
              </a:rPr>
              <a:t> RVP </a:t>
            </a:r>
          </a:p>
        </p:txBody>
      </p:sp>
      <p:graphicFrame>
        <p:nvGraphicFramePr>
          <p:cNvPr id="2" name="Table 1">
            <a:extLst>
              <a:ext uri="{FF2B5EF4-FFF2-40B4-BE49-F238E27FC236}">
                <a16:creationId xmlns:a16="http://schemas.microsoft.com/office/drawing/2014/main" id="{A2C295CC-984C-E77C-FDED-4E387B2191F4}"/>
              </a:ext>
            </a:extLst>
          </p:cNvPr>
          <p:cNvGraphicFramePr>
            <a:graphicFrameLocks noGrp="1"/>
          </p:cNvGraphicFramePr>
          <p:nvPr>
            <p:extLst>
              <p:ext uri="{D42A27DB-BD31-4B8C-83A1-F6EECF244321}">
                <p14:modId xmlns:p14="http://schemas.microsoft.com/office/powerpoint/2010/main" val="3340999930"/>
              </p:ext>
            </p:extLst>
          </p:nvPr>
        </p:nvGraphicFramePr>
        <p:xfrm>
          <a:off x="257907" y="1594338"/>
          <a:ext cx="11328208" cy="2975869"/>
        </p:xfrm>
        <a:graphic>
          <a:graphicData uri="http://schemas.openxmlformats.org/drawingml/2006/table">
            <a:tbl>
              <a:tblPr firstRow="1" firstCol="1" bandRow="1"/>
              <a:tblGrid>
                <a:gridCol w="1197038">
                  <a:extLst>
                    <a:ext uri="{9D8B030D-6E8A-4147-A177-3AD203B41FA5}">
                      <a16:colId xmlns:a16="http://schemas.microsoft.com/office/drawing/2014/main" val="20000"/>
                    </a:ext>
                  </a:extLst>
                </a:gridCol>
                <a:gridCol w="1743534">
                  <a:extLst>
                    <a:ext uri="{9D8B030D-6E8A-4147-A177-3AD203B41FA5}">
                      <a16:colId xmlns:a16="http://schemas.microsoft.com/office/drawing/2014/main" val="20001"/>
                    </a:ext>
                  </a:extLst>
                </a:gridCol>
                <a:gridCol w="1847901">
                  <a:extLst>
                    <a:ext uri="{9D8B030D-6E8A-4147-A177-3AD203B41FA5}">
                      <a16:colId xmlns:a16="http://schemas.microsoft.com/office/drawing/2014/main" val="20002"/>
                    </a:ext>
                  </a:extLst>
                </a:gridCol>
                <a:gridCol w="5660662">
                  <a:extLst>
                    <a:ext uri="{9D8B030D-6E8A-4147-A177-3AD203B41FA5}">
                      <a16:colId xmlns:a16="http://schemas.microsoft.com/office/drawing/2014/main" val="20003"/>
                    </a:ext>
                  </a:extLst>
                </a:gridCol>
                <a:gridCol w="879073">
                  <a:extLst>
                    <a:ext uri="{9D8B030D-6E8A-4147-A177-3AD203B41FA5}">
                      <a16:colId xmlns:a16="http://schemas.microsoft.com/office/drawing/2014/main" val="20004"/>
                    </a:ext>
                  </a:extLst>
                </a:gridCol>
              </a:tblGrid>
              <a:tr h="252410">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Item 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Qty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26649">
                <a:tc>
                  <a:txBody>
                    <a:bodyPr/>
                    <a:lstStyle/>
                    <a:p>
                      <a:pPr algn="ctr" rtl="0" fontAlgn="ct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NEW_BIZ_RDV</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a:lnSpc>
                          <a:spcPct val="100000"/>
                        </a:lnSpc>
                        <a:spcBef>
                          <a:spcPts val="0"/>
                        </a:spcBef>
                        <a:spcAft>
                          <a:spcPts val="0"/>
                        </a:spcAft>
                        <a:buNone/>
                        <a:tabLst/>
                        <a:defRPr/>
                      </a:pPr>
                      <a:r>
                        <a:rPr kumimoji="0" lang="en-US" sz="1600" b="0" i="0" u="none" strike="noStrike" cap="none" spc="0" normalizeH="0" baseline="0" noProof="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N38323-001</a:t>
                      </a:r>
                      <a:endPar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BK, PTL-UH RVP2 LP5X CAMM 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38450">
                <a:tc>
                  <a:txBody>
                    <a:bodyPr/>
                    <a:lstStyle/>
                    <a:p>
                      <a:pPr algn="ctr" rtl="0" fontAlgn="ct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ISC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rtl="0" eaLnBrk="1" fontAlgn="ctr" latinLnBrk="0" hangingPunct="1"/>
                      <a:endParaRPr lang="en-US"/>
                    </a:p>
                    <a:p>
                      <a:pPr marL="0" lvl="0" algn="ctr">
                        <a:buNone/>
                      </a:pPr>
                      <a:endParaRPr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endParaRPr>
                    </a:p>
                    <a:p>
                      <a:pPr marL="0" lvl="0" algn="ctr">
                        <a:buNone/>
                      </a:pPr>
                      <a:r>
                        <a:rPr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rPr>
                        <a:t>  </a:t>
                      </a: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 N34281-001	</a:t>
                      </a:r>
                      <a:endParaRPr kumimoji="0" lang="en-US" sz="1600" b="0" i="0" u="none" strike="noStrike" cap="none" spc="0" normalizeH="0" baseline="0">
                        <a:ln>
                          <a:noFill/>
                        </a:ln>
                        <a:solidFill>
                          <a:schemeClr val="bg2"/>
                        </a:solidFill>
                        <a:effectLst/>
                        <a:uFillTx/>
                        <a:latin typeface="Intel Clear Light"/>
                        <a:sym typeface="Helvetica Neue"/>
                      </a:endParaRP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SOCKET, 2540BGA, NSP ELASTOMER,BENCHTOP, RVP/MDV, PTL-H/U</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9973">
                <a:tc>
                  <a:txBody>
                    <a:bodyPr/>
                    <a:lstStyle/>
                    <a:p>
                      <a:pPr algn="ctr" rtl="0" fontAlgn="ct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Socket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rtl="0" eaLnBrk="1" fontAlgn="ctr" latinLnBrk="0" hangingPunct="1"/>
                      <a:r>
                        <a:rPr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rPr>
                        <a:t>   </a:t>
                      </a: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 N30664-002	</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RETENTION HW, INJECTED KIT,ELASTOMER, RVP, PTL-U/H</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2410">
                <a:tc>
                  <a:txBody>
                    <a:bodyPr/>
                    <a:lstStyle/>
                    <a:p>
                      <a:pPr algn="ctr" rtl="0" fontAlgn="ct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MEMORY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rtl="0" eaLnBrk="1" fontAlgn="ctr" latinLnBrk="0" hangingPunct="1"/>
                      <a:r>
                        <a:rPr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rPr>
                        <a:t>  </a:t>
                      </a: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 N50146-001	</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AIMM,MOD,1RX16,5.00V,7500MHZ,</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56344">
                <a:tc>
                  <a:txBody>
                    <a:bodyPr/>
                    <a:lstStyle/>
                    <a:p>
                      <a:pPr algn="ctr" rtl="0" fontAlgn="ct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Mem Retention HW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N50207-001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l" defTabSz="457200" rtl="0" eaLnBrk="1" fontAlgn="ctr" latinLnBrk="0" hangingPunct="1"/>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RETENTION HW, LP5 CAMM 1.0,POGOPIN CONNECTOR, RVP</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1810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62037" y="574933"/>
            <a:ext cx="1350248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2" name="Rectangle 4"/>
          <p:cNvSpPr>
            <a:spLocks noChangeArrowheads="1"/>
          </p:cNvSpPr>
          <p:nvPr/>
        </p:nvSpPr>
        <p:spPr bwMode="auto">
          <a:xfrm flipV="1">
            <a:off x="5322444" y="-253572"/>
            <a:ext cx="1112416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3" name="Rectangle 10"/>
          <p:cNvSpPr>
            <a:spLocks noChangeArrowheads="1"/>
          </p:cNvSpPr>
          <p:nvPr/>
        </p:nvSpPr>
        <p:spPr bwMode="auto">
          <a:xfrm flipV="1">
            <a:off x="6535537" y="-4195678"/>
            <a:ext cx="991106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0" name="Title 1">
            <a:extLst>
              <a:ext uri="{FF2B5EF4-FFF2-40B4-BE49-F238E27FC236}">
                <a16:creationId xmlns:a16="http://schemas.microsoft.com/office/drawing/2014/main" id="{9185FEE4-677B-4389-B690-86FAA57B7D0A}"/>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PTL-UH</a:t>
            </a:r>
            <a:r>
              <a:rPr lang="en-US" sz="4000"/>
              <a:t> RVP- Audio block diagram</a:t>
            </a:r>
            <a:endParaRPr lang="en-US"/>
          </a:p>
        </p:txBody>
      </p:sp>
      <p:pic>
        <p:nvPicPr>
          <p:cNvPr id="4" name="Picture 3" descr="A diagram of a computer&#10;&#10;Description automatically generated">
            <a:extLst>
              <a:ext uri="{FF2B5EF4-FFF2-40B4-BE49-F238E27FC236}">
                <a16:creationId xmlns:a16="http://schemas.microsoft.com/office/drawing/2014/main" id="{CA97CCC5-724E-BAA5-A456-B018BDBB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056" y="981607"/>
            <a:ext cx="7405889" cy="5391575"/>
          </a:xfrm>
          <a:prstGeom prst="rect">
            <a:avLst/>
          </a:prstGeom>
        </p:spPr>
      </p:pic>
    </p:spTree>
    <p:extLst>
      <p:ext uri="{BB962C8B-B14F-4D97-AF65-F5344CB8AC3E}">
        <p14:creationId xmlns:p14="http://schemas.microsoft.com/office/powerpoint/2010/main" val="419086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658" y="1015095"/>
            <a:ext cx="11128684" cy="1400383"/>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600">
                <a:solidFill>
                  <a:schemeClr val="bg2"/>
                </a:solidFill>
                <a:effectLst/>
                <a:latin typeface="+mj-lt"/>
                <a:ea typeface="Calibri" panose="020F0502020204030204" pitchFamily="34" charset="0"/>
                <a:cs typeface="Arial" panose="020B0604020202020204" pitchFamily="34" charset="0"/>
              </a:rPr>
              <a:t>PTL-UH RVP </a:t>
            </a:r>
            <a:r>
              <a:rPr lang="en-US" sz="1600">
                <a:solidFill>
                  <a:schemeClr val="bg2"/>
                </a:solidFill>
                <a:effectLst/>
                <a:latin typeface="+mj-lt"/>
                <a:ea typeface="Calibri" panose="020F0502020204030204" pitchFamily="34" charset="0"/>
                <a:cs typeface="Calibri" panose="020F0502020204030204" pitchFamily="34" charset="0"/>
              </a:rPr>
              <a:t>enables value system with single-chip audio solution. O</a:t>
            </a:r>
            <a:r>
              <a:rPr lang="en-US" sz="1600">
                <a:solidFill>
                  <a:schemeClr val="bg2"/>
                </a:solidFill>
                <a:effectLst/>
                <a:latin typeface="+mj-lt"/>
                <a:ea typeface="Calibri" panose="020F0502020204030204" pitchFamily="34" charset="0"/>
                <a:cs typeface="Arial" panose="020B0604020202020204" pitchFamily="34" charset="0"/>
              </a:rPr>
              <a:t>n board codec upgraded to </a:t>
            </a:r>
            <a:r>
              <a:rPr lang="en-US" sz="1600" b="1">
                <a:solidFill>
                  <a:schemeClr val="bg2"/>
                </a:solidFill>
                <a:effectLst/>
                <a:latin typeface="+mj-lt"/>
                <a:ea typeface="Calibri" panose="020F0502020204030204" pitchFamily="34" charset="0"/>
                <a:cs typeface="Arial" panose="020B0604020202020204" pitchFamily="34" charset="0"/>
              </a:rPr>
              <a:t>ALC722-CG [SDCA 0.8] </a:t>
            </a:r>
            <a:r>
              <a:rPr lang="en-US" sz="1600">
                <a:solidFill>
                  <a:schemeClr val="bg2"/>
                </a:solidFill>
                <a:effectLst/>
                <a:latin typeface="+mj-lt"/>
                <a:ea typeface="Calibri" panose="020F0502020204030204" pitchFamily="34" charset="0"/>
                <a:cs typeface="Arial" panose="020B0604020202020204" pitchFamily="34" charset="0"/>
              </a:rPr>
              <a:t>compliant </a:t>
            </a:r>
            <a:r>
              <a:rPr lang="en-US" sz="1600" err="1">
                <a:solidFill>
                  <a:schemeClr val="bg2"/>
                </a:solidFill>
                <a:effectLst/>
                <a:latin typeface="+mj-lt"/>
                <a:ea typeface="Calibri" panose="020F0502020204030204" pitchFamily="34" charset="0"/>
                <a:cs typeface="Arial" panose="020B0604020202020204" pitchFamily="34" charset="0"/>
              </a:rPr>
              <a:t>soundwire</a:t>
            </a:r>
            <a:r>
              <a:rPr lang="en-US" sz="1600">
                <a:solidFill>
                  <a:schemeClr val="bg2"/>
                </a:solidFill>
                <a:effectLst/>
                <a:latin typeface="+mj-lt"/>
                <a:ea typeface="Calibri" panose="020F0502020204030204" pitchFamily="34" charset="0"/>
                <a:cs typeface="Arial" panose="020B0604020202020204" pitchFamily="34" charset="0"/>
              </a:rPr>
              <a:t> based codec default configured using SNDW3 multilane port across all the RVP </a:t>
            </a:r>
            <a:r>
              <a:rPr lang="en-US" sz="1600" err="1">
                <a:solidFill>
                  <a:schemeClr val="bg2"/>
                </a:solidFill>
                <a:effectLst/>
                <a:latin typeface="+mj-lt"/>
                <a:ea typeface="Calibri" panose="020F0502020204030204" pitchFamily="34" charset="0"/>
                <a:cs typeface="Arial" panose="020B0604020202020204" pitchFamily="34" charset="0"/>
              </a:rPr>
              <a:t>sku’s</a:t>
            </a:r>
            <a:r>
              <a:rPr lang="en-US" sz="1600">
                <a:solidFill>
                  <a:schemeClr val="bg2"/>
                </a:solidFill>
                <a:effectLst/>
                <a:latin typeface="+mj-lt"/>
                <a:ea typeface="Calibri" panose="020F0502020204030204" pitchFamily="34" charset="0"/>
                <a:cs typeface="Arial" panose="020B0604020202020204" pitchFamily="34" charset="0"/>
              </a:rPr>
              <a:t>.</a:t>
            </a:r>
          </a:p>
          <a:p>
            <a:pPr marL="342900" lvl="0" indent="-342900">
              <a:lnSpc>
                <a:spcPct val="100000"/>
              </a:lnSpc>
              <a:spcBef>
                <a:spcPts val="600"/>
              </a:spcBef>
              <a:buFont typeface="Wingdings" panose="05000000000000000000" pitchFamily="2" charset="2"/>
              <a:buChar char="q"/>
            </a:pPr>
            <a:r>
              <a:rPr lang="en-US" sz="1600">
                <a:solidFill>
                  <a:schemeClr val="bg2"/>
                </a:solidFill>
                <a:effectLst/>
                <a:latin typeface="+mj-lt"/>
                <a:ea typeface="Calibri" panose="020F0502020204030204" pitchFamily="34" charset="0"/>
                <a:cs typeface="Arial" panose="020B0604020202020204" pitchFamily="34" charset="0"/>
              </a:rPr>
              <a:t>RVP supports different audio codecs validation through add-in-card solution. </a:t>
            </a:r>
            <a:r>
              <a:rPr lang="en-US" sz="1600" b="1">
                <a:solidFill>
                  <a:schemeClr val="bg2"/>
                </a:solidFill>
                <a:effectLst/>
                <a:latin typeface="+mj-lt"/>
                <a:ea typeface="Calibri" panose="020F0502020204030204" pitchFamily="34" charset="0"/>
                <a:cs typeface="Arial" panose="020B0604020202020204" pitchFamily="34" charset="0"/>
              </a:rPr>
              <a:t>Realtek AIOC GEN6 </a:t>
            </a:r>
            <a:r>
              <a:rPr lang="en-US" sz="1600">
                <a:solidFill>
                  <a:schemeClr val="bg2"/>
                </a:solidFill>
                <a:effectLst/>
                <a:latin typeface="+mj-lt"/>
                <a:ea typeface="Calibri" panose="020F0502020204030204" pitchFamily="34" charset="0"/>
                <a:cs typeface="Arial" panose="020B0604020202020204" pitchFamily="34" charset="0"/>
              </a:rPr>
              <a:t>is the POR AIC for PTL-UH &amp; </a:t>
            </a:r>
            <a:r>
              <a:rPr lang="en-US" sz="1600" b="1">
                <a:solidFill>
                  <a:schemeClr val="bg2"/>
                </a:solidFill>
                <a:effectLst/>
                <a:latin typeface="+mj-lt"/>
                <a:ea typeface="Calibri" panose="020F0502020204030204" pitchFamily="34" charset="0"/>
                <a:cs typeface="Arial" panose="020B0604020202020204" pitchFamily="34" charset="0"/>
              </a:rPr>
              <a:t>Cirrus AIC v3 </a:t>
            </a:r>
            <a:r>
              <a:rPr lang="en-US" sz="1600">
                <a:solidFill>
                  <a:schemeClr val="bg2"/>
                </a:solidFill>
                <a:effectLst/>
                <a:latin typeface="+mj-lt"/>
                <a:ea typeface="Calibri" panose="020F0502020204030204" pitchFamily="34" charset="0"/>
                <a:cs typeface="Arial" panose="020B0604020202020204" pitchFamily="34" charset="0"/>
              </a:rPr>
              <a:t>will support delta validation configuration along with existing </a:t>
            </a:r>
            <a:r>
              <a:rPr lang="en-US" sz="1600" b="1">
                <a:solidFill>
                  <a:schemeClr val="bg2"/>
                </a:solidFill>
                <a:effectLst/>
                <a:latin typeface="+mj-lt"/>
                <a:ea typeface="Calibri" panose="020F0502020204030204" pitchFamily="34" charset="0"/>
                <a:cs typeface="Arial" panose="020B0604020202020204" pitchFamily="34" charset="0"/>
              </a:rPr>
              <a:t>Realtek AIOC GEN3 </a:t>
            </a:r>
            <a:r>
              <a:rPr lang="en-US" sz="1600">
                <a:solidFill>
                  <a:schemeClr val="bg2"/>
                </a:solidFill>
                <a:effectLst/>
                <a:latin typeface="+mj-lt"/>
                <a:ea typeface="Calibri" panose="020F0502020204030204" pitchFamily="34" charset="0"/>
                <a:cs typeface="Arial" panose="020B0604020202020204" pitchFamily="34" charset="0"/>
              </a:rPr>
              <a:t>to support HDA [ALC245] validation. </a:t>
            </a:r>
            <a:endParaRPr lang="en-US" sz="1600">
              <a:solidFill>
                <a:schemeClr val="bg2"/>
              </a:solidFill>
              <a:latin typeface="+mj-lt"/>
              <a:ea typeface="Intel Clear Light" panose="020B0404020203020204" pitchFamily="34" charset="0"/>
              <a:cs typeface="Intel Clear" panose="020B0604020203020204" pitchFamily="34" charset="0"/>
            </a:endParaRPr>
          </a:p>
        </p:txBody>
      </p:sp>
      <p:sp>
        <p:nvSpPr>
          <p:cNvPr id="10" name="Title 1">
            <a:extLst>
              <a:ext uri="{FF2B5EF4-FFF2-40B4-BE49-F238E27FC236}">
                <a16:creationId xmlns:a16="http://schemas.microsoft.com/office/drawing/2014/main" id="{D0A68F5D-E189-4792-9080-730674A9B821}"/>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PTL-UH</a:t>
            </a:r>
            <a:r>
              <a:rPr lang="en-US" sz="4000"/>
              <a:t> RVP Audio overview</a:t>
            </a:r>
            <a:endParaRPr lang="en-US"/>
          </a:p>
        </p:txBody>
      </p:sp>
      <p:pic>
        <p:nvPicPr>
          <p:cNvPr id="9" name="Picture 8">
            <a:extLst>
              <a:ext uri="{FF2B5EF4-FFF2-40B4-BE49-F238E27FC236}">
                <a16:creationId xmlns:a16="http://schemas.microsoft.com/office/drawing/2014/main" id="{B3AF41E7-8BCA-FB9D-F6BA-42B460F34E6C}"/>
              </a:ext>
            </a:extLst>
          </p:cNvPr>
          <p:cNvPicPr>
            <a:picLocks noChangeAspect="1"/>
          </p:cNvPicPr>
          <p:nvPr/>
        </p:nvPicPr>
        <p:blipFill>
          <a:blip r:embed="rId3"/>
          <a:stretch>
            <a:fillRect/>
          </a:stretch>
        </p:blipFill>
        <p:spPr>
          <a:xfrm>
            <a:off x="1058523" y="2552421"/>
            <a:ext cx="10074953" cy="3780203"/>
          </a:xfrm>
          <a:prstGeom prst="rect">
            <a:avLst/>
          </a:prstGeom>
          <a:ln>
            <a:solidFill>
              <a:schemeClr val="tx1"/>
            </a:solidFill>
          </a:ln>
        </p:spPr>
      </p:pic>
    </p:spTree>
    <p:extLst>
      <p:ext uri="{BB962C8B-B14F-4D97-AF65-F5344CB8AC3E}">
        <p14:creationId xmlns:p14="http://schemas.microsoft.com/office/powerpoint/2010/main" val="8707908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527B7-1070-CF1E-9567-6FD224447D29}"/>
              </a:ext>
            </a:extLst>
          </p:cNvPr>
          <p:cNvSpPr>
            <a:spLocks noGrp="1"/>
          </p:cNvSpPr>
          <p:nvPr>
            <p:ph type="title"/>
          </p:nvPr>
        </p:nvSpPr>
        <p:spPr/>
        <p:txBody>
          <a:bodyPr/>
          <a:lstStyle/>
          <a:p>
            <a:r>
              <a:rPr lang="en-US"/>
              <a:t>Audio links supported in PTL-UH RVP </a:t>
            </a:r>
            <a:r>
              <a:rPr lang="en-US" err="1"/>
              <a:t>sku’s</a:t>
            </a:r>
            <a:endParaRPr lang="en-US"/>
          </a:p>
        </p:txBody>
      </p:sp>
      <p:graphicFrame>
        <p:nvGraphicFramePr>
          <p:cNvPr id="8" name="Content Placeholder 7">
            <a:extLst>
              <a:ext uri="{FF2B5EF4-FFF2-40B4-BE49-F238E27FC236}">
                <a16:creationId xmlns:a16="http://schemas.microsoft.com/office/drawing/2014/main" id="{AA0A6E1E-9F81-4092-998A-2700A40102A1}"/>
              </a:ext>
            </a:extLst>
          </p:cNvPr>
          <p:cNvGraphicFramePr>
            <a:graphicFrameLocks noGrp="1"/>
          </p:cNvGraphicFramePr>
          <p:nvPr>
            <p:ph sz="quarter" idx="13"/>
            <p:extLst>
              <p:ext uri="{D42A27DB-BD31-4B8C-83A1-F6EECF244321}">
                <p14:modId xmlns:p14="http://schemas.microsoft.com/office/powerpoint/2010/main" val="4060305916"/>
              </p:ext>
            </p:extLst>
          </p:nvPr>
        </p:nvGraphicFramePr>
        <p:xfrm>
          <a:off x="1167088" y="2955036"/>
          <a:ext cx="10398629" cy="3501513"/>
        </p:xfrm>
        <a:graphic>
          <a:graphicData uri="http://schemas.openxmlformats.org/drawingml/2006/table">
            <a:tbl>
              <a:tblPr firstRow="1" bandRow="1">
                <a:tableStyleId>{5C22544A-7EE6-4342-B048-85BDC9FD1C3A}</a:tableStyleId>
              </a:tblPr>
              <a:tblGrid>
                <a:gridCol w="1151769">
                  <a:extLst>
                    <a:ext uri="{9D8B030D-6E8A-4147-A177-3AD203B41FA5}">
                      <a16:colId xmlns:a16="http://schemas.microsoft.com/office/drawing/2014/main" val="3809818072"/>
                    </a:ext>
                  </a:extLst>
                </a:gridCol>
                <a:gridCol w="1621503">
                  <a:extLst>
                    <a:ext uri="{9D8B030D-6E8A-4147-A177-3AD203B41FA5}">
                      <a16:colId xmlns:a16="http://schemas.microsoft.com/office/drawing/2014/main" val="584227305"/>
                    </a:ext>
                  </a:extLst>
                </a:gridCol>
                <a:gridCol w="1529596">
                  <a:extLst>
                    <a:ext uri="{9D8B030D-6E8A-4147-A177-3AD203B41FA5}">
                      <a16:colId xmlns:a16="http://schemas.microsoft.com/office/drawing/2014/main" val="977564107"/>
                    </a:ext>
                  </a:extLst>
                </a:gridCol>
                <a:gridCol w="1897225">
                  <a:extLst>
                    <a:ext uri="{9D8B030D-6E8A-4147-A177-3AD203B41FA5}">
                      <a16:colId xmlns:a16="http://schemas.microsoft.com/office/drawing/2014/main" val="1695258647"/>
                    </a:ext>
                  </a:extLst>
                </a:gridCol>
                <a:gridCol w="1719975">
                  <a:extLst>
                    <a:ext uri="{9D8B030D-6E8A-4147-A177-3AD203B41FA5}">
                      <a16:colId xmlns:a16="http://schemas.microsoft.com/office/drawing/2014/main" val="3116185046"/>
                    </a:ext>
                  </a:extLst>
                </a:gridCol>
                <a:gridCol w="2478561">
                  <a:extLst>
                    <a:ext uri="{9D8B030D-6E8A-4147-A177-3AD203B41FA5}">
                      <a16:colId xmlns:a16="http://schemas.microsoft.com/office/drawing/2014/main" val="495808255"/>
                    </a:ext>
                  </a:extLst>
                </a:gridCol>
              </a:tblGrid>
              <a:tr h="463372">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Audio Interface</a:t>
                      </a:r>
                    </a:p>
                  </a:txBody>
                  <a:tcPr marL="0" marR="0"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Default Configuration</a:t>
                      </a:r>
                    </a:p>
                  </a:txBody>
                  <a:tcPr marL="0" marR="0"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Rework option</a:t>
                      </a:r>
                    </a:p>
                  </a:txBody>
                  <a:tcPr marL="0" marR="0"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  RVP-1 : PTL UH LP5x T3 </a:t>
                      </a:r>
                    </a:p>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  RVP-2 : </a:t>
                      </a:r>
                      <a:r>
                        <a:rPr lang="de-DE" sz="1100" b="0" i="0" u="none" strike="noStrike" cap="none" spc="0" baseline="0">
                          <a:solidFill>
                            <a:schemeClr val="bg1"/>
                          </a:solidFill>
                          <a:uFillTx/>
                          <a:latin typeface="+mn-lt"/>
                          <a:ea typeface="+mn-ea"/>
                          <a:cs typeface="+mn-cs"/>
                          <a:sym typeface="Intel Clear"/>
                        </a:rPr>
                        <a:t>PTL UH T3 LP5 CAMM </a:t>
                      </a:r>
                      <a:endParaRPr lang="en-US" sz="1100" b="0" i="0" u="none" strike="noStrike" cap="none" spc="0" baseline="0">
                        <a:solidFill>
                          <a:schemeClr val="bg1"/>
                        </a:solidFill>
                        <a:uFillTx/>
                        <a:latin typeface="+mn-lt"/>
                        <a:ea typeface="+mn-ea"/>
                        <a:cs typeface="+mn-cs"/>
                        <a:sym typeface="Intel Clear"/>
                      </a:endParaRPr>
                    </a:p>
                  </a:txBody>
                  <a:tcPr marL="0" marR="0" marT="0" marB="0" anchor="ctr">
                    <a:solidFill>
                      <a:schemeClr val="tx2"/>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i="0" u="none" strike="noStrike" cap="none" spc="0" baseline="0">
                          <a:solidFill>
                            <a:schemeClr val="bg1"/>
                          </a:solidFill>
                          <a:uFillTx/>
                          <a:latin typeface="+mn-lt"/>
                          <a:ea typeface="+mn-ea"/>
                          <a:cs typeface="+mn-cs"/>
                          <a:sym typeface="Intel Clear"/>
                        </a:rPr>
                        <a:t>RVP-3 : PTL UH LP5x T4 </a:t>
                      </a:r>
                    </a:p>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RVP-4 : PTL UH DDR5 T3 </a:t>
                      </a:r>
                    </a:p>
                  </a:txBody>
                  <a:tcPr marL="0" marR="0" marT="0" marB="0" anchor="ctr">
                    <a:solidFill>
                      <a:schemeClr val="tx2"/>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Remarks</a:t>
                      </a:r>
                    </a:p>
                  </a:txBody>
                  <a:tcPr marL="0" marR="0" marT="0" marB="0" anchor="ctr">
                    <a:solidFill>
                      <a:schemeClr val="tx2"/>
                    </a:solidFill>
                  </a:tcPr>
                </a:tc>
                <a:extLst>
                  <a:ext uri="{0D108BD9-81ED-4DB2-BD59-A6C34878D82A}">
                    <a16:rowId xmlns:a16="http://schemas.microsoft.com/office/drawing/2014/main" val="1923539892"/>
                  </a:ext>
                </a:extLst>
              </a:tr>
              <a:tr h="267093">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H-DA</a:t>
                      </a:r>
                    </a:p>
                  </a:txBody>
                  <a:tcPr marL="0" marR="0" marT="0" marB="0" anchor="ctr">
                    <a:solidFill>
                      <a:schemeClr val="accent1"/>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i="0" u="none" strike="noStrike" cap="none" spc="0" baseline="0">
                          <a:solidFill>
                            <a:schemeClr val="bg2"/>
                          </a:solidFill>
                          <a:effectLst/>
                          <a:uFillTx/>
                          <a:latin typeface="+mn-lt"/>
                          <a:ea typeface="+mn-ea"/>
                          <a:cs typeface="+mn-cs"/>
                          <a:sym typeface="Intel Clear"/>
                        </a:rPr>
                        <a:t>JA – HDA/I2S0 Header</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2143481835"/>
                  </a:ext>
                </a:extLst>
              </a:tr>
              <a:tr h="265096">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SNDW0</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SNDW0 is muxed with SNDW3 multilane</a:t>
                      </a:r>
                    </a:p>
                  </a:txBody>
                  <a:tcPr marL="0" marR="0" marT="0" marB="0" anchor="ctr"/>
                </a:tc>
                <a:extLst>
                  <a:ext uri="{0D108BD9-81ED-4DB2-BD59-A6C34878D82A}">
                    <a16:rowId xmlns:a16="http://schemas.microsoft.com/office/drawing/2014/main" val="129471020"/>
                  </a:ext>
                </a:extLst>
              </a:tr>
              <a:tr h="266080">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SNDW1</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JD - SNDW/DMIC Header</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986159032"/>
                  </a:ext>
                </a:extLst>
              </a:tr>
              <a:tr h="279367">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SNDW2</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JD - SNDW/DMIC Header</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4227917389"/>
                  </a:ext>
                </a:extLst>
              </a:tr>
              <a:tr h="260984">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SNDW3 Multilane</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On-board ALC722 Codec</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i="0" u="none" strike="noStrike" cap="none" spc="0" baseline="0">
                          <a:solidFill>
                            <a:schemeClr val="bg2"/>
                          </a:solidFill>
                          <a:effectLst/>
                          <a:uFillTx/>
                          <a:latin typeface="+mn-lt"/>
                          <a:ea typeface="+mn-ea"/>
                          <a:cs typeface="+mn-cs"/>
                          <a:sym typeface="Intel Clear"/>
                        </a:rPr>
                        <a:t>JE – SNDW/I2S1 Header</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2474946381"/>
                  </a:ext>
                </a:extLst>
              </a:tr>
              <a:tr h="226214">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DMIC0</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JD - SNDW/DMIC Header</a:t>
                      </a:r>
                    </a:p>
                  </a:txBody>
                  <a:tcPr marL="0" marR="0" marT="0" marB="0" anchor="ctr">
                    <a:solidFill>
                      <a:schemeClr val="accent2">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Only BIOS change</a:t>
                      </a:r>
                    </a:p>
                  </a:txBody>
                  <a:tcPr marL="0" marR="0" marT="0" marB="0" anchor="ctr">
                    <a:solidFill>
                      <a:schemeClr val="accent2">
                        <a:lumMod val="40000"/>
                        <a:lumOff val="60000"/>
                      </a:schemeClr>
                    </a:solidFill>
                  </a:tcPr>
                </a:tc>
                <a:extLst>
                  <a:ext uri="{0D108BD9-81ED-4DB2-BD59-A6C34878D82A}">
                    <a16:rowId xmlns:a16="http://schemas.microsoft.com/office/drawing/2014/main" val="3248790797"/>
                  </a:ext>
                </a:extLst>
              </a:tr>
              <a:tr h="244073">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DMIC1</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JD - SNDW/DMIC Header</a:t>
                      </a:r>
                    </a:p>
                  </a:txBody>
                  <a:tcPr marL="0" marR="0" marT="0" marB="0" anchor="ctr">
                    <a:solidFill>
                      <a:schemeClr val="accent2">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100" b="0" i="0" u="none" strike="noStrike" cap="none" spc="0" baseline="0">
                          <a:solidFill>
                            <a:schemeClr val="bg2"/>
                          </a:solidFill>
                          <a:effectLst/>
                          <a:uFillTx/>
                          <a:latin typeface="+mn-lt"/>
                          <a:ea typeface="+mn-ea"/>
                          <a:cs typeface="+mn-cs"/>
                          <a:sym typeface="Intel Clear"/>
                        </a:rPr>
                        <a:t>Only BIOS change</a:t>
                      </a:r>
                    </a:p>
                  </a:txBody>
                  <a:tcPr marL="0" marR="0" marT="0" marB="0" anchor="ctr">
                    <a:solidFill>
                      <a:schemeClr val="accent2">
                        <a:lumMod val="40000"/>
                        <a:lumOff val="60000"/>
                      </a:schemeClr>
                    </a:solidFill>
                  </a:tcPr>
                </a:tc>
                <a:extLst>
                  <a:ext uri="{0D108BD9-81ED-4DB2-BD59-A6C34878D82A}">
                    <a16:rowId xmlns:a16="http://schemas.microsoft.com/office/drawing/2014/main" val="3388822697"/>
                  </a:ext>
                </a:extLst>
              </a:tr>
              <a:tr h="238120">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I2S0</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JA – HDA/I2S0 Header</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961098726"/>
                  </a:ext>
                </a:extLst>
              </a:tr>
              <a:tr h="260873">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I2S1</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JE – SNDW/I2S1 Header</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extLst>
                  <a:ext uri="{0D108BD9-81ED-4DB2-BD59-A6C34878D82A}">
                    <a16:rowId xmlns:a16="http://schemas.microsoft.com/office/drawing/2014/main" val="3223520492"/>
                  </a:ext>
                </a:extLst>
              </a:tr>
              <a:tr h="328903">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1"/>
                          </a:solidFill>
                          <a:uFillTx/>
                          <a:latin typeface="+mn-lt"/>
                          <a:ea typeface="+mn-ea"/>
                          <a:cs typeface="+mn-cs"/>
                          <a:sym typeface="Intel Clear"/>
                        </a:rPr>
                        <a:t>I2S2</a:t>
                      </a:r>
                    </a:p>
                  </a:txBody>
                  <a:tcPr marL="0" marR="0" marT="0" marB="0" anchor="ctr">
                    <a:solidFill>
                      <a:schemeClr val="accent1"/>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a:t>
                      </a:r>
                    </a:p>
                  </a:txBody>
                  <a:tcPr marL="0" marR="0" marT="0" marB="0" anchor="ct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M.2 WLAN Connector</a:t>
                      </a:r>
                    </a:p>
                  </a:txBody>
                  <a:tcPr marL="0" marR="0"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6">
                        <a:lumMod val="40000"/>
                        <a:lumOff val="60000"/>
                      </a:schemeClr>
                    </a:solidFill>
                  </a:tcPr>
                </a:tc>
                <a:tc>
                  <a:txBody>
                    <a:bodyPr/>
                    <a:lstStyle/>
                    <a:p>
                      <a:pPr marL="0" marR="0" lvl="0" indent="0" algn="ctr" defTabSz="609600" eaLnBrk="1" fontAlgn="auto" latinLnBrk="0" hangingPunct="1">
                        <a:lnSpc>
                          <a:spcPct val="107000"/>
                        </a:lnSpc>
                        <a:spcBef>
                          <a:spcPts val="0"/>
                        </a:spcBef>
                        <a:spcAft>
                          <a:spcPts val="0"/>
                        </a:spcAft>
                        <a:buClrTx/>
                        <a:buSzTx/>
                        <a:buFontTx/>
                        <a:buNone/>
                        <a:tabLst/>
                        <a:defRPr/>
                      </a:pPr>
                      <a:r>
                        <a:rPr lang="en-US" sz="1600" b="0" i="0" u="none" strike="noStrike" cap="none" spc="0" baseline="0">
                          <a:solidFill>
                            <a:schemeClr val="bg2"/>
                          </a:solidFill>
                          <a:effectLst/>
                          <a:uFillTx/>
                          <a:latin typeface="+mn-lt"/>
                          <a:ea typeface="+mn-ea"/>
                          <a:cs typeface="+mn-cs"/>
                          <a:sym typeface="Wingdings" panose="05000000000000000000" pitchFamily="2" charset="2"/>
                        </a:rPr>
                        <a:t></a:t>
                      </a:r>
                      <a:endParaRPr lang="en-US" sz="1600" b="0" i="0" u="none" strike="noStrike" cap="none" spc="0" baseline="0">
                        <a:solidFill>
                          <a:schemeClr val="bg2"/>
                        </a:solidFill>
                        <a:effectLst/>
                        <a:uFillTx/>
                        <a:latin typeface="+mn-lt"/>
                        <a:ea typeface="+mn-ea"/>
                        <a:cs typeface="+mn-cs"/>
                        <a:sym typeface="Intel Clear"/>
                      </a:endParaRPr>
                    </a:p>
                  </a:txBody>
                  <a:tcPr marL="0" marR="0" marT="0" marB="0" anchor="ctr">
                    <a:solidFill>
                      <a:schemeClr val="accent4">
                        <a:lumMod val="40000"/>
                        <a:lumOff val="60000"/>
                      </a:schemeClr>
                    </a:solidFill>
                  </a:tcPr>
                </a:tc>
                <a:tc>
                  <a:txBody>
                    <a:bodyPr/>
                    <a:lstStyle/>
                    <a:p>
                      <a:pPr marL="0" marR="0" indent="0" algn="ctr" defTabSz="609600" latinLnBrk="0">
                        <a:lnSpc>
                          <a:spcPct val="107000"/>
                        </a:lnSpc>
                        <a:spcBef>
                          <a:spcPts val="0"/>
                        </a:spcBef>
                        <a:spcAft>
                          <a:spcPts val="0"/>
                        </a:spcAft>
                        <a:buClrTx/>
                        <a:buSzTx/>
                        <a:buFontTx/>
                        <a:buNone/>
                        <a:tabLst/>
                      </a:pPr>
                      <a:r>
                        <a:rPr lang="en-US" sz="1100" b="0" i="0" u="none" strike="noStrike" cap="none" spc="0" baseline="0">
                          <a:solidFill>
                            <a:schemeClr val="bg2"/>
                          </a:solidFill>
                          <a:effectLst/>
                          <a:uFillTx/>
                          <a:latin typeface="+mn-lt"/>
                          <a:ea typeface="+mn-ea"/>
                          <a:cs typeface="+mn-cs"/>
                          <a:sym typeface="Intel Clear"/>
                        </a:rPr>
                        <a:t>No Discrete WLAN support in RVP3 &amp; RVP4</a:t>
                      </a:r>
                    </a:p>
                  </a:txBody>
                  <a:tcPr marL="0" marR="0" marT="0" marB="0" anchor="ctr">
                    <a:solidFill>
                      <a:schemeClr val="accent4">
                        <a:lumMod val="40000"/>
                        <a:lumOff val="60000"/>
                      </a:schemeClr>
                    </a:solidFill>
                  </a:tcPr>
                </a:tc>
                <a:extLst>
                  <a:ext uri="{0D108BD9-81ED-4DB2-BD59-A6C34878D82A}">
                    <a16:rowId xmlns:a16="http://schemas.microsoft.com/office/drawing/2014/main" val="2877895201"/>
                  </a:ext>
                </a:extLst>
              </a:tr>
            </a:tbl>
          </a:graphicData>
        </a:graphic>
      </p:graphicFrame>
      <p:sp>
        <p:nvSpPr>
          <p:cNvPr id="5" name="TextBox 4">
            <a:extLst>
              <a:ext uri="{FF2B5EF4-FFF2-40B4-BE49-F238E27FC236}">
                <a16:creationId xmlns:a16="http://schemas.microsoft.com/office/drawing/2014/main" id="{85C912DF-3FF4-6166-7AF8-353B3E5ABA88}"/>
              </a:ext>
            </a:extLst>
          </p:cNvPr>
          <p:cNvSpPr txBox="1"/>
          <p:nvPr/>
        </p:nvSpPr>
        <p:spPr>
          <a:xfrm>
            <a:off x="592916" y="1308868"/>
            <a:ext cx="11120548" cy="1508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lvl="0" indent="-342900">
              <a:spcBef>
                <a:spcPts val="600"/>
              </a:spcBef>
              <a:buFont typeface="Wingdings" panose="05000000000000000000" pitchFamily="2" charset="2"/>
              <a:buChar char="q"/>
            </a:pPr>
            <a:r>
              <a:rPr lang="en-US" sz="1600">
                <a:solidFill>
                  <a:schemeClr val="bg2"/>
                </a:solidFill>
                <a:latin typeface="+mj-lt"/>
                <a:ea typeface="Intel Clear Light" panose="020B0404020203020204" pitchFamily="34" charset="0"/>
                <a:cs typeface="Intel Clear" panose="020B0604020203020204" pitchFamily="34" charset="0"/>
              </a:rPr>
              <a:t>Audio links </a:t>
            </a:r>
            <a:r>
              <a:rPr lang="en-US" sz="1600">
                <a:solidFill>
                  <a:schemeClr val="bg2"/>
                </a:solidFill>
                <a:latin typeface="+mj-lt"/>
                <a:ea typeface="Intel Clear Light" panose="020B0404020203020204" pitchFamily="34" charset="0"/>
                <a:cs typeface="Intel Clear" panose="020B0604020203020204" pitchFamily="34" charset="0"/>
                <a:sym typeface="Helvetica"/>
              </a:rPr>
              <a:t>include:</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1x HD-A link for HD-A compatible peripherals </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4 Sound wire ports for platform peripherals </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Two dual-channel PDM directly attached microphone interfaces </a:t>
            </a:r>
          </a:p>
          <a:p>
            <a:pPr marL="711200" lvl="8" indent="-347663">
              <a:spcBef>
                <a:spcPts val="600"/>
              </a:spcBef>
              <a:buFont typeface="Wingdings" panose="05000000000000000000" pitchFamily="2" charset="2"/>
              <a:buChar char="§"/>
            </a:pPr>
            <a:r>
              <a:rPr lang="en-US" sz="1600">
                <a:solidFill>
                  <a:schemeClr val="bg2"/>
                </a:solidFill>
                <a:latin typeface="+mj-lt"/>
                <a:ea typeface="Intel Clear Light" panose="020B0404020203020204" pitchFamily="34" charset="0"/>
                <a:cs typeface="Intel Clear" panose="020B0604020203020204" pitchFamily="34" charset="0"/>
                <a:sym typeface="Helvetica"/>
              </a:rPr>
              <a:t>3x I2S  ports for platform peripherals</a:t>
            </a:r>
          </a:p>
        </p:txBody>
      </p:sp>
    </p:spTree>
    <p:extLst>
      <p:ext uri="{BB962C8B-B14F-4D97-AF65-F5344CB8AC3E}">
        <p14:creationId xmlns:p14="http://schemas.microsoft.com/office/powerpoint/2010/main" val="20870601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E135-A31E-6912-4A9A-4D1B5EAA2120}"/>
              </a:ext>
            </a:extLst>
          </p:cNvPr>
          <p:cNvSpPr>
            <a:spLocks noGrp="1"/>
          </p:cNvSpPr>
          <p:nvPr>
            <p:ph type="title"/>
          </p:nvPr>
        </p:nvSpPr>
        <p:spPr/>
        <p:txBody>
          <a:bodyPr/>
          <a:lstStyle/>
          <a:p>
            <a:r>
              <a:rPr lang="en-US"/>
              <a:t>Audio Privacy Microphone Protection </a:t>
            </a:r>
          </a:p>
        </p:txBody>
      </p:sp>
      <p:pic>
        <p:nvPicPr>
          <p:cNvPr id="5" name="Content Placeholder 4" descr="A diagram of a computer&#10;&#10;Description automatically generated">
            <a:extLst>
              <a:ext uri="{FF2B5EF4-FFF2-40B4-BE49-F238E27FC236}">
                <a16:creationId xmlns:a16="http://schemas.microsoft.com/office/drawing/2014/main" id="{50F70BC3-5368-16A5-E70D-351F0650F2C6}"/>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2542821" y="3470173"/>
            <a:ext cx="7106359" cy="2516110"/>
          </a:xfrm>
        </p:spPr>
      </p:pic>
      <p:sp>
        <p:nvSpPr>
          <p:cNvPr id="6" name="TextBox 5">
            <a:extLst>
              <a:ext uri="{FF2B5EF4-FFF2-40B4-BE49-F238E27FC236}">
                <a16:creationId xmlns:a16="http://schemas.microsoft.com/office/drawing/2014/main" id="{93117329-E620-6402-4449-4EBF7FF73F7C}"/>
              </a:ext>
            </a:extLst>
          </p:cNvPr>
          <p:cNvSpPr txBox="1"/>
          <p:nvPr/>
        </p:nvSpPr>
        <p:spPr>
          <a:xfrm>
            <a:off x="592916" y="1284959"/>
            <a:ext cx="11075209" cy="2185214"/>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Privacy microphone protection feature is POR in PTL-UH RVP.</a:t>
            </a:r>
          </a:p>
          <a:p>
            <a:pPr marL="342900" lvl="0"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The HW will take in a privacy signaling input from the GPIO pin (which typically connects to a mic disable switch), indicating the current user privacy mode setting on the system. It also turns on a privacy indicator output through the GPIO pin (which typically connects to a privacy LED). </a:t>
            </a:r>
          </a:p>
          <a:p>
            <a:pPr marL="342900" lvl="0"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 PTL-UH RVP uses SoC pins MIC_MUTE and MIC_MUTE_LED to support microphone privacy protection. HW Disable switch [</a:t>
            </a:r>
            <a:r>
              <a:rPr lang="en-US" sz="1800" err="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SWxx</a:t>
            </a: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 is to control the MIC privacy operation. Alternately, MIC mute can also be controlled via EC using scan matric </a:t>
            </a:r>
            <a:r>
              <a:rPr lang="en-US" sz="1800" err="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Fn</a:t>
            </a: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 key. The below diagram represents RVP implementation. </a:t>
            </a:r>
          </a:p>
        </p:txBody>
      </p:sp>
      <p:sp>
        <p:nvSpPr>
          <p:cNvPr id="7" name="TextBox 6">
            <a:extLst>
              <a:ext uri="{FF2B5EF4-FFF2-40B4-BE49-F238E27FC236}">
                <a16:creationId xmlns:a16="http://schemas.microsoft.com/office/drawing/2014/main" id="{72EBD914-50F1-D17A-11DD-95ED0C200C5D}"/>
              </a:ext>
            </a:extLst>
          </p:cNvPr>
          <p:cNvSpPr txBox="1"/>
          <p:nvPr/>
        </p:nvSpPr>
        <p:spPr>
          <a:xfrm>
            <a:off x="558396" y="5986283"/>
            <a:ext cx="9516474" cy="307777"/>
          </a:xfrm>
          <a:prstGeom prst="rect">
            <a:avLst/>
          </a:prstGeom>
          <a:noFill/>
        </p:spPr>
        <p:txBody>
          <a:bodyPr wrap="square" rtlCol="0">
            <a:spAutoFit/>
          </a:bodyPr>
          <a:lstStyle/>
          <a:p>
            <a:pPr lvl="0">
              <a:lnSpc>
                <a:spcPct val="100000"/>
              </a:lnSpc>
              <a:spcBef>
                <a:spcPts val="600"/>
              </a:spcBef>
            </a:pPr>
            <a:r>
              <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Note : HW DIP switch is available on all the RVP </a:t>
            </a:r>
            <a:r>
              <a:rPr lang="en-US" sz="1400" err="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sku’s</a:t>
            </a:r>
            <a:r>
              <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[TOP/Bottom placed].</a:t>
            </a:r>
          </a:p>
        </p:txBody>
      </p:sp>
    </p:spTree>
    <p:extLst>
      <p:ext uri="{BB962C8B-B14F-4D97-AF65-F5344CB8AC3E}">
        <p14:creationId xmlns:p14="http://schemas.microsoft.com/office/powerpoint/2010/main" val="39583006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CB5A6-2F04-EC5D-D17E-3589698C2D89}"/>
              </a:ext>
            </a:extLst>
          </p:cNvPr>
          <p:cNvSpPr>
            <a:spLocks noGrp="1"/>
          </p:cNvSpPr>
          <p:nvPr>
            <p:ph type="title"/>
          </p:nvPr>
        </p:nvSpPr>
        <p:spPr/>
        <p:txBody>
          <a:bodyPr/>
          <a:lstStyle/>
          <a:p>
            <a:r>
              <a:rPr lang="en-US"/>
              <a:t>Audio Headers Definition</a:t>
            </a:r>
          </a:p>
        </p:txBody>
      </p:sp>
      <p:pic>
        <p:nvPicPr>
          <p:cNvPr id="4" name="Content Placeholder 3">
            <a:extLst>
              <a:ext uri="{FF2B5EF4-FFF2-40B4-BE49-F238E27FC236}">
                <a16:creationId xmlns:a16="http://schemas.microsoft.com/office/drawing/2014/main" id="{FB696F91-3876-900C-2E32-A1EED72DAE6B}"/>
              </a:ext>
            </a:extLst>
          </p:cNvPr>
          <p:cNvPicPr>
            <a:picLocks noGrp="1" noChangeAspect="1"/>
          </p:cNvPicPr>
          <p:nvPr>
            <p:ph sz="quarter" idx="13"/>
          </p:nvPr>
        </p:nvPicPr>
        <p:blipFill>
          <a:blip r:embed="rId2"/>
          <a:stretch>
            <a:fillRect/>
          </a:stretch>
        </p:blipFill>
        <p:spPr>
          <a:xfrm>
            <a:off x="2310892" y="2997593"/>
            <a:ext cx="7536848" cy="3086100"/>
          </a:xfrm>
          <a:prstGeom prst="rect">
            <a:avLst/>
          </a:prstGeom>
          <a:ln>
            <a:solidFill>
              <a:schemeClr val="tx1"/>
            </a:solidFill>
          </a:ln>
        </p:spPr>
      </p:pic>
      <p:sp>
        <p:nvSpPr>
          <p:cNvPr id="5" name="TextBox 4">
            <a:extLst>
              <a:ext uri="{FF2B5EF4-FFF2-40B4-BE49-F238E27FC236}">
                <a16:creationId xmlns:a16="http://schemas.microsoft.com/office/drawing/2014/main" id="{02C2F0AF-B1B1-26B8-B306-C87CB1BA044B}"/>
              </a:ext>
            </a:extLst>
          </p:cNvPr>
          <p:cNvSpPr txBox="1"/>
          <p:nvPr/>
        </p:nvSpPr>
        <p:spPr>
          <a:xfrm>
            <a:off x="592916" y="1366377"/>
            <a:ext cx="10693400" cy="1631216"/>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600" b="1">
                <a:solidFill>
                  <a:schemeClr val="bg2"/>
                </a:solidFill>
              </a:rPr>
              <a:t>JA - Header  [HDA/I2S0] :</a:t>
            </a:r>
          </a:p>
          <a:p>
            <a:pPr marL="723900" lvl="1" indent="-342900">
              <a:lnSpc>
                <a:spcPct val="100000"/>
              </a:lnSpc>
              <a:spcBef>
                <a:spcPts val="600"/>
              </a:spcBef>
              <a:buFont typeface="Wingdings" panose="05000000000000000000" pitchFamily="2" charset="2"/>
              <a:buChar char="§"/>
            </a:pPr>
            <a:r>
              <a:rPr lang="en-US" sz="1600">
                <a:solidFill>
                  <a:schemeClr val="bg2"/>
                </a:solidFill>
              </a:rPr>
              <a:t>JA header is used to provide clock &amp; data transmission in HDA mode &amp; I2S mode.</a:t>
            </a:r>
          </a:p>
          <a:p>
            <a:pPr marL="723900" lvl="1" indent="-342900">
              <a:lnSpc>
                <a:spcPct val="100000"/>
              </a:lnSpc>
              <a:spcBef>
                <a:spcPts val="600"/>
              </a:spcBef>
              <a:buFont typeface="Wingdings" panose="05000000000000000000" pitchFamily="2" charset="2"/>
              <a:buChar char="§"/>
            </a:pPr>
            <a:r>
              <a:rPr lang="en-US" sz="1600">
                <a:solidFill>
                  <a:schemeClr val="bg2"/>
                </a:solidFill>
              </a:rPr>
              <a:t>For HDA mode, Realtek GEN3 AIC (ALC245) will be used along with the transducer card.</a:t>
            </a:r>
          </a:p>
          <a:p>
            <a:pPr marL="723900" lvl="1" indent="-342900">
              <a:lnSpc>
                <a:spcPct val="100000"/>
              </a:lnSpc>
              <a:spcBef>
                <a:spcPts val="600"/>
              </a:spcBef>
              <a:buFont typeface="Wingdings" panose="05000000000000000000" pitchFamily="2" charset="2"/>
              <a:buChar char="§"/>
            </a:pPr>
            <a:r>
              <a:rPr lang="en-US" sz="1600">
                <a:solidFill>
                  <a:schemeClr val="bg2"/>
                </a:solidFill>
              </a:rPr>
              <a:t>In SNDW mode, it will be used as power source for AIC. Refer below snap for the header pinout details.</a:t>
            </a:r>
          </a:p>
          <a:p>
            <a:pPr marL="723900" lvl="1" indent="-342900">
              <a:lnSpc>
                <a:spcPct val="100000"/>
              </a:lnSpc>
              <a:spcBef>
                <a:spcPts val="600"/>
              </a:spcBef>
              <a:buFont typeface="Wingdings" panose="05000000000000000000" pitchFamily="2" charset="2"/>
              <a:buChar char="§"/>
            </a:pPr>
            <a:endParaRPr lang="en-US" sz="1600">
              <a:solidFill>
                <a:schemeClr val="bg2"/>
              </a:solidFill>
            </a:endParaRPr>
          </a:p>
        </p:txBody>
      </p:sp>
    </p:spTree>
    <p:extLst>
      <p:ext uri="{BB962C8B-B14F-4D97-AF65-F5344CB8AC3E}">
        <p14:creationId xmlns:p14="http://schemas.microsoft.com/office/powerpoint/2010/main" val="16480056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071BD86-DE23-4414-B437-F84D7E96E102}"/>
              </a:ext>
            </a:extLst>
          </p:cNvPr>
          <p:cNvSpPr txBox="1"/>
          <p:nvPr/>
        </p:nvSpPr>
        <p:spPr>
          <a:xfrm>
            <a:off x="531658" y="881745"/>
            <a:ext cx="10693400" cy="1723549"/>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JD – Header [SNDW/DMIC] : </a:t>
            </a:r>
          </a:p>
          <a:p>
            <a:pPr marL="723900" lvl="1" indent="-342900">
              <a:lnSpc>
                <a:spcPct val="100000"/>
              </a:lnSpc>
              <a:spcBef>
                <a:spcPts val="6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The JD header is default configured in SNDW mode to drive 2-SPKR/4-SPKR using ALC1320 stereo amplifier codecs on Realtek GEN6 AIC or it can drive 6-SPKR using 6x Jamerson CS35L56 smart amplifiers on cirrus v3 AIC.</a:t>
            </a:r>
          </a:p>
          <a:p>
            <a:pPr marL="723900" lvl="1" indent="-342900">
              <a:lnSpc>
                <a:spcPct val="100000"/>
              </a:lnSpc>
              <a:spcBef>
                <a:spcPts val="6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Also, it can be configured to connect 4xDMIC’s directly (via Transducer card) with BIOS settings enabled. Refer below snap for the header pinout details.</a:t>
            </a:r>
          </a:p>
        </p:txBody>
      </p:sp>
      <p:pic>
        <p:nvPicPr>
          <p:cNvPr id="3" name="Picture 2">
            <a:extLst>
              <a:ext uri="{FF2B5EF4-FFF2-40B4-BE49-F238E27FC236}">
                <a16:creationId xmlns:a16="http://schemas.microsoft.com/office/drawing/2014/main" id="{CB239848-FEF4-1528-5EC5-226688B9368E}"/>
              </a:ext>
            </a:extLst>
          </p:cNvPr>
          <p:cNvPicPr>
            <a:picLocks noChangeAspect="1"/>
          </p:cNvPicPr>
          <p:nvPr/>
        </p:nvPicPr>
        <p:blipFill>
          <a:blip r:embed="rId2"/>
          <a:stretch>
            <a:fillRect/>
          </a:stretch>
        </p:blipFill>
        <p:spPr>
          <a:xfrm>
            <a:off x="1949375" y="2775687"/>
            <a:ext cx="8360421" cy="3200568"/>
          </a:xfrm>
          <a:prstGeom prst="rect">
            <a:avLst/>
          </a:prstGeom>
          <a:ln>
            <a:solidFill>
              <a:schemeClr val="tx1"/>
            </a:solidFill>
          </a:ln>
        </p:spPr>
      </p:pic>
    </p:spTree>
    <p:extLst>
      <p:ext uri="{BB962C8B-B14F-4D97-AF65-F5344CB8AC3E}">
        <p14:creationId xmlns:p14="http://schemas.microsoft.com/office/powerpoint/2010/main" val="20248382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9C557-915C-4D43-B663-6B7A2667B96B}"/>
              </a:ext>
            </a:extLst>
          </p:cNvPr>
          <p:cNvSpPr txBox="1"/>
          <p:nvPr/>
        </p:nvSpPr>
        <p:spPr>
          <a:xfrm>
            <a:off x="531658" y="881745"/>
            <a:ext cx="10693400" cy="1800493"/>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JE Header [SNDW/I2S1] :</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The JE header can be used to drive ALC712-VB full function codec or ALC713-VB UAJ codec using SNDW3 multilane port on Realtek GEN6 AIC. </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It can also drive Cohen CS42L43 jack codec on Cirrus v3 AIC. </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It also connects IS21 CLK &amp; DATA lines to I2S codec present on chrome specific AIC. Refer below snap for the header pinout details.</a:t>
            </a:r>
            <a:endParaRPr lang="en-US" sz="1600">
              <a:solidFill>
                <a:schemeClr val="tx2"/>
              </a:solidFill>
            </a:endParaRPr>
          </a:p>
        </p:txBody>
      </p:sp>
      <p:pic>
        <p:nvPicPr>
          <p:cNvPr id="3" name="Picture 2">
            <a:extLst>
              <a:ext uri="{FF2B5EF4-FFF2-40B4-BE49-F238E27FC236}">
                <a16:creationId xmlns:a16="http://schemas.microsoft.com/office/drawing/2014/main" id="{8AE7DA77-7A6A-972E-4E61-924A8A5CA546}"/>
              </a:ext>
            </a:extLst>
          </p:cNvPr>
          <p:cNvPicPr>
            <a:picLocks noChangeAspect="1"/>
          </p:cNvPicPr>
          <p:nvPr/>
        </p:nvPicPr>
        <p:blipFill>
          <a:blip r:embed="rId2"/>
          <a:stretch>
            <a:fillRect/>
          </a:stretch>
        </p:blipFill>
        <p:spPr>
          <a:xfrm>
            <a:off x="1719521" y="3022172"/>
            <a:ext cx="8752958" cy="2770632"/>
          </a:xfrm>
          <a:prstGeom prst="rect">
            <a:avLst/>
          </a:prstGeom>
          <a:ln>
            <a:solidFill>
              <a:schemeClr val="tx1"/>
            </a:solidFill>
          </a:ln>
        </p:spPr>
      </p:pic>
    </p:spTree>
    <p:extLst>
      <p:ext uri="{BB962C8B-B14F-4D97-AF65-F5344CB8AC3E}">
        <p14:creationId xmlns:p14="http://schemas.microsoft.com/office/powerpoint/2010/main" val="5598181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3EA4859-9E14-4634-81EC-B06D6CE97670}"/>
              </a:ext>
            </a:extLst>
          </p:cNvPr>
          <p:cNvSpPr txBox="1"/>
          <p:nvPr/>
        </p:nvSpPr>
        <p:spPr>
          <a:xfrm>
            <a:off x="531658" y="881745"/>
            <a:ext cx="5522614" cy="2816156"/>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8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JH – Header :</a:t>
            </a:r>
          </a:p>
          <a:p>
            <a:pPr marL="723900" lvl="1"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JH header will be used as 5V power source in 4-SPKR/6-SPKR configuration.</a:t>
            </a:r>
          </a:p>
          <a:p>
            <a:pPr marL="723900" lvl="1"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PLT_RST_N is routed additionally so that when AIOC is powered from external supply and power recycle is done for RVP, PLT_RST_N can be used to ensure AIOC power recycle in such cases.</a:t>
            </a:r>
          </a:p>
          <a:p>
            <a:pPr marL="723900" lvl="1"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It also provides, SUS_CLK connection as always-on-clock for future use (Smart DMIC use-cases).</a:t>
            </a:r>
          </a:p>
        </p:txBody>
      </p:sp>
      <p:sp>
        <p:nvSpPr>
          <p:cNvPr id="2" name="TextBox 1">
            <a:extLst>
              <a:ext uri="{FF2B5EF4-FFF2-40B4-BE49-F238E27FC236}">
                <a16:creationId xmlns:a16="http://schemas.microsoft.com/office/drawing/2014/main" id="{0856A7D2-B976-95E4-4B7F-F86696F065DE}"/>
              </a:ext>
            </a:extLst>
          </p:cNvPr>
          <p:cNvSpPr txBox="1"/>
          <p:nvPr/>
        </p:nvSpPr>
        <p:spPr>
          <a:xfrm>
            <a:off x="413730" y="4031320"/>
            <a:ext cx="5640542" cy="1277273"/>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8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JS – Header :</a:t>
            </a:r>
          </a:p>
          <a:p>
            <a:pPr marL="723900" lvl="1"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JS header is used to connect on-board ALC722 codec DMIC and SPKR load using Y-cable on transducer AIC. It can drive 4xDMIC &amp; 2 SPKR’s.</a:t>
            </a:r>
          </a:p>
        </p:txBody>
      </p:sp>
      <p:pic>
        <p:nvPicPr>
          <p:cNvPr id="5" name="Picture 4">
            <a:extLst>
              <a:ext uri="{FF2B5EF4-FFF2-40B4-BE49-F238E27FC236}">
                <a16:creationId xmlns:a16="http://schemas.microsoft.com/office/drawing/2014/main" id="{E75F5D0E-675D-343D-C515-0BDA15B5AEC4}"/>
              </a:ext>
            </a:extLst>
          </p:cNvPr>
          <p:cNvPicPr>
            <a:picLocks noChangeAspect="1"/>
          </p:cNvPicPr>
          <p:nvPr/>
        </p:nvPicPr>
        <p:blipFill>
          <a:blip r:embed="rId3"/>
          <a:stretch>
            <a:fillRect/>
          </a:stretch>
        </p:blipFill>
        <p:spPr>
          <a:xfrm>
            <a:off x="6096000" y="1294019"/>
            <a:ext cx="5522614" cy="2061622"/>
          </a:xfrm>
          <a:prstGeom prst="rect">
            <a:avLst/>
          </a:prstGeom>
          <a:ln>
            <a:solidFill>
              <a:schemeClr val="tx1"/>
            </a:solidFill>
          </a:ln>
        </p:spPr>
      </p:pic>
      <p:pic>
        <p:nvPicPr>
          <p:cNvPr id="11" name="Picture 10">
            <a:extLst>
              <a:ext uri="{FF2B5EF4-FFF2-40B4-BE49-F238E27FC236}">
                <a16:creationId xmlns:a16="http://schemas.microsoft.com/office/drawing/2014/main" id="{675643FB-0561-0592-C993-B1D94E667FEB}"/>
              </a:ext>
            </a:extLst>
          </p:cNvPr>
          <p:cNvPicPr>
            <a:picLocks noChangeAspect="1"/>
          </p:cNvPicPr>
          <p:nvPr/>
        </p:nvPicPr>
        <p:blipFill>
          <a:blip r:embed="rId4"/>
          <a:stretch>
            <a:fillRect/>
          </a:stretch>
        </p:blipFill>
        <p:spPr>
          <a:xfrm>
            <a:off x="6122402" y="3775288"/>
            <a:ext cx="5496211" cy="2370134"/>
          </a:xfrm>
          <a:prstGeom prst="rect">
            <a:avLst/>
          </a:prstGeom>
          <a:ln>
            <a:solidFill>
              <a:schemeClr val="tx1"/>
            </a:solidFill>
          </a:ln>
        </p:spPr>
      </p:pic>
    </p:spTree>
    <p:extLst>
      <p:ext uri="{BB962C8B-B14F-4D97-AF65-F5344CB8AC3E}">
        <p14:creationId xmlns:p14="http://schemas.microsoft.com/office/powerpoint/2010/main" val="23839161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2"/>
          <p:cNvSpPr txBox="1">
            <a:spLocks/>
          </p:cNvSpPr>
          <p:nvPr/>
        </p:nvSpPr>
        <p:spPr>
          <a:xfrm>
            <a:off x="419099" y="366839"/>
            <a:ext cx="11130153" cy="850280"/>
          </a:xfrm>
          <a:prstGeom prst="rect">
            <a:avLst/>
          </a:prstGeom>
        </p:spPr>
        <p:txBody>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Audio HDR’s Board Placement</a:t>
            </a:r>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98</a:t>
            </a:fld>
            <a:endParaRPr lang="en-US">
              <a:solidFill>
                <a:prstClr val="white"/>
              </a:solidFill>
            </a:endParaRPr>
          </a:p>
        </p:txBody>
      </p:sp>
      <p:sp>
        <p:nvSpPr>
          <p:cNvPr id="49" name="TextBox 48">
            <a:extLst>
              <a:ext uri="{FF2B5EF4-FFF2-40B4-BE49-F238E27FC236}">
                <a16:creationId xmlns:a16="http://schemas.microsoft.com/office/drawing/2014/main" id="{49668C41-1465-41D5-A089-E602CD814FEF}"/>
              </a:ext>
            </a:extLst>
          </p:cNvPr>
          <p:cNvSpPr txBox="1"/>
          <p:nvPr/>
        </p:nvSpPr>
        <p:spPr>
          <a:xfrm>
            <a:off x="3337560" y="6032219"/>
            <a:ext cx="5516879" cy="341632"/>
          </a:xfrm>
          <a:prstGeom prst="rect">
            <a:avLst/>
          </a:prstGeom>
          <a:noFill/>
        </p:spPr>
        <p:txBody>
          <a:bodyPr wrap="square" rtlCol="0">
            <a:spAutoFit/>
          </a:bodyPr>
          <a:lstStyle/>
          <a:p>
            <a:pPr lvl="0">
              <a:spcBef>
                <a:spcPts val="600"/>
              </a:spcBef>
            </a:pPr>
            <a:r>
              <a:rPr lang="en-US" sz="18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Note: </a:t>
            </a: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Board snapshot is shown for LP5x T4 RVP.</a:t>
            </a:r>
          </a:p>
        </p:txBody>
      </p:sp>
      <p:grpSp>
        <p:nvGrpSpPr>
          <p:cNvPr id="23" name="Group 22">
            <a:extLst>
              <a:ext uri="{FF2B5EF4-FFF2-40B4-BE49-F238E27FC236}">
                <a16:creationId xmlns:a16="http://schemas.microsoft.com/office/drawing/2014/main" id="{4D728B7A-5B8C-C7F7-6FAA-9196F0ECC578}"/>
              </a:ext>
            </a:extLst>
          </p:cNvPr>
          <p:cNvGrpSpPr/>
          <p:nvPr/>
        </p:nvGrpSpPr>
        <p:grpSpPr>
          <a:xfrm>
            <a:off x="3056217" y="1191719"/>
            <a:ext cx="5994265" cy="4731099"/>
            <a:chOff x="4962525" y="464871"/>
            <a:chExt cx="6697817" cy="5329548"/>
          </a:xfrm>
        </p:grpSpPr>
        <p:grpSp>
          <p:nvGrpSpPr>
            <p:cNvPr id="17" name="Group 16">
              <a:extLst>
                <a:ext uri="{FF2B5EF4-FFF2-40B4-BE49-F238E27FC236}">
                  <a16:creationId xmlns:a16="http://schemas.microsoft.com/office/drawing/2014/main" id="{30409569-8A95-186A-77AE-C3AFED33C038}"/>
                </a:ext>
              </a:extLst>
            </p:cNvPr>
            <p:cNvGrpSpPr/>
            <p:nvPr/>
          </p:nvGrpSpPr>
          <p:grpSpPr>
            <a:xfrm>
              <a:off x="4962525" y="464871"/>
              <a:ext cx="6697817" cy="5329548"/>
              <a:chOff x="4962524" y="1046236"/>
              <a:chExt cx="6697817" cy="5329548"/>
            </a:xfrm>
          </p:grpSpPr>
          <p:pic>
            <p:nvPicPr>
              <p:cNvPr id="3" name="Picture 2">
                <a:extLst>
                  <a:ext uri="{FF2B5EF4-FFF2-40B4-BE49-F238E27FC236}">
                    <a16:creationId xmlns:a16="http://schemas.microsoft.com/office/drawing/2014/main" id="{9C918E3E-205D-75FC-298E-9C96F8844A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356" r="3862"/>
              <a:stretch/>
            </p:blipFill>
            <p:spPr>
              <a:xfrm>
                <a:off x="4962524" y="1046236"/>
                <a:ext cx="6697817" cy="5329548"/>
              </a:xfrm>
              <a:prstGeom prst="rect">
                <a:avLst/>
              </a:prstGeom>
            </p:spPr>
          </p:pic>
          <p:sp>
            <p:nvSpPr>
              <p:cNvPr id="4" name="Rectangle: Rounded Corners 3">
                <a:extLst>
                  <a:ext uri="{FF2B5EF4-FFF2-40B4-BE49-F238E27FC236}">
                    <a16:creationId xmlns:a16="http://schemas.microsoft.com/office/drawing/2014/main" id="{1C328886-C42B-193A-A445-FF47794851FA}"/>
                  </a:ext>
                </a:extLst>
              </p:cNvPr>
              <p:cNvSpPr/>
              <p:nvPr/>
            </p:nvSpPr>
            <p:spPr>
              <a:xfrm>
                <a:off x="7943850" y="5208285"/>
                <a:ext cx="447675" cy="401940"/>
              </a:xfrm>
              <a:prstGeom prst="round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Rectangle: Rounded Corners 4">
                <a:extLst>
                  <a:ext uri="{FF2B5EF4-FFF2-40B4-BE49-F238E27FC236}">
                    <a16:creationId xmlns:a16="http://schemas.microsoft.com/office/drawing/2014/main" id="{B0EE6101-CD61-2358-482D-0CEC2272181B}"/>
                  </a:ext>
                </a:extLst>
              </p:cNvPr>
              <p:cNvSpPr/>
              <p:nvPr/>
            </p:nvSpPr>
            <p:spPr>
              <a:xfrm>
                <a:off x="8462962" y="5208285"/>
                <a:ext cx="483393" cy="401940"/>
              </a:xfrm>
              <a:prstGeom prst="round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Rounded Corners 6">
                <a:extLst>
                  <a:ext uri="{FF2B5EF4-FFF2-40B4-BE49-F238E27FC236}">
                    <a16:creationId xmlns:a16="http://schemas.microsoft.com/office/drawing/2014/main" id="{DCA840C7-2E4F-E71B-E21E-50401BAFB15D}"/>
                  </a:ext>
                </a:extLst>
              </p:cNvPr>
              <p:cNvSpPr/>
              <p:nvPr/>
            </p:nvSpPr>
            <p:spPr>
              <a:xfrm>
                <a:off x="8993982" y="5208285"/>
                <a:ext cx="323850" cy="401940"/>
              </a:xfrm>
              <a:prstGeom prst="round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Rounded Corners 7">
                <a:extLst>
                  <a:ext uri="{FF2B5EF4-FFF2-40B4-BE49-F238E27FC236}">
                    <a16:creationId xmlns:a16="http://schemas.microsoft.com/office/drawing/2014/main" id="{1712BFE1-B702-C7AB-1293-DF285721D92F}"/>
                  </a:ext>
                </a:extLst>
              </p:cNvPr>
              <p:cNvSpPr/>
              <p:nvPr/>
            </p:nvSpPr>
            <p:spPr>
              <a:xfrm>
                <a:off x="9372605" y="5208285"/>
                <a:ext cx="359564" cy="401940"/>
              </a:xfrm>
              <a:prstGeom prst="round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Rounded Corners 8">
                <a:extLst>
                  <a:ext uri="{FF2B5EF4-FFF2-40B4-BE49-F238E27FC236}">
                    <a16:creationId xmlns:a16="http://schemas.microsoft.com/office/drawing/2014/main" id="{D9B83AF3-9481-35AB-4353-C6DCB94D5647}"/>
                  </a:ext>
                </a:extLst>
              </p:cNvPr>
              <p:cNvSpPr/>
              <p:nvPr/>
            </p:nvSpPr>
            <p:spPr>
              <a:xfrm>
                <a:off x="8211743" y="5993877"/>
                <a:ext cx="251219" cy="303515"/>
              </a:xfrm>
              <a:prstGeom prst="round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Rounded Corners 9">
                <a:extLst>
                  <a:ext uri="{FF2B5EF4-FFF2-40B4-BE49-F238E27FC236}">
                    <a16:creationId xmlns:a16="http://schemas.microsoft.com/office/drawing/2014/main" id="{F73420D5-FD80-C28A-1271-246E0C536A9D}"/>
                  </a:ext>
                </a:extLst>
              </p:cNvPr>
              <p:cNvSpPr/>
              <p:nvPr/>
            </p:nvSpPr>
            <p:spPr>
              <a:xfrm>
                <a:off x="7858124" y="5903692"/>
                <a:ext cx="285749" cy="472092"/>
              </a:xfrm>
              <a:prstGeom prst="round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Callout: Bent Line 10">
                <a:extLst>
                  <a:ext uri="{FF2B5EF4-FFF2-40B4-BE49-F238E27FC236}">
                    <a16:creationId xmlns:a16="http://schemas.microsoft.com/office/drawing/2014/main" id="{FA8FA39E-CC36-7AD6-FE66-A9FC8CD15491}"/>
                  </a:ext>
                </a:extLst>
              </p:cNvPr>
              <p:cNvSpPr/>
              <p:nvPr/>
            </p:nvSpPr>
            <p:spPr>
              <a:xfrm>
                <a:off x="9913295" y="4809144"/>
                <a:ext cx="292482" cy="252568"/>
              </a:xfrm>
              <a:prstGeom prst="borderCallout2">
                <a:avLst>
                  <a:gd name="adj1" fmla="val 52371"/>
                  <a:gd name="adj2" fmla="val 796"/>
                  <a:gd name="adj3" fmla="val 70474"/>
                  <a:gd name="adj4" fmla="val -54012"/>
                  <a:gd name="adj5" fmla="val 151740"/>
                  <a:gd name="adj6" fmla="val -86449"/>
                </a:avLst>
              </a:prstGeom>
              <a:solidFill>
                <a:srgbClr val="FFFF00"/>
              </a:solidFill>
              <a:ln w="127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a:ln>
                      <a:noFill/>
                    </a:ln>
                    <a:solidFill>
                      <a:schemeClr val="bg2"/>
                    </a:solidFill>
                    <a:effectLst/>
                    <a:uFillTx/>
                    <a:latin typeface="Helvetica Neue Medium"/>
                    <a:ea typeface="Helvetica Neue Medium"/>
                    <a:cs typeface="Helvetica Neue Medium"/>
                    <a:sym typeface="Helvetica Neue Medium"/>
                  </a:rPr>
                  <a:t>JE</a:t>
                </a:r>
              </a:p>
            </p:txBody>
          </p:sp>
          <p:sp>
            <p:nvSpPr>
              <p:cNvPr id="12" name="Callout: Bent Line 11">
                <a:extLst>
                  <a:ext uri="{FF2B5EF4-FFF2-40B4-BE49-F238E27FC236}">
                    <a16:creationId xmlns:a16="http://schemas.microsoft.com/office/drawing/2014/main" id="{D42EFFB9-7006-2228-6B4D-7C4A4A1C8C04}"/>
                  </a:ext>
                </a:extLst>
              </p:cNvPr>
              <p:cNvSpPr/>
              <p:nvPr/>
            </p:nvSpPr>
            <p:spPr>
              <a:xfrm>
                <a:off x="8699306" y="5688907"/>
                <a:ext cx="359563" cy="252568"/>
              </a:xfrm>
              <a:prstGeom prst="borderCallout2">
                <a:avLst>
                  <a:gd name="adj1" fmla="val 52371"/>
                  <a:gd name="adj2" fmla="val 796"/>
                  <a:gd name="adj3" fmla="val 70474"/>
                  <a:gd name="adj4" fmla="val -54012"/>
                  <a:gd name="adj5" fmla="val 116923"/>
                  <a:gd name="adj6" fmla="val -95879"/>
                </a:avLst>
              </a:prstGeom>
              <a:solidFill>
                <a:srgbClr val="FFFF00"/>
              </a:solidFill>
              <a:ln w="127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a:ln>
                      <a:noFill/>
                    </a:ln>
                    <a:solidFill>
                      <a:schemeClr val="bg2"/>
                    </a:solidFill>
                    <a:effectLst/>
                    <a:uFillTx/>
                    <a:latin typeface="Helvetica Neue Medium"/>
                    <a:ea typeface="Helvetica Neue Medium"/>
                    <a:cs typeface="Helvetica Neue Medium"/>
                    <a:sym typeface="Helvetica Neue Medium"/>
                  </a:rPr>
                  <a:t>JH</a:t>
                </a:r>
              </a:p>
            </p:txBody>
          </p:sp>
          <p:sp>
            <p:nvSpPr>
              <p:cNvPr id="13" name="Callout: Bent Line 12">
                <a:extLst>
                  <a:ext uri="{FF2B5EF4-FFF2-40B4-BE49-F238E27FC236}">
                    <a16:creationId xmlns:a16="http://schemas.microsoft.com/office/drawing/2014/main" id="{A268E92A-1797-242C-4FA1-6546F587B1A8}"/>
                  </a:ext>
                </a:extLst>
              </p:cNvPr>
              <p:cNvSpPr/>
              <p:nvPr/>
            </p:nvSpPr>
            <p:spPr>
              <a:xfrm>
                <a:off x="8390189" y="4811200"/>
                <a:ext cx="277014" cy="252568"/>
              </a:xfrm>
              <a:prstGeom prst="borderCallout2">
                <a:avLst>
                  <a:gd name="adj1" fmla="val 52371"/>
                  <a:gd name="adj2" fmla="val 796"/>
                  <a:gd name="adj3" fmla="val 70474"/>
                  <a:gd name="adj4" fmla="val -54012"/>
                  <a:gd name="adj5" fmla="val 164400"/>
                  <a:gd name="adj6" fmla="val -107553"/>
                </a:avLst>
              </a:prstGeom>
              <a:solidFill>
                <a:srgbClr val="FFFF00"/>
              </a:solidFill>
              <a:ln w="127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a:ln>
                      <a:noFill/>
                    </a:ln>
                    <a:solidFill>
                      <a:schemeClr val="bg2"/>
                    </a:solidFill>
                    <a:effectLst/>
                    <a:uFillTx/>
                    <a:latin typeface="Helvetica Neue Medium"/>
                    <a:ea typeface="Helvetica Neue Medium"/>
                    <a:cs typeface="Helvetica Neue Medium"/>
                    <a:sym typeface="Helvetica Neue Medium"/>
                  </a:rPr>
                  <a:t>JS</a:t>
                </a:r>
              </a:p>
            </p:txBody>
          </p:sp>
          <p:sp>
            <p:nvSpPr>
              <p:cNvPr id="14" name="Callout: Bent Line 13">
                <a:extLst>
                  <a:ext uri="{FF2B5EF4-FFF2-40B4-BE49-F238E27FC236}">
                    <a16:creationId xmlns:a16="http://schemas.microsoft.com/office/drawing/2014/main" id="{AC4C9855-4843-683E-9CED-1AF1973600E0}"/>
                  </a:ext>
                </a:extLst>
              </p:cNvPr>
              <p:cNvSpPr/>
              <p:nvPr/>
            </p:nvSpPr>
            <p:spPr>
              <a:xfrm>
                <a:off x="8891506" y="4811201"/>
                <a:ext cx="256795" cy="252568"/>
              </a:xfrm>
              <a:prstGeom prst="borderCallout2">
                <a:avLst>
                  <a:gd name="adj1" fmla="val 52371"/>
                  <a:gd name="adj2" fmla="val 796"/>
                  <a:gd name="adj3" fmla="val 70474"/>
                  <a:gd name="adj4" fmla="val -54012"/>
                  <a:gd name="adj5" fmla="val 164400"/>
                  <a:gd name="adj6" fmla="val -107553"/>
                </a:avLst>
              </a:prstGeom>
              <a:solidFill>
                <a:srgbClr val="FFFF00"/>
              </a:solidFill>
              <a:ln w="127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a:ln>
                      <a:noFill/>
                    </a:ln>
                    <a:solidFill>
                      <a:schemeClr val="bg2"/>
                    </a:solidFill>
                    <a:effectLst/>
                    <a:uFillTx/>
                    <a:latin typeface="Helvetica Neue Medium"/>
                    <a:ea typeface="Helvetica Neue Medium"/>
                    <a:cs typeface="Helvetica Neue Medium"/>
                    <a:sym typeface="Helvetica Neue Medium"/>
                  </a:rPr>
                  <a:t>JA</a:t>
                </a:r>
              </a:p>
            </p:txBody>
          </p:sp>
          <p:sp>
            <p:nvSpPr>
              <p:cNvPr id="15" name="Callout: Bent Line 14">
                <a:extLst>
                  <a:ext uri="{FF2B5EF4-FFF2-40B4-BE49-F238E27FC236}">
                    <a16:creationId xmlns:a16="http://schemas.microsoft.com/office/drawing/2014/main" id="{33124101-4F30-2B5B-9A56-636A9352CF73}"/>
                  </a:ext>
                </a:extLst>
              </p:cNvPr>
              <p:cNvSpPr/>
              <p:nvPr/>
            </p:nvSpPr>
            <p:spPr>
              <a:xfrm>
                <a:off x="9372605" y="4797767"/>
                <a:ext cx="292482" cy="252568"/>
              </a:xfrm>
              <a:prstGeom prst="borderCallout2">
                <a:avLst>
                  <a:gd name="adj1" fmla="val 52371"/>
                  <a:gd name="adj2" fmla="val 796"/>
                  <a:gd name="adj3" fmla="val 70474"/>
                  <a:gd name="adj4" fmla="val -54012"/>
                  <a:gd name="adj5" fmla="val 157015"/>
                  <a:gd name="adj6" fmla="val -74366"/>
                </a:avLst>
              </a:prstGeom>
              <a:solidFill>
                <a:srgbClr val="FFFF00"/>
              </a:solidFill>
              <a:ln w="127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a:ln>
                      <a:noFill/>
                    </a:ln>
                    <a:solidFill>
                      <a:schemeClr val="bg2"/>
                    </a:solidFill>
                    <a:effectLst/>
                    <a:uFillTx/>
                    <a:latin typeface="Helvetica Neue Medium"/>
                    <a:ea typeface="Helvetica Neue Medium"/>
                    <a:cs typeface="Helvetica Neue Medium"/>
                    <a:sym typeface="Helvetica Neue Medium"/>
                  </a:rPr>
                  <a:t>JD</a:t>
                </a:r>
              </a:p>
            </p:txBody>
          </p:sp>
          <p:sp>
            <p:nvSpPr>
              <p:cNvPr id="16" name="Callout: Bent Line 15">
                <a:extLst>
                  <a:ext uri="{FF2B5EF4-FFF2-40B4-BE49-F238E27FC236}">
                    <a16:creationId xmlns:a16="http://schemas.microsoft.com/office/drawing/2014/main" id="{8FE8EF62-4796-63A9-5CB1-3BD2BBAFFC05}"/>
                  </a:ext>
                </a:extLst>
              </p:cNvPr>
              <p:cNvSpPr/>
              <p:nvPr/>
            </p:nvSpPr>
            <p:spPr>
              <a:xfrm>
                <a:off x="6869611" y="5504129"/>
                <a:ext cx="529231" cy="348813"/>
              </a:xfrm>
              <a:prstGeom prst="borderCallout2">
                <a:avLst>
                  <a:gd name="adj1" fmla="val 49558"/>
                  <a:gd name="adj2" fmla="val 99259"/>
                  <a:gd name="adj3" fmla="val 41987"/>
                  <a:gd name="adj4" fmla="val 165136"/>
                  <a:gd name="adj5" fmla="val 113820"/>
                  <a:gd name="adj6" fmla="val 215796"/>
                </a:avLst>
              </a:prstGeom>
              <a:solidFill>
                <a:srgbClr val="FFFF00"/>
              </a:solidFill>
              <a:ln w="127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b="1">
                    <a:solidFill>
                      <a:schemeClr val="bg2"/>
                    </a:solidFill>
                    <a:latin typeface="Helvetica Neue Medium"/>
                    <a:ea typeface="Helvetica Neue Medium"/>
                    <a:cs typeface="Helvetica Neue Medium"/>
                    <a:sym typeface="Helvetica Neue Medium"/>
                  </a:rPr>
                  <a:t>3.5mm Jack</a:t>
                </a:r>
                <a:endParaRPr kumimoji="0" lang="en-US" sz="800" b="1" i="0" u="none" strike="noStrike" cap="none" spc="0" normalizeH="0" baseline="0">
                  <a:ln>
                    <a:noFill/>
                  </a:ln>
                  <a:solidFill>
                    <a:schemeClr val="bg2"/>
                  </a:solidFill>
                  <a:effectLst/>
                  <a:uFillTx/>
                  <a:latin typeface="Helvetica Neue Medium"/>
                  <a:ea typeface="Helvetica Neue Medium"/>
                  <a:cs typeface="Helvetica Neue Medium"/>
                  <a:sym typeface="Helvetica Neue Medium"/>
                </a:endParaRPr>
              </a:p>
            </p:txBody>
          </p:sp>
        </p:grpSp>
        <p:sp>
          <p:nvSpPr>
            <p:cNvPr id="18" name="Rectangle: Rounded Corners 17">
              <a:extLst>
                <a:ext uri="{FF2B5EF4-FFF2-40B4-BE49-F238E27FC236}">
                  <a16:creationId xmlns:a16="http://schemas.microsoft.com/office/drawing/2014/main" id="{43D3C94C-FB6F-E6FA-4AC5-7312ABF34A38}"/>
                </a:ext>
              </a:extLst>
            </p:cNvPr>
            <p:cNvSpPr/>
            <p:nvPr/>
          </p:nvSpPr>
          <p:spPr>
            <a:xfrm>
              <a:off x="11104365" y="5406615"/>
              <a:ext cx="285749" cy="303515"/>
            </a:xfrm>
            <a:prstGeom prst="round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Callout: Bent Line 21">
              <a:extLst>
                <a:ext uri="{FF2B5EF4-FFF2-40B4-BE49-F238E27FC236}">
                  <a16:creationId xmlns:a16="http://schemas.microsoft.com/office/drawing/2014/main" id="{9B5DE597-101D-E07D-5770-9681708C2F0C}"/>
                </a:ext>
              </a:extLst>
            </p:cNvPr>
            <p:cNvSpPr/>
            <p:nvPr/>
          </p:nvSpPr>
          <p:spPr>
            <a:xfrm>
              <a:off x="10205778" y="4634080"/>
              <a:ext cx="762404" cy="390331"/>
            </a:xfrm>
            <a:prstGeom prst="borderCallout2">
              <a:avLst>
                <a:gd name="adj1" fmla="val 49558"/>
                <a:gd name="adj2" fmla="val 99259"/>
                <a:gd name="adj3" fmla="val 101625"/>
                <a:gd name="adj4" fmla="val 123873"/>
                <a:gd name="adj5" fmla="val 197442"/>
                <a:gd name="adj6" fmla="val 133569"/>
              </a:avLst>
            </a:prstGeom>
            <a:solidFill>
              <a:srgbClr val="FFFF00"/>
            </a:solidFill>
            <a:ln w="127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a:ln>
                    <a:noFill/>
                  </a:ln>
                  <a:solidFill>
                    <a:schemeClr val="bg2"/>
                  </a:solidFill>
                  <a:effectLst/>
                  <a:uFillTx/>
                  <a:latin typeface="Helvetica Neue Medium"/>
                  <a:ea typeface="Helvetica Neue Medium"/>
                  <a:cs typeface="Helvetica Neue Medium"/>
                  <a:sym typeface="Helvetica Neue Medium"/>
                </a:rPr>
                <a:t>MIC Disable DIP SW</a:t>
              </a:r>
            </a:p>
          </p:txBody>
        </p:sp>
      </p:grpSp>
    </p:spTree>
    <p:extLst>
      <p:ext uri="{BB962C8B-B14F-4D97-AF65-F5344CB8AC3E}">
        <p14:creationId xmlns:p14="http://schemas.microsoft.com/office/powerpoint/2010/main" val="912302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7485" y="1035447"/>
            <a:ext cx="11123851" cy="4881336"/>
          </a:xfrm>
          <a:prstGeom prst="rect">
            <a:avLst/>
          </a:prstGeom>
        </p:spPr>
        <p:txBody>
          <a:bodyPr wrap="square">
            <a:spAutoFit/>
          </a:bodyPr>
          <a:lstStyle/>
          <a:p>
            <a:pPr marL="380990" indent="-380990">
              <a:lnSpc>
                <a:spcPct val="100000"/>
              </a:lnSpc>
              <a:spcBef>
                <a:spcPts val="0"/>
              </a:spcBef>
              <a:buFont typeface="Arial" panose="020B0604020202020204" pitchFamily="34" charset="0"/>
              <a:buChar char="•"/>
            </a:pPr>
            <a:r>
              <a:rPr lang="en-US" sz="1800">
                <a:solidFill>
                  <a:schemeClr val="bg2"/>
                </a:solidFill>
                <a:latin typeface="+mj-lt"/>
                <a:ea typeface="Intel Clear Light" panose="020B0404020203020204" pitchFamily="34" charset="0"/>
                <a:cs typeface="Intel Clear Light" panose="020B0404020203020204" pitchFamily="34" charset="0"/>
              </a:rPr>
              <a:t>PTL RVP Audio CCB link :</a:t>
            </a:r>
          </a:p>
          <a:p>
            <a:pPr>
              <a:spcBef>
                <a:spcPts val="0"/>
              </a:spcBef>
            </a:pPr>
            <a:r>
              <a:rPr lang="en-US" sz="1800">
                <a:latin typeface="+mj-lt"/>
                <a:hlinkClick r:id="rId2"/>
              </a:rPr>
              <a:t>15013691587 - Include support for SDCA 0.8/1.0 compliant audio components on PTL RVP &amp; Audio Add-In-Cards from major vendors (Realtek, Cirrus) (intel.com)</a:t>
            </a:r>
            <a:endParaRPr lang="en-US" sz="1800">
              <a:latin typeface="+mj-lt"/>
            </a:endParaRPr>
          </a:p>
          <a:p>
            <a:pPr>
              <a:spcBef>
                <a:spcPts val="0"/>
              </a:spcBef>
            </a:pPr>
            <a:endParaRPr lang="en-US" sz="1800">
              <a:solidFill>
                <a:schemeClr val="bg2"/>
              </a:solidFill>
              <a:latin typeface="+mj-lt"/>
              <a:ea typeface="Intel Clear Light" panose="020B0404020203020204" pitchFamily="34" charset="0"/>
              <a:cs typeface="Intel Clear Light" panose="020B0404020203020204" pitchFamily="34" charset="0"/>
            </a:endParaRPr>
          </a:p>
          <a:p>
            <a:pPr marL="380990" indent="-380990">
              <a:spcBef>
                <a:spcPts val="0"/>
              </a:spcBef>
              <a:buFont typeface="Arial" panose="020B0604020202020204" pitchFamily="34" charset="0"/>
              <a:buChar char="•"/>
            </a:pPr>
            <a:r>
              <a:rPr lang="en-US" sz="1800">
                <a:solidFill>
                  <a:schemeClr val="bg2"/>
                </a:solidFill>
                <a:latin typeface="+mj-lt"/>
                <a:ea typeface="Intel Clear Light" panose="020B0404020203020204" pitchFamily="34" charset="0"/>
                <a:cs typeface="Intel Clear Light" panose="020B0404020203020204" pitchFamily="34" charset="0"/>
              </a:rPr>
              <a:t>RVP HAS link : </a:t>
            </a:r>
          </a:p>
          <a:p>
            <a:pPr lvl="5">
              <a:spcBef>
                <a:spcPts val="0"/>
              </a:spcBef>
            </a:pPr>
            <a:r>
              <a:rPr kumimoji="0" lang="en-US" altLang="en-US" sz="1800" b="0" i="0" u="none" strike="noStrike" cap="none" normalizeH="0" baseline="0">
                <a:ln>
                  <a:noFill/>
                </a:ln>
                <a:solidFill>
                  <a:schemeClr val="tx1"/>
                </a:solidFill>
                <a:effectLst/>
                <a:latin typeface="+mj-lt"/>
                <a:hlinkClick r:id="rId3"/>
              </a:rPr>
              <a:t>PTL_UH_RVP_HAS_Rev1p0_WW05p5_2024.pdf</a:t>
            </a:r>
            <a:endParaRPr lang="en-US" sz="1800">
              <a:solidFill>
                <a:schemeClr val="bg2"/>
              </a:solidFill>
              <a:latin typeface="+mj-lt"/>
              <a:ea typeface="Intel Clear Light" panose="020B0404020203020204" pitchFamily="34" charset="0"/>
              <a:cs typeface="Intel Clear Light" panose="020B0404020203020204" pitchFamily="34" charset="0"/>
            </a:endParaRPr>
          </a:p>
          <a:p>
            <a:pPr marL="285750" indent="-285750">
              <a:buFont typeface="Arial" panose="020B0604020202020204" pitchFamily="34" charset="0"/>
              <a:buChar char="•"/>
            </a:pPr>
            <a:r>
              <a:rPr lang="en-US" sz="1800">
                <a:hlinkClick r:id="rId4"/>
              </a:rPr>
              <a:t>Gen 6 Audio Add-In-Card - Reference Validation Platform Design Wiki - Intel Enterprise Wiki</a:t>
            </a:r>
            <a:endParaRPr lang="en-US" sz="1800"/>
          </a:p>
          <a:p>
            <a:pPr marL="285750" indent="-285750">
              <a:buFont typeface="Arial" panose="020B0604020202020204" pitchFamily="34" charset="0"/>
              <a:buChar char="•"/>
            </a:pPr>
            <a:r>
              <a:rPr lang="en-US" sz="1800">
                <a:hlinkClick r:id="rId5"/>
              </a:rPr>
              <a:t>Cirrus AIOC v3 - Reference Validation Platform Design Wiki - Intel Enterprise Wiki</a:t>
            </a:r>
            <a:endParaRPr lang="en-US" sz="1800"/>
          </a:p>
          <a:p>
            <a:pPr marL="285750" indent="-285750">
              <a:buFont typeface="Arial" panose="020B0604020202020204" pitchFamily="34" charset="0"/>
              <a:buChar char="•"/>
            </a:pPr>
            <a:r>
              <a:rPr lang="en-US" sz="1800">
                <a:hlinkClick r:id="rId6"/>
              </a:rPr>
              <a:t>Gen3 Audio Add-In-Card - Reference Validation Platform Design Wiki - Intel Enterprise Wiki</a:t>
            </a:r>
            <a:endParaRPr lang="en-US" sz="1800"/>
          </a:p>
          <a:p>
            <a:pPr marL="285750" indent="-285750">
              <a:buFont typeface="Arial" panose="020B0604020202020204" pitchFamily="34" charset="0"/>
              <a:buChar char="•"/>
            </a:pPr>
            <a:r>
              <a:rPr lang="en-US" sz="1800">
                <a:hlinkClick r:id="rId7"/>
              </a:rPr>
              <a:t>Gen4 Audio Add-In-Card - Reference Validation Platform Design Wiki - Intel Enterprise Wiki</a:t>
            </a:r>
            <a:endParaRPr lang="en-US" sz="1800"/>
          </a:p>
          <a:p>
            <a:pPr marL="285750" indent="-285750">
              <a:buFont typeface="Arial" panose="020B0604020202020204" pitchFamily="34" charset="0"/>
              <a:buChar char="•"/>
            </a:pPr>
            <a:r>
              <a:rPr lang="en-US" sz="1800">
                <a:hlinkClick r:id="rId8"/>
              </a:rPr>
              <a:t>ACE3.x Integration HAS (intel.com)</a:t>
            </a:r>
            <a:endParaRPr lang="en-US" sz="1800"/>
          </a:p>
          <a:p>
            <a:pPr marL="285750" indent="-285750">
              <a:buFont typeface="Arial" panose="020B0604020202020204" pitchFamily="34" charset="0"/>
              <a:buChar char="•"/>
            </a:pPr>
            <a:r>
              <a:rPr lang="en-US" sz="1800">
                <a:solidFill>
                  <a:schemeClr val="bg2"/>
                </a:solidFill>
              </a:rPr>
              <a:t>HSD : </a:t>
            </a:r>
            <a:r>
              <a:rPr lang="en-US" sz="1800">
                <a:hlinkClick r:id="rId9"/>
              </a:rPr>
              <a:t>16020811151 - PTL-UH : Audio Header Pinout modification as per new pin assignment in PTL SoC (intel.com)</a:t>
            </a:r>
            <a:endParaRPr lang="en-US" sz="1800">
              <a:solidFill>
                <a:schemeClr val="bg2"/>
              </a:solidFill>
              <a:latin typeface="+mj-lt"/>
              <a:ea typeface="Intel Clear Light" panose="020B0404020203020204" pitchFamily="34" charset="0"/>
              <a:cs typeface="Intel Clear Light" panose="020B0404020203020204" pitchFamily="34" charset="0"/>
            </a:endParaRPr>
          </a:p>
        </p:txBody>
      </p:sp>
      <p:sp>
        <p:nvSpPr>
          <p:cNvPr id="5" name="Title 1">
            <a:extLst>
              <a:ext uri="{FF2B5EF4-FFF2-40B4-BE49-F238E27FC236}">
                <a16:creationId xmlns:a16="http://schemas.microsoft.com/office/drawing/2014/main" id="{2AC7B449-9C67-4968-A385-43C56BDED87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A</a:t>
            </a:r>
            <a:r>
              <a:rPr lang="en-US"/>
              <a:t>udio reference links</a:t>
            </a:r>
            <a:endParaRPr lang="en-US" sz="4000"/>
          </a:p>
        </p:txBody>
      </p:sp>
    </p:spTree>
    <p:extLst>
      <p:ext uri="{BB962C8B-B14F-4D97-AF65-F5344CB8AC3E}">
        <p14:creationId xmlns:p14="http://schemas.microsoft.com/office/powerpoint/2010/main" val="1173837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intel16x9-lookinside2">
  <a:themeElements>
    <a:clrScheme name="intel2014-whitebackground">
      <a:dk1>
        <a:srgbClr val="FFFFFF"/>
      </a:dk1>
      <a:lt1>
        <a:srgbClr val="000000"/>
      </a:lt1>
      <a:dk2>
        <a:srgbClr val="0071C5"/>
      </a:dk2>
      <a:lt2>
        <a:srgbClr val="7ED3F7"/>
      </a:lt2>
      <a:accent1>
        <a:srgbClr val="00AEEF"/>
      </a:accent1>
      <a:accent2>
        <a:srgbClr val="A6CE39"/>
      </a:accent2>
      <a:accent3>
        <a:srgbClr val="FFDA00"/>
      </a:accent3>
      <a:accent4>
        <a:srgbClr val="FDBB13"/>
      </a:accent4>
      <a:accent5>
        <a:srgbClr val="ED1C24"/>
      </a:accent5>
      <a:accent6>
        <a:srgbClr val="004280"/>
      </a:accent6>
      <a:hlink>
        <a:srgbClr val="7ED3F7"/>
      </a:hlink>
      <a:folHlink>
        <a:srgbClr val="939598"/>
      </a:folHlink>
    </a:clrScheme>
    <a:fontScheme name="IntelClear">
      <a:majorFont>
        <a:latin typeface="Intel Clear Light"/>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372" tIns="45688" rIns="91372" bIns="45688" numCol="1" rtlCol="0" anchor="t" anchorCtr="1" compatLnSpc="1">
        <a:prstTxWarp prst="textNoShape">
          <a:avLst/>
        </a:prstTxWarp>
        <a:no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lnDef>
    <a:txDef>
      <a:spPr>
        <a:noFill/>
      </a:spPr>
      <a:bodyPr wrap="none" rtlCol="0">
        <a:spAutoFit/>
      </a:bodyPr>
      <a:lstStyle>
        <a:defPPr>
          <a:defRPr sz="3200" dirty="0"/>
        </a:defPPr>
      </a:lstStyle>
    </a:txDef>
  </a:objectDefaults>
  <a:extraClrSchemeLst>
    <a:extraClrScheme>
      <a:clrScheme name="2_Architectu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rchitectu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Architectu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rchitectu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rchitectu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rchitectu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Architectu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Architectur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2_Architectur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2_Architectur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2_Architectur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2_Architectur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2_Architectur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2_Architectur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3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tel_Internal_PPT_Template_White_Intel_Internal _PPT_Template_Final" id="{C3456016-2AA3-D34E-86BF-A1D609CAAC0C}" vid="{9A918FA0-80F6-F84A-9634-3248CA2F271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A2199AAF6C57D41B8DEC3111EC6F0C9" ma:contentTypeVersion="3" ma:contentTypeDescription="Create a new document." ma:contentTypeScope="" ma:versionID="2abc8166e29904bbcb2951dc8df3d64c">
  <xsd:schema xmlns:xsd="http://www.w3.org/2001/XMLSchema" xmlns:xs="http://www.w3.org/2001/XMLSchema" xmlns:p="http://schemas.microsoft.com/office/2006/metadata/properties" xmlns:ns2="18b538a9-f304-438f-8b78-3a6041ca0d15" targetNamespace="http://schemas.microsoft.com/office/2006/metadata/properties" ma:root="true" ma:fieldsID="a0e5811c38a56dc0c286d276ae927556" ns2:_="">
    <xsd:import namespace="18b538a9-f304-438f-8b78-3a6041ca0d1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b538a9-f304-438f-8b78-3a6041ca0d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01C66F3-FBD8-4B0F-98D9-445FE3649D01}">
  <ds:schemaRefs>
    <ds:schemaRef ds:uri="http://schemas.microsoft.com/sharepoint/v3/contenttype/forms"/>
  </ds:schemaRefs>
</ds:datastoreItem>
</file>

<file path=customXml/itemProps2.xml><?xml version="1.0" encoding="utf-8"?>
<ds:datastoreItem xmlns:ds="http://schemas.openxmlformats.org/officeDocument/2006/customXml" ds:itemID="{F661E18E-C51D-49B4-ADEE-324570BC4B97}"/>
</file>

<file path=customXml/itemProps3.xml><?xml version="1.0" encoding="utf-8"?>
<ds:datastoreItem xmlns:ds="http://schemas.openxmlformats.org/officeDocument/2006/customXml" ds:itemID="{724B8A99-8161-4D52-8DFD-478F5C1B3170}">
  <ds:schemaRefs>
    <ds:schemaRef ds:uri="61446cf1-7a06-4661-9e59-5338e2a7858b"/>
    <ds:schemaRef ds:uri="f4eadc0f-05a6-4e48-b8a0-b1dc8bd21f2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22203</Words>
  <Application>Microsoft Office PowerPoint</Application>
  <PresentationFormat>Widescreen</PresentationFormat>
  <Paragraphs>4450</Paragraphs>
  <Slides>206</Slides>
  <Notes>100</Notes>
  <HiddenSlides>0</HiddenSlides>
  <MMClips>0</MMClips>
  <ScaleCrop>false</ScaleCrop>
  <HeadingPairs>
    <vt:vector size="8" baseType="variant">
      <vt:variant>
        <vt:lpstr>Fonts Used</vt:lpstr>
      </vt:variant>
      <vt:variant>
        <vt:i4>20</vt:i4>
      </vt:variant>
      <vt:variant>
        <vt:lpstr>Theme</vt:lpstr>
      </vt:variant>
      <vt:variant>
        <vt:i4>6</vt:i4>
      </vt:variant>
      <vt:variant>
        <vt:lpstr>Slide Titles</vt:lpstr>
      </vt:variant>
      <vt:variant>
        <vt:i4>206</vt:i4>
      </vt:variant>
      <vt:variant>
        <vt:lpstr>Custom Shows</vt:lpstr>
      </vt:variant>
      <vt:variant>
        <vt:i4>11</vt:i4>
      </vt:variant>
    </vt:vector>
  </HeadingPairs>
  <TitlesOfParts>
    <vt:vector size="243" baseType="lpstr">
      <vt:lpstr>Helvetica Neue</vt:lpstr>
      <vt:lpstr>Helvetica Neue Medium</vt:lpstr>
      <vt:lpstr>Neo Sans Intel</vt:lpstr>
      <vt:lpstr>Neo Sans Intel Medium</vt:lpstr>
      <vt:lpstr>var(--fontfamilybase)</vt:lpstr>
      <vt:lpstr>Yu Mincho Light</vt:lpstr>
      <vt:lpstr>Aptos Narrow</vt:lpstr>
      <vt:lpstr>Arial</vt:lpstr>
      <vt:lpstr>Arial Narrow</vt:lpstr>
      <vt:lpstr>Calibri</vt:lpstr>
      <vt:lpstr>Calibri Light</vt:lpstr>
      <vt:lpstr>Courier New</vt:lpstr>
      <vt:lpstr>Helvetica</vt:lpstr>
      <vt:lpstr>Intel Clear</vt:lpstr>
      <vt:lpstr>Intel Clear Light</vt:lpstr>
      <vt:lpstr>Intel Clear Pro</vt:lpstr>
      <vt:lpstr>Segoe UI</vt:lpstr>
      <vt:lpstr>Times New Roman</vt:lpstr>
      <vt:lpstr>Verdana</vt:lpstr>
      <vt:lpstr>Wingdings</vt:lpstr>
      <vt:lpstr>21_BasicWhite</vt:lpstr>
      <vt:lpstr>5_intel16x9-lookinside2</vt:lpstr>
      <vt:lpstr>23_BasicWhite</vt:lpstr>
      <vt:lpstr>Office Theme</vt:lpstr>
      <vt:lpstr>Int_PPT Template_ClearPro_16x9</vt:lpstr>
      <vt:lpstr>1_Office Theme</vt:lpstr>
      <vt:lpstr>PTL-UH RVP TOPS Training </vt:lpstr>
      <vt:lpstr>Contents</vt:lpstr>
      <vt:lpstr>PTL-UH RVP Key Contacts</vt:lpstr>
      <vt:lpstr>PowerPoint Presentation</vt:lpstr>
      <vt:lpstr>PowerPoint Presentation</vt:lpstr>
      <vt:lpstr>SKU Offerings</vt:lpstr>
      <vt:lpstr>PowerPoint Presentation</vt:lpstr>
      <vt:lpstr>Boot KIT: PTL-UH RVP1 LP5x T3 RVP MEM SKT</vt:lpstr>
      <vt:lpstr>Boot KIT: PTL-UH RVP2 LPCAMM dTBT RVP </vt:lpstr>
      <vt:lpstr>Boot KIT’s for PTL-UH RVP3 LP5x T4 RVP MEM SKT</vt:lpstr>
      <vt:lpstr>Boot KIT’s for PTL-UH RVP4 T3 DDR5 SODIMM 1DPC RVP</vt:lpstr>
      <vt:lpstr>AIC’s/ KIT supported along with PTL-UH RVP</vt:lpstr>
      <vt:lpstr>High Level RVP Overview </vt:lpstr>
      <vt:lpstr>PowerPoint Presentation</vt:lpstr>
      <vt:lpstr>PowerPoint Presentation</vt:lpstr>
      <vt:lpstr>Board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vt:lpstr>
      <vt:lpstr>POR Memory Configurations</vt:lpstr>
      <vt:lpstr>PowerPoint Presentation</vt:lpstr>
      <vt:lpstr>PTL UH LPDDR5x T3 and LPDDR5x T4 Memory specification</vt:lpstr>
      <vt:lpstr>PowerPoint Presentation</vt:lpstr>
      <vt:lpstr>PowerPoint Presentation</vt:lpstr>
      <vt:lpstr>PowerPoint Presentation</vt:lpstr>
      <vt:lpstr>PowerPoint Presentation</vt:lpstr>
      <vt:lpstr>PTL UH Memory devices supported with RVP + Boot Kit</vt:lpstr>
      <vt:lpstr>DISPLAY</vt:lpstr>
      <vt:lpstr>PowerPoint Presentation</vt:lpstr>
      <vt:lpstr>PowerPoint Presentation</vt:lpstr>
      <vt:lpstr>Modular TCSS Intro</vt:lpstr>
      <vt:lpstr>Modular TCSS on PTL-UH RVP</vt:lpstr>
      <vt:lpstr>POR Module List for PTL-UH RVP</vt:lpstr>
      <vt:lpstr>Modular TCSS on PTL RVP</vt:lpstr>
      <vt:lpstr>Modules Assembly on RVP</vt:lpstr>
      <vt:lpstr>TCSS Modules – Programmable Devices</vt:lpstr>
      <vt:lpstr>TBT Modules - Compatibility Matrix</vt:lpstr>
      <vt:lpstr>PowerPoint Presentation</vt:lpstr>
      <vt:lpstr>TBT Type-C Interface </vt:lpstr>
      <vt:lpstr>Type C Port mapping on PTL-UH RVP</vt:lpstr>
      <vt:lpstr>TCPx routing lengths on the PTL-UH RVP</vt:lpstr>
      <vt:lpstr>PTL-UH LP5x T3 Type-C block diagram</vt:lpstr>
      <vt:lpstr>PTL-UH dTBT LPCAMM T3 Type-C block diagram</vt:lpstr>
      <vt:lpstr>PTL-UH LP5x T4 Type-C block diagram</vt:lpstr>
      <vt:lpstr>PTL-UH DDR5 SODIMM T3 Type-C block diagram</vt:lpstr>
      <vt:lpstr>PowerPoint Presentation</vt:lpstr>
      <vt:lpstr>PowerPoint Presentation</vt:lpstr>
      <vt:lpstr>PowerPoint Presentation</vt:lpstr>
      <vt:lpstr>PowerPoint Presentation</vt:lpstr>
      <vt:lpstr>PD controller programming</vt:lpstr>
      <vt:lpstr>PowerPoint Presentation</vt:lpstr>
      <vt:lpstr>PD AIC details </vt:lpstr>
      <vt:lpstr>MODPHY mapping</vt:lpstr>
      <vt:lpstr>PowerPoint Presentation</vt:lpstr>
      <vt:lpstr>PowerPoint Presentation</vt:lpstr>
      <vt:lpstr>PowerPoint Presentation</vt:lpstr>
      <vt:lpstr>STORAGE</vt:lpstr>
      <vt:lpstr>PowerPoint Presentation</vt:lpstr>
      <vt:lpstr>PowerPoint Presentation</vt:lpstr>
      <vt:lpstr>UFS</vt:lpstr>
      <vt:lpstr>PowerPoint Presentation</vt:lpstr>
      <vt:lpstr>CAMERA</vt:lpstr>
      <vt:lpstr>PowerPoint Presentation</vt:lpstr>
      <vt:lpstr>PowerPoint Presentation</vt:lpstr>
      <vt:lpstr>PowerPoint Presentation</vt:lpstr>
      <vt:lpstr>PowerPoint Presentation</vt:lpstr>
      <vt:lpstr>PowerPoint Presentation</vt:lpstr>
      <vt:lpstr>PowerPoint Presentation</vt:lpstr>
      <vt:lpstr>Connectivity</vt:lpstr>
      <vt:lpstr>PowerPoint Presentation</vt:lpstr>
      <vt:lpstr>PowerPoint Presentation</vt:lpstr>
      <vt:lpstr>PowerPoint Presentation</vt:lpstr>
      <vt:lpstr>PowerPoint Presentation</vt:lpstr>
      <vt:lpstr>PowerPoint Presentation</vt:lpstr>
      <vt:lpstr>PowerPoint Presentation</vt:lpstr>
      <vt:lpstr>Sensors</vt:lpstr>
      <vt:lpstr>PowerPoint Presentation</vt:lpstr>
      <vt:lpstr>PowerPoint Presentation</vt:lpstr>
      <vt:lpstr>PowerPoint Presentation</vt:lpstr>
      <vt:lpstr>PowerPoint Presentation</vt:lpstr>
      <vt:lpstr>PowerPoint Presentation</vt:lpstr>
      <vt:lpstr>PowerPoint Presentation</vt:lpstr>
      <vt:lpstr>AUDIO</vt:lpstr>
      <vt:lpstr>PowerPoint Presentation</vt:lpstr>
      <vt:lpstr>PowerPoint Presentation</vt:lpstr>
      <vt:lpstr>Audio links supported in PTL-UH RVP sku’s</vt:lpstr>
      <vt:lpstr>Audio Privacy Microphone Protection </vt:lpstr>
      <vt:lpstr>Audio Headers Definition</vt:lpstr>
      <vt:lpstr>PowerPoint Presentation</vt:lpstr>
      <vt:lpstr>PowerPoint Presentation</vt:lpstr>
      <vt:lpstr>PowerPoint Presentation</vt:lpstr>
      <vt:lpstr>PowerPoint Presentation</vt:lpstr>
      <vt:lpstr>PowerPoint Presentation</vt:lpstr>
      <vt:lpstr>LPSS &amp; LSIO</vt:lpstr>
      <vt:lpstr>PowerPoint Presentation</vt:lpstr>
      <vt:lpstr>PowerPoint Presentation</vt:lpstr>
      <vt:lpstr>PowerPoint Presentation</vt:lpstr>
      <vt:lpstr>PowerPoint Presentation</vt:lpstr>
      <vt:lpstr>PowerPoint Presentation</vt:lpstr>
      <vt:lpstr>PowerPoint Presentation</vt:lpstr>
      <vt:lpstr>SPI Flash &amp; TPM</vt:lpstr>
      <vt:lpstr>PowerPoint Presentation</vt:lpstr>
      <vt:lpstr>PowerPoint Presentation</vt:lpstr>
      <vt:lpstr>PowerPoint Presentation</vt:lpstr>
      <vt:lpstr>Embedded Controller</vt:lpstr>
      <vt:lpstr>PowerPoint Presentation</vt:lpstr>
      <vt:lpstr>PowerPoint Presentation</vt:lpstr>
      <vt:lpstr>PowerPoint Presentation</vt:lpstr>
      <vt:lpstr>PowerPoint Presentation</vt:lpstr>
      <vt:lpstr>PowerPoint Presentation</vt:lpstr>
      <vt:lpstr>NIST-193 Recovery Feature block diagram</vt:lpstr>
      <vt:lpstr>EC GPIO &amp; PTL-UH GPIO mapping</vt:lpstr>
      <vt:lpstr>EC and PTL-UH SOC GPIO allocation table </vt:lpstr>
      <vt:lpstr>Chrome Support</vt:lpstr>
      <vt:lpstr>PowerPoint Presentation</vt:lpstr>
      <vt:lpstr>PowerPoint Presentation</vt:lpstr>
      <vt:lpstr>PowerPoint Presentation</vt:lpstr>
      <vt:lpstr>Debug &amp; Validation</vt:lpstr>
      <vt:lpstr>PTL-UH SoC Debug Port Capabilities</vt:lpstr>
      <vt:lpstr>USB2/USB3 DbC port mapping &amp; RVP RefDes Details – closed chassis debug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Delivery Implementation Details</vt:lpstr>
      <vt:lpstr>PTL-UH RVP – Power Sources to boot PTL-UH RVP boards</vt:lpstr>
      <vt:lpstr>PTL-UP RVP – Power Source Priority</vt:lpstr>
      <vt:lpstr>PTL-UH RVP SoC rails overview (POR)</vt:lpstr>
      <vt:lpstr>PTL-UH RVP IMVP rail overview</vt:lpstr>
      <vt:lpstr>PowerPoint Presentation</vt:lpstr>
      <vt:lpstr>PTL-UH RVP1 power flow overview at platform level</vt:lpstr>
      <vt:lpstr>PTL-UH RVP– Key PD Sub-systems</vt:lpstr>
      <vt:lpstr>PTL-UH RVP – Power Map</vt:lpstr>
      <vt:lpstr>PTL-UH RVP System State overview</vt:lpstr>
      <vt:lpstr>PTL-UH RVP– Sequencing Block Diagram</vt:lpstr>
      <vt:lpstr>PTL-UH RVP– Power Sequence</vt:lpstr>
      <vt:lpstr>PowerPoint Presentation</vt:lpstr>
      <vt:lpstr>PTL-UH RVP– Power States Map</vt:lpstr>
      <vt:lpstr>PTL-UH RVP1– Voltage Margining Feature</vt:lpstr>
      <vt:lpstr>PTL-UH RVP – Power Measurement</vt:lpstr>
      <vt:lpstr>PTL-UH RVP – Cost Optimization</vt:lpstr>
      <vt:lpstr>PTL UH RVP – debug hooks</vt:lpstr>
      <vt:lpstr>Quick Start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 POR Retention HW Assembly Guide</vt:lpstr>
      <vt:lpstr>SOC 1xTDP Retention HW Assembly Guide</vt:lpstr>
      <vt:lpstr>LP5 Socket Assembly Guide</vt:lpstr>
      <vt:lpstr>LP5x CAMM Assembly Guide</vt:lpstr>
      <vt:lpstr>Troubleshooting</vt:lpstr>
      <vt:lpstr>Troubleshooting - Boot</vt:lpstr>
      <vt:lpstr>Troubleshooting - chart</vt:lpstr>
      <vt:lpstr>RVP DAC</vt:lpstr>
      <vt:lpstr>PURPOSE</vt:lpstr>
      <vt:lpstr>BLOCK DIAGRAM</vt:lpstr>
      <vt:lpstr>CABLE INTERFACE TO RVP</vt:lpstr>
      <vt:lpstr>CABLE INTERFACE TO RVP</vt:lpstr>
      <vt:lpstr>Fab-1 DAC </vt:lpstr>
      <vt:lpstr>PowerPoint Presentation</vt:lpstr>
      <vt:lpstr>UNIQUE DAC FEATURES</vt:lpstr>
      <vt:lpstr>Important Link:</vt:lpstr>
      <vt:lpstr>UCP-SQUID</vt:lpstr>
      <vt:lpstr>PowerPoint Presentation</vt:lpstr>
      <vt:lpstr>RVP NEST Overview </vt:lpstr>
      <vt:lpstr>PowerPoint Presentation</vt:lpstr>
      <vt:lpstr>Setups </vt:lpstr>
      <vt:lpstr>GUI Application on HOST: Developed by RVP DAC Team</vt:lpstr>
      <vt:lpstr>RVP NEST support capabilities </vt:lpstr>
      <vt:lpstr>Advantage – RVP NEST!!</vt:lpstr>
      <vt:lpstr>Important links</vt:lpstr>
      <vt:lpstr>Backup</vt:lpstr>
      <vt:lpstr>Rev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Routing lengths on the PTL-UH RVP</vt:lpstr>
      <vt:lpstr>PTL-UH RVP System State overview</vt:lpstr>
      <vt:lpstr>Modular TCSS- EEPROM</vt:lpstr>
      <vt:lpstr>TBT Modules – HBR/GBR Flash Programming</vt:lpstr>
      <vt:lpstr>ERB</vt:lpstr>
      <vt:lpstr>MTL RVP schedule</vt:lpstr>
      <vt:lpstr>MTL M Interposer learning</vt:lpstr>
      <vt:lpstr>Pressure Paper test</vt:lpstr>
      <vt:lpstr>MTL M validation</vt:lpstr>
      <vt:lpstr>PMIC schedule</vt:lpstr>
      <vt:lpstr>MTL M package respin</vt:lpstr>
      <vt:lpstr>MEC1728 Intercept schedule</vt:lpstr>
      <vt:lpstr>TYCHE debug</vt:lpstr>
      <vt:lpstr>MCF impact</vt:lpstr>
      <vt:lpstr>MTL RVP schedule1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Meteor Lake System PDT- WW02-21-PVST update</dc:title>
  <dc:creator>Fulsunge, Hemant</dc:creator>
  <cp:lastModifiedBy>Chang, Ming-jiun</cp:lastModifiedBy>
  <cp:revision>1</cp:revision>
  <dcterms:created xsi:type="dcterms:W3CDTF">2021-01-05T11:48:20Z</dcterms:created>
  <dcterms:modified xsi:type="dcterms:W3CDTF">2025-07-11T00:17:08Z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0x010100BA2199AAF6C57D41B8DEC3111EC6F0C9</vt:lpwstr>
  </property>
  <property fmtid="{D5CDD505-2E9C-101B-9397-08002B2CF9AE}" pid="3" name="_dlc_DocIdItemGuid">
    <vt:lpwstr>be290275-7891-40bc-992f-188463ef866e</vt:lpwstr>
  </property>
  <property fmtid="{D5CDD505-2E9C-101B-9397-08002B2CF9AE}" pid="4" name="MediaServiceImageTags">
    <vt:lpwstr/>
  </property>
</Properties>
</file>